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4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5.xml" ContentType="application/vnd.openxmlformats-officedocument.theme+xml"/>
  <Override PartName="/ppt/theme/theme10.xml" ContentType="application/vnd.openxmlformats-officedocument.theme+xml"/>
  <Override PartName="/ppt/theme/theme6.xml" ContentType="application/vnd.openxmlformats-officedocument.theme+xml"/>
  <Override PartName="/ppt/theme/theme9.xml" ContentType="application/vnd.openxmlformats-officedocument.theme+xml"/>
  <Override PartName="/ppt/theme/theme7.xml" ContentType="application/vnd.openxmlformats-officedocument.theme+xml"/>
  <Override PartName="/ppt/theme/theme12.xml" ContentType="application/vnd.openxmlformats-officedocument.theme+xml"/>
  <Override PartName="/ppt/theme/theme8.xml" ContentType="application/vnd.openxmlformats-officedocument.theme+xml"/>
  <Override PartName="/ppt/theme/theme3.xml" ContentType="application/vnd.openxmlformats-officedocument.theme+xml"/>
  <Override PartName="/ppt/theme/theme11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  <p:sldMasterId id="2147483720" r:id="rId2"/>
    <p:sldMasterId id="2147483718" r:id="rId3"/>
    <p:sldMasterId id="2147484147" r:id="rId4"/>
    <p:sldMasterId id="2147484150" r:id="rId5"/>
    <p:sldMasterId id="2147484156" r:id="rId6"/>
    <p:sldMasterId id="2147484159" r:id="rId7"/>
    <p:sldMasterId id="2147484165" r:id="rId8"/>
    <p:sldMasterId id="2147484168" r:id="rId9"/>
    <p:sldMasterId id="2147484054" r:id="rId10"/>
  </p:sldMasterIdLst>
  <p:notesMasterIdLst>
    <p:notesMasterId r:id="rId42"/>
  </p:notesMasterIdLst>
  <p:handoutMasterIdLst>
    <p:handoutMasterId r:id="rId43"/>
  </p:handoutMasterIdLst>
  <p:sldIdLst>
    <p:sldId id="754" r:id="rId11"/>
    <p:sldId id="644" r:id="rId12"/>
    <p:sldId id="607" r:id="rId13"/>
    <p:sldId id="716" r:id="rId14"/>
    <p:sldId id="744" r:id="rId15"/>
    <p:sldId id="746" r:id="rId16"/>
    <p:sldId id="745" r:id="rId17"/>
    <p:sldId id="723" r:id="rId18"/>
    <p:sldId id="741" r:id="rId19"/>
    <p:sldId id="522" r:id="rId20"/>
    <p:sldId id="732" r:id="rId21"/>
    <p:sldId id="604" r:id="rId22"/>
    <p:sldId id="743" r:id="rId23"/>
    <p:sldId id="753" r:id="rId24"/>
    <p:sldId id="675" r:id="rId25"/>
    <p:sldId id="742" r:id="rId26"/>
    <p:sldId id="725" r:id="rId27"/>
    <p:sldId id="632" r:id="rId28"/>
    <p:sldId id="715" r:id="rId29"/>
    <p:sldId id="751" r:id="rId30"/>
    <p:sldId id="739" r:id="rId31"/>
    <p:sldId id="690" r:id="rId32"/>
    <p:sldId id="747" r:id="rId33"/>
    <p:sldId id="752" r:id="rId34"/>
    <p:sldId id="682" r:id="rId35"/>
    <p:sldId id="748" r:id="rId36"/>
    <p:sldId id="738" r:id="rId37"/>
    <p:sldId id="578" r:id="rId38"/>
    <p:sldId id="574" r:id="rId39"/>
    <p:sldId id="749" r:id="rId40"/>
    <p:sldId id="750" r:id="rId41"/>
  </p:sldIdLst>
  <p:sldSz cx="9144000" cy="6858000" type="screen4x3"/>
  <p:notesSz cx="9388475" cy="71024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b="1" kern="1200">
        <a:solidFill>
          <a:srgbClr val="005596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b="1" kern="1200">
        <a:solidFill>
          <a:srgbClr val="005596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b="1" kern="1200">
        <a:solidFill>
          <a:srgbClr val="005596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b="1" kern="1200">
        <a:solidFill>
          <a:srgbClr val="005596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b="1" kern="1200">
        <a:solidFill>
          <a:srgbClr val="005596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rgbClr val="005596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rgbClr val="005596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rgbClr val="005596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rgbClr val="005596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2B5C"/>
    <a:srgbClr val="001A36"/>
    <a:srgbClr val="FF9933"/>
    <a:srgbClr val="006EC0"/>
    <a:srgbClr val="FF81B4"/>
    <a:srgbClr val="B381D9"/>
    <a:srgbClr val="717571"/>
    <a:srgbClr val="FF4747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22" autoAdjust="0"/>
    <p:restoredTop sz="95402" autoAdjust="0"/>
  </p:normalViewPr>
  <p:slideViewPr>
    <p:cSldViewPr snapToGrid="0" snapToObjects="1">
      <p:cViewPr varScale="1">
        <p:scale>
          <a:sx n="116" d="100"/>
          <a:sy n="116" d="100"/>
        </p:scale>
        <p:origin x="-1494" y="-114"/>
      </p:cViewPr>
      <p:guideLst>
        <p:guide orient="horz" pos="4193"/>
        <p:guide orient="horz" pos="3895"/>
        <p:guide orient="horz" pos="614"/>
        <p:guide orient="horz" pos="3534"/>
        <p:guide orient="horz" pos="1182"/>
        <p:guide orient="horz" pos="1666"/>
        <p:guide orient="horz" pos="2750"/>
        <p:guide pos="2880"/>
        <p:guide pos="1266"/>
        <p:guide pos="5414"/>
        <p:guide pos="1810"/>
        <p:guide pos="338"/>
        <p:guide pos="1094"/>
        <p:guide pos="4306"/>
        <p:guide pos="729"/>
      </p:guideLst>
    </p:cSldViewPr>
  </p:slideViewPr>
  <p:outlineViewPr>
    <p:cViewPr>
      <p:scale>
        <a:sx n="33" d="100"/>
        <a:sy n="33" d="100"/>
      </p:scale>
      <p:origin x="0" y="24402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-2790" y="-102"/>
      </p:cViewPr>
      <p:guideLst>
        <p:guide orient="horz" pos="2238"/>
        <p:guide pos="295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customXml" Target="../customXml/item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handoutMaster" Target="handoutMasters/handoutMaster1.xml"/><Relationship Id="rId48" Type="http://schemas.openxmlformats.org/officeDocument/2006/relationships/customXml" Target="../customXml/item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1"/>
              <c:layout>
                <c:manualLayout>
                  <c:x val="-0.15382916127107832"/>
                  <c:y val="0.10631612715077282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001A36"/>
                        </a:solidFill>
                      </a:defRPr>
                    </a:pPr>
                    <a:r>
                      <a:rPr lang="en-US" sz="1600" dirty="0"/>
                      <a:t>Natural gas </a:t>
                    </a:r>
                    <a:r>
                      <a:rPr lang="en-US" sz="1600" dirty="0" smtClean="0"/>
                      <a:t>costs/volatility</a:t>
                    </a:r>
                    <a:endParaRPr lang="en-US" sz="1600" dirty="0"/>
                  </a:p>
                </c:rich>
              </c:tx>
              <c:spPr/>
              <c:showCatName val="1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>
                            <a:lumMod val="75000"/>
                          </a:schemeClr>
                        </a:solidFill>
                      </a:defRPr>
                    </a:pPr>
                    <a:r>
                      <a:rPr lang="en-US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Electrical </a:t>
                    </a:r>
                    <a:r>
                      <a:rPr lang="en-US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growth </a:t>
                    </a:r>
                    <a:endParaRPr lang="en-US" dirty="0">
                      <a:solidFill>
                        <a:schemeClr val="bg1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CatName val="1"/>
            </c:dLbl>
            <c:dLbl>
              <c:idx val="5"/>
              <c:spPr/>
              <c:txPr>
                <a:bodyPr/>
                <a:lstStyle/>
                <a:p>
                  <a:pPr>
                    <a:defRPr>
                      <a:solidFill>
                        <a:schemeClr val="bg1">
                          <a:lumMod val="75000"/>
                        </a:schemeClr>
                      </a:solidFill>
                    </a:defRPr>
                  </a:pPr>
                  <a:endParaRPr lang="en-US"/>
                </a:p>
              </c:txPr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Imposed</a:t>
                    </a:r>
                    <a:r>
                      <a:rPr lang="en-US" baseline="0" smtClean="0"/>
                      <a:t> </a:t>
                    </a:r>
                    <a:r>
                      <a:rPr lang="en-US" smtClean="0"/>
                      <a:t>Time </a:t>
                    </a:r>
                    <a:r>
                      <a:rPr lang="en-US"/>
                      <a:t>Constraints</a:t>
                    </a:r>
                  </a:p>
                </c:rich>
              </c:tx>
              <c:showCatName val="1"/>
            </c:dLbl>
            <c:txPr>
              <a:bodyPr/>
              <a:lstStyle/>
              <a:p>
                <a:pPr>
                  <a:defRPr>
                    <a:solidFill>
                      <a:srgbClr val="001A36"/>
                    </a:solidFill>
                  </a:defRPr>
                </a:pPr>
                <a:endParaRPr lang="en-US"/>
              </a:p>
            </c:txPr>
            <c:showCatName val="1"/>
            <c:showLeaderLines val="1"/>
          </c:dLbls>
          <c:cat>
            <c:strRef>
              <c:f>Sheet1!$A$2:$A$11</c:f>
              <c:strCache>
                <c:ptCount val="10"/>
                <c:pt idx="0">
                  <c:v>Electric cost</c:v>
                </c:pt>
                <c:pt idx="1">
                  <c:v>Natural gas costs– Chart?</c:v>
                </c:pt>
                <c:pt idx="2">
                  <c:v>Electrical growth – Chart?</c:v>
                </c:pt>
                <c:pt idx="3">
                  <c:v>Digas production – volume and quality</c:v>
                </c:pt>
                <c:pt idx="4">
                  <c:v>Capital costs</c:v>
                </c:pt>
                <c:pt idx="5">
                  <c:v>Emissions</c:v>
                </c:pt>
                <c:pt idx="6">
                  <c:v>City Policies</c:v>
                </c:pt>
                <c:pt idx="7">
                  <c:v>Time Constraints</c:v>
                </c:pt>
                <c:pt idx="8">
                  <c:v>Real World Issues</c:v>
                </c:pt>
                <c:pt idx="9">
                  <c:v>Politics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3" y="1"/>
            <a:ext cx="4068980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2" rIns="93225" bIns="46612" numCol="1" anchor="t" anchorCtr="0" compatLnSpc="1">
            <a:prstTxWarp prst="textNoShape">
              <a:avLst/>
            </a:prstTxWarp>
          </a:bodyPr>
          <a:lstStyle>
            <a:lvl1pPr defTabSz="466350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317895" y="1"/>
            <a:ext cx="4068980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2" rIns="93225" bIns="46612" numCol="1" anchor="t" anchorCtr="0" compatLnSpc="1">
            <a:prstTxWarp prst="textNoShape">
              <a:avLst/>
            </a:prstTxWarp>
          </a:bodyPr>
          <a:lstStyle>
            <a:lvl1pPr algn="r" defTabSz="466350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576AF635-CF9A-4395-B6C2-B35C7BBA0C72}" type="datetimeFigureOut">
              <a:rPr lang="en-US"/>
              <a:pPr>
                <a:defRPr/>
              </a:pPr>
              <a:t>2/27/2014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3" y="6746942"/>
            <a:ext cx="4068980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2" rIns="93225" bIns="46612" numCol="1" anchor="b" anchorCtr="0" compatLnSpc="1">
            <a:prstTxWarp prst="textNoShape">
              <a:avLst/>
            </a:prstTxWarp>
          </a:bodyPr>
          <a:lstStyle>
            <a:lvl1pPr defTabSz="466350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DGUP - Board Briefing - draft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317895" y="6746942"/>
            <a:ext cx="4068980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2" rIns="93225" bIns="46612" numCol="1" anchor="b" anchorCtr="0" compatLnSpc="1">
            <a:prstTxWarp prst="textNoShape">
              <a:avLst/>
            </a:prstTxWarp>
          </a:bodyPr>
          <a:lstStyle>
            <a:lvl1pPr algn="r" defTabSz="466350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95F2435D-B7FA-4428-9CF5-E49EC3BE81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80647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3" y="1"/>
            <a:ext cx="4068980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2" rIns="93225" bIns="46612" numCol="1" anchor="t" anchorCtr="0" compatLnSpc="1">
            <a:prstTxWarp prst="textNoShape">
              <a:avLst/>
            </a:prstTxWarp>
          </a:bodyPr>
          <a:lstStyle>
            <a:lvl1pPr defTabSz="466350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317895" y="1"/>
            <a:ext cx="4068980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2" rIns="93225" bIns="46612" numCol="1" anchor="t" anchorCtr="0" compatLnSpc="1">
            <a:prstTxWarp prst="textNoShape">
              <a:avLst/>
            </a:prstTxWarp>
          </a:bodyPr>
          <a:lstStyle>
            <a:lvl1pPr algn="r" defTabSz="466350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BE189EA6-8BB8-414E-925F-DC52A7BC28AE}" type="datetimeFigureOut">
              <a:rPr lang="en-US"/>
              <a:pPr>
                <a:defRPr/>
              </a:pPr>
              <a:t>2/27/2014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7" tIns="45528" rIns="91057" bIns="4552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39490" y="3373471"/>
            <a:ext cx="7509497" cy="319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2" rIns="93225" bIns="466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3" y="6746942"/>
            <a:ext cx="4068980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2" rIns="93225" bIns="46612" numCol="1" anchor="b" anchorCtr="0" compatLnSpc="1">
            <a:prstTxWarp prst="textNoShape">
              <a:avLst/>
            </a:prstTxWarp>
          </a:bodyPr>
          <a:lstStyle>
            <a:lvl1pPr defTabSz="466350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DGUP - Board Briefing - draft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317895" y="6746942"/>
            <a:ext cx="4068980" cy="3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2" rIns="93225" bIns="46612" numCol="1" anchor="b" anchorCtr="0" compatLnSpc="1">
            <a:prstTxWarp prst="textNoShape">
              <a:avLst/>
            </a:prstTxWarp>
          </a:bodyPr>
          <a:lstStyle>
            <a:lvl1pPr algn="r" defTabSz="466350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3DE4F530-0927-4360-A327-A0FA1C9A24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3262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Need to identify building and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2B6977-3636-4246-B6E3-9B481408933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Need to identify building and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2B6977-3636-4246-B6E3-9B481408933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3564"/>
            <a:fld id="{91A8AF9E-9465-457A-8FC0-2C6E8760D11A}" type="slidenum">
              <a:rPr lang="en-US" smtClean="0">
                <a:cs typeface="Arial" pitchFamily="34" charset="0"/>
              </a:rPr>
              <a:pPr defTabSz="913564"/>
              <a:t>18</a:t>
            </a:fld>
            <a:endParaRPr lang="en-US" dirty="0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5455">
              <a:defRPr/>
            </a:pPr>
            <a:fld id="{096F9C1D-DC91-4350-8D21-EBF695F46AAE}" type="slidenum">
              <a:rPr lang="en-US" smtClean="0"/>
              <a:pPr defTabSz="945455">
                <a:defRPr/>
              </a:pPr>
              <a:t>20</a:t>
            </a:fld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DGUP Backup Slides - October 2012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5584"/>
            <a:fld id="{CC1E159A-65F0-4646-A6BC-1F61272F87A7}" type="slidenum">
              <a:rPr lang="en-US" smtClean="0">
                <a:cs typeface="Arial" pitchFamily="34" charset="0"/>
              </a:rPr>
              <a:pPr defTabSz="925584"/>
              <a:t>30</a:t>
            </a:fld>
            <a:endParaRPr lang="en-US" dirty="0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 S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white">
          <a:xfrm>
            <a:off x="0" y="3678238"/>
            <a:ext cx="457200" cy="2359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87463" y="5151481"/>
            <a:ext cx="3312319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70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 algn="l">
              <a:buFontTx/>
              <a:buNone/>
              <a:defRPr sz="3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69638" y="5116756"/>
            <a:ext cx="3340100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cap="all" baseline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3"/>
          </p:nvPr>
        </p:nvSpPr>
        <p:spPr>
          <a:xfrm rot="16200000">
            <a:off x="-950913" y="4605338"/>
            <a:ext cx="2359025" cy="4572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38" y="561975"/>
            <a:ext cx="8669337" cy="519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6538" y="1766888"/>
            <a:ext cx="4257675" cy="3249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66888"/>
            <a:ext cx="4259262" cy="3249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53685-A8C4-4FEF-B7FF-CDACA2DBA6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1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AC38F-E3B8-4265-A9B1-12EFA1156E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15288" y="0"/>
            <a:ext cx="1128712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681FE-2228-4161-8E92-97D3D4783D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5680075" y="182563"/>
            <a:ext cx="2619375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1C3EA-B4D6-4EAF-8DBD-4377C7929CD7}" type="datetime1">
              <a:rPr lang="en-US"/>
              <a:pPr>
                <a:defRPr/>
              </a:pPr>
              <a:t>2/27/2014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DGUP Briefing Slides - 12-8I.ppt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A95B8-91F6-4FE5-BC9A-5AF354BF9B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88543C-5B7D-44CA-A026-966E869C3F34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57F07-604E-4307-AF95-BB14BDC575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A403E-3322-460E-8915-45D0D2E286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1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8613775" y="6162675"/>
            <a:ext cx="530225" cy="695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43AA2-2D97-445D-90EF-E30432BF3A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17799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DGUP Introductory Briefing August 2013 Rev 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E3B744-D663-471A-931D-D1445E59270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0671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1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91DA-F92E-46AB-B107-8B9BDAE86F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0614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 -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57288" y="1371601"/>
            <a:ext cx="7403091" cy="257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>
              <a:defRPr cap="all" baseline="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157915" y="5151260"/>
            <a:ext cx="3430919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70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</a:defRPr>
            </a:lvl1pPr>
            <a:lvl2pPr algn="l">
              <a:buFontTx/>
              <a:buNone/>
              <a:defRPr sz="3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58063" y="5116756"/>
            <a:ext cx="3340100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B364F-EAC6-4722-9381-D31C71D214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 -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57288" y="1371601"/>
            <a:ext cx="7403091" cy="257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>
              <a:defRPr cap="all" baseline="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157915" y="5151260"/>
            <a:ext cx="3430919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70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</a:defRPr>
            </a:lvl1pPr>
            <a:lvl2pPr algn="l">
              <a:buFontTx/>
              <a:buNone/>
              <a:defRPr sz="3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58063" y="5116756"/>
            <a:ext cx="3340100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0" fontAlgn="base" hangingPunct="0">
              <a:lnSpc>
                <a:spcPct val="7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9E98C-97E1-4936-888A-02B9840F78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 - 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68400" y="1371601"/>
            <a:ext cx="7391979" cy="257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>
              <a:defRPr cap="all" baseline="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68400" y="3059836"/>
            <a:ext cx="5558713" cy="309807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781C-6005-49D3-AE51-55897A1136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139825" y="1962150"/>
            <a:ext cx="6864350" cy="3651247"/>
          </a:xfrm>
          <a:prstGeom prst="rect">
            <a:avLst/>
          </a:prstGeom>
        </p:spPr>
        <p:txBody>
          <a:bodyPr lIns="0" tIns="0" rIns="0" bIns="0"/>
          <a:lstStyle>
            <a:lvl1pPr marL="230188" indent="-230188" defTabSz="914400" eaLnBrk="0" hangingPunct="0">
              <a:lnSpc>
                <a:spcPct val="90000"/>
              </a:lnSpc>
              <a:spcBef>
                <a:spcPts val="1200"/>
              </a:spcBef>
              <a:buFontTx/>
              <a:buChar char="•"/>
              <a:defRPr lang="en-US" b="1" kern="0">
                <a:solidFill>
                  <a:schemeClr val="accent3"/>
                </a:solidFill>
              </a:defRPr>
            </a:lvl1pPr>
            <a:lvl2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2pPr>
            <a:lvl3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3pPr>
            <a:lvl4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4pPr>
            <a:lvl5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5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1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65B4F-BE4B-4369-B0F1-0EA5B9F7E8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8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536575" y="804863"/>
            <a:ext cx="2336800" cy="43751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225799" y="1962150"/>
            <a:ext cx="5368926" cy="3657600"/>
          </a:xfrm>
          <a:prstGeom prst="rect">
            <a:avLst/>
          </a:prstGeom>
        </p:spPr>
        <p:txBody>
          <a:bodyPr lIns="0" tIns="0" rIns="0" bIns="0"/>
          <a:lstStyle>
            <a:lvl1pPr marL="230188" indent="-230188" defTabSz="914400" eaLnBrk="0" hangingPunct="0">
              <a:lnSpc>
                <a:spcPct val="90000"/>
              </a:lnSpc>
              <a:spcBef>
                <a:spcPts val="1200"/>
              </a:spcBef>
              <a:buFontTx/>
              <a:buChar char="•"/>
              <a:defRPr lang="en-US" b="1" kern="0" baseline="0">
                <a:solidFill>
                  <a:schemeClr val="accent3"/>
                </a:solidFill>
                <a:latin typeface="Calibri" pitchFamily="34" charset="0"/>
              </a:defRPr>
            </a:lvl1pPr>
            <a:lvl2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 baseline="0">
                <a:solidFill>
                  <a:schemeClr val="accent3"/>
                </a:solidFill>
                <a:latin typeface="Calibri" pitchFamily="34" charset="0"/>
              </a:defRPr>
            </a:lvl2pPr>
            <a:lvl3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 baseline="0">
                <a:solidFill>
                  <a:schemeClr val="accent3"/>
                </a:solidFill>
                <a:latin typeface="Calibri" pitchFamily="34" charset="0"/>
              </a:defRPr>
            </a:lvl3pPr>
            <a:lvl4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 baseline="0">
                <a:solidFill>
                  <a:schemeClr val="accent3"/>
                </a:solidFill>
                <a:latin typeface="Calibri" pitchFamily="34" charset="0"/>
              </a:defRPr>
            </a:lvl4pPr>
            <a:lvl5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 baseline="0">
                <a:solidFill>
                  <a:schemeClr val="accent3"/>
                </a:solidFill>
                <a:latin typeface="Calibri" pitchFamily="34" charset="0"/>
              </a:defRPr>
            </a:lvl5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1168400" y="6162675"/>
            <a:ext cx="6267449" cy="549275"/>
          </a:xfrm>
          <a:prstGeom prst="rect">
            <a:avLst/>
          </a:prstGeom>
          <a:ln>
            <a:noFill/>
          </a:ln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225799" y="800100"/>
            <a:ext cx="5368926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6"/>
          </p:nvPr>
        </p:nvSpPr>
        <p:spPr>
          <a:xfrm>
            <a:off x="520700" y="5180013"/>
            <a:ext cx="2352675" cy="439737"/>
          </a:xfrm>
          <a:prstGeom prst="rect">
            <a:avLst/>
          </a:prstGeom>
        </p:spPr>
        <p:txBody>
          <a:bodyPr lIns="0" tIns="91440" rIns="0" bIns="0"/>
          <a:lstStyle>
            <a:lvl1pPr algn="r">
              <a:buNone/>
              <a:defRPr lang="en-US" sz="1000" b="0" kern="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13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A2236C-A9FE-48F3-85BC-101B1ADD53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1168400" y="1943100"/>
            <a:ext cx="6864349" cy="37607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None/>
              <a:defRPr b="1" baseline="0">
                <a:solidFill>
                  <a:schemeClr val="accent3"/>
                </a:solidFill>
                <a:latin typeface="+mj-lt"/>
              </a:defRPr>
            </a:lvl1pPr>
            <a:lvl2pPr marL="4619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100" b="0">
                <a:solidFill>
                  <a:schemeClr val="accent5"/>
                </a:solidFill>
              </a:defRPr>
            </a:lvl2pPr>
            <a:lvl3pPr marL="682625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3pPr>
            <a:lvl4pPr marL="914400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4pPr>
            <a:lvl5pPr marL="11477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0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57289" y="800100"/>
            <a:ext cx="687546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6C5C2C-882B-4EBF-8E61-00904BA8E7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8" y="1944899"/>
            <a:ext cx="333160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8"/>
          </p:nvPr>
        </p:nvSpPr>
        <p:spPr>
          <a:xfrm>
            <a:off x="4701146" y="1944899"/>
            <a:ext cx="333160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1"/>
            <a:endParaRPr lang="en-US" noProof="0" dirty="0" smtClean="0"/>
          </a:p>
          <a:p>
            <a:pPr lvl="2"/>
            <a:endParaRPr lang="en-US" noProof="0" dirty="0" smtClean="0"/>
          </a:p>
          <a:p>
            <a:pPr lvl="2"/>
            <a:endParaRPr lang="en-US" noProof="0" dirty="0" smtClean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57288" y="6162675"/>
            <a:ext cx="6278561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D340F7C-1DCD-4BD5-9E8D-96BD8D5E3E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8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8"/>
          </p:nvPr>
        </p:nvSpPr>
        <p:spPr>
          <a:xfrm>
            <a:off x="3677785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57288" y="6162675"/>
            <a:ext cx="6278561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6"/>
          </p:nvPr>
        </p:nvSpPr>
        <p:spPr>
          <a:xfrm>
            <a:off x="6198281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0E5679D-2D5B-4CBC-9E97-A69C1D053E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 -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57288" y="1371601"/>
            <a:ext cx="7403091" cy="257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157915" y="5151260"/>
            <a:ext cx="3430919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70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</a:defRPr>
            </a:lvl1pPr>
            <a:lvl2pPr algn="l">
              <a:buFontTx/>
              <a:buNone/>
              <a:defRPr sz="3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58063" y="5116756"/>
            <a:ext cx="3340100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B736B-04BD-4E9E-8689-ABDE31400F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 - 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68400" y="1371601"/>
            <a:ext cx="7391979" cy="257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68400" y="3059836"/>
            <a:ext cx="5558713" cy="309807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D4C5C-F531-4787-AACE-182217D300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139825" y="1962150"/>
            <a:ext cx="6864350" cy="3651247"/>
          </a:xfrm>
          <a:prstGeom prst="rect">
            <a:avLst/>
          </a:prstGeom>
        </p:spPr>
        <p:txBody>
          <a:bodyPr lIns="0" tIns="0" rIns="0" bIns="0"/>
          <a:lstStyle>
            <a:lvl1pPr marL="230188" indent="-230188" defTabSz="914400" eaLnBrk="0" hangingPunct="0">
              <a:lnSpc>
                <a:spcPct val="90000"/>
              </a:lnSpc>
              <a:spcBef>
                <a:spcPts val="1200"/>
              </a:spcBef>
              <a:buFontTx/>
              <a:buChar char="•"/>
              <a:defRPr lang="en-US" b="1" kern="0">
                <a:solidFill>
                  <a:schemeClr val="accent3"/>
                </a:solidFill>
              </a:defRPr>
            </a:lvl1pPr>
            <a:lvl2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2pPr>
            <a:lvl3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3pPr>
            <a:lvl4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4pPr>
            <a:lvl5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>
                <a:solidFill>
                  <a:schemeClr val="accent3"/>
                </a:solidFill>
              </a:defRPr>
            </a:lvl5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1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E0F17-33BC-4A95-BCF2-30205624CD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8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536575" y="804863"/>
            <a:ext cx="2336800" cy="43751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225799" y="1962150"/>
            <a:ext cx="5368926" cy="3657600"/>
          </a:xfrm>
          <a:prstGeom prst="rect">
            <a:avLst/>
          </a:prstGeom>
        </p:spPr>
        <p:txBody>
          <a:bodyPr lIns="0" tIns="0" rIns="0" bIns="0"/>
          <a:lstStyle>
            <a:lvl1pPr marL="230188" indent="-230188" defTabSz="914400" eaLnBrk="0" hangingPunct="0">
              <a:lnSpc>
                <a:spcPct val="90000"/>
              </a:lnSpc>
              <a:spcBef>
                <a:spcPts val="1200"/>
              </a:spcBef>
              <a:buFontTx/>
              <a:buChar char="•"/>
              <a:defRPr lang="en-US" b="1" kern="0" baseline="0">
                <a:solidFill>
                  <a:schemeClr val="accent3"/>
                </a:solidFill>
                <a:latin typeface="Calibri" pitchFamily="34" charset="0"/>
              </a:defRPr>
            </a:lvl1pPr>
            <a:lvl2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 baseline="0">
                <a:solidFill>
                  <a:schemeClr val="accent3"/>
                </a:solidFill>
                <a:latin typeface="Calibri" pitchFamily="34" charset="0"/>
              </a:defRPr>
            </a:lvl2pPr>
            <a:lvl3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 baseline="0">
                <a:solidFill>
                  <a:schemeClr val="accent3"/>
                </a:solidFill>
                <a:latin typeface="Calibri" pitchFamily="34" charset="0"/>
              </a:defRPr>
            </a:lvl3pPr>
            <a:lvl4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 baseline="0">
                <a:solidFill>
                  <a:schemeClr val="accent3"/>
                </a:solidFill>
                <a:latin typeface="Calibri" pitchFamily="34" charset="0"/>
              </a:defRPr>
            </a:lvl4pPr>
            <a:lvl5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200" b="0" kern="0" baseline="0">
                <a:solidFill>
                  <a:schemeClr val="accent3"/>
                </a:solidFill>
                <a:latin typeface="Calibri" pitchFamily="34" charset="0"/>
              </a:defRPr>
            </a:lvl5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1168400" y="6162675"/>
            <a:ext cx="6267449" cy="549275"/>
          </a:xfrm>
          <a:prstGeom prst="rect">
            <a:avLst/>
          </a:prstGeom>
          <a:ln>
            <a:noFill/>
          </a:ln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225799" y="800100"/>
            <a:ext cx="5368926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6"/>
          </p:nvPr>
        </p:nvSpPr>
        <p:spPr>
          <a:xfrm>
            <a:off x="520700" y="5180013"/>
            <a:ext cx="2352675" cy="439737"/>
          </a:xfrm>
          <a:prstGeom prst="rect">
            <a:avLst/>
          </a:prstGeom>
        </p:spPr>
        <p:txBody>
          <a:bodyPr lIns="0" tIns="91440" rIns="0" bIns="0"/>
          <a:lstStyle>
            <a:lvl1pPr algn="r">
              <a:buNone/>
              <a:defRPr lang="en-US" sz="1000" b="0" kern="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13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D90D9E-4475-4D83-8DBB-B101088390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 - 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68400" y="1371601"/>
            <a:ext cx="7391979" cy="257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>
              <a:defRPr cap="all" baseline="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68400" y="3059836"/>
            <a:ext cx="5558713" cy="309807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DAA2-D485-47CF-B97C-14DE3969E8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1168400" y="1943100"/>
            <a:ext cx="6864349" cy="37607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None/>
              <a:defRPr b="1" baseline="0">
                <a:solidFill>
                  <a:schemeClr val="accent3"/>
                </a:solidFill>
                <a:latin typeface="+mj-lt"/>
              </a:defRPr>
            </a:lvl1pPr>
            <a:lvl2pPr marL="4619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100" b="0">
                <a:solidFill>
                  <a:schemeClr val="accent5"/>
                </a:solidFill>
              </a:defRPr>
            </a:lvl2pPr>
            <a:lvl3pPr marL="682625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3pPr>
            <a:lvl4pPr marL="914400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4pPr>
            <a:lvl5pPr marL="11477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0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57289" y="800100"/>
            <a:ext cx="687546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AAB0BCA-8B00-4EF1-85D2-0A54C9BCC0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8" y="1944899"/>
            <a:ext cx="333160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8"/>
          </p:nvPr>
        </p:nvSpPr>
        <p:spPr>
          <a:xfrm>
            <a:off x="4701146" y="1944899"/>
            <a:ext cx="333160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1"/>
            <a:endParaRPr lang="en-US" noProof="0" dirty="0" smtClean="0"/>
          </a:p>
          <a:p>
            <a:pPr lvl="2"/>
            <a:endParaRPr lang="en-US" noProof="0" dirty="0" smtClean="0"/>
          </a:p>
          <a:p>
            <a:pPr lvl="2"/>
            <a:endParaRPr lang="en-US" noProof="0" dirty="0" smtClean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57288" y="6162675"/>
            <a:ext cx="6278561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2200" b="1" cap="none" baseline="0" dirty="0" smtClean="0">
                <a:solidFill>
                  <a:schemeClr val="tx2"/>
                </a:solidFill>
                <a:latin typeface="Cambria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0DD4E68-41B5-401F-B947-4445E3FCB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8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8"/>
          </p:nvPr>
        </p:nvSpPr>
        <p:spPr>
          <a:xfrm>
            <a:off x="3677785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57288" y="6162675"/>
            <a:ext cx="6278561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6"/>
          </p:nvPr>
        </p:nvSpPr>
        <p:spPr>
          <a:xfrm>
            <a:off x="6198281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58112B-D29D-462E-9D75-301E3AF499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 -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57288" y="1371601"/>
            <a:ext cx="7403091" cy="257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>
              <a:defRPr cap="all" baseline="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157915" y="5151260"/>
            <a:ext cx="3430919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70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</a:defRPr>
            </a:lvl1pPr>
            <a:lvl2pPr algn="l">
              <a:buFontTx/>
              <a:buNone/>
              <a:defRPr sz="3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58063" y="5116756"/>
            <a:ext cx="3340100" cy="5413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0" fontAlgn="base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F4532-E5D7-452C-928D-CB9E19B828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Divider - 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68400" y="1371601"/>
            <a:ext cx="7391979" cy="257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>
              <a:defRPr cap="all" baseline="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68400" y="3059836"/>
            <a:ext cx="5558713" cy="309807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9D211-F6AA-448A-9358-B7DFE6D892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139825" y="1962150"/>
            <a:ext cx="6864350" cy="3651247"/>
          </a:xfrm>
          <a:prstGeom prst="rect">
            <a:avLst/>
          </a:prstGeom>
        </p:spPr>
        <p:txBody>
          <a:bodyPr lIns="0" tIns="0" rIns="0" bIns="0"/>
          <a:lstStyle>
            <a:lvl1pPr marL="230188" indent="-230188" defTabSz="914400" eaLnBrk="0" hangingPunct="0">
              <a:lnSpc>
                <a:spcPct val="90000"/>
              </a:lnSpc>
              <a:spcBef>
                <a:spcPts val="1200"/>
              </a:spcBef>
              <a:buFontTx/>
              <a:buChar char="•"/>
              <a:defRPr lang="en-US" b="1" kern="0">
                <a:solidFill>
                  <a:schemeClr val="accent3"/>
                </a:solidFill>
              </a:defRPr>
            </a:lvl1pPr>
            <a:lvl2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b="0" kern="0">
                <a:solidFill>
                  <a:schemeClr val="accent3"/>
                </a:solidFill>
              </a:defRPr>
            </a:lvl2pPr>
            <a:lvl3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b="0" kern="0">
                <a:solidFill>
                  <a:schemeClr val="accent3"/>
                </a:solidFill>
              </a:defRPr>
            </a:lvl3pPr>
            <a:lvl4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b="0" kern="0">
                <a:solidFill>
                  <a:schemeClr val="accent3"/>
                </a:solidFill>
              </a:defRPr>
            </a:lvl4pPr>
            <a:lvl5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b="0" kern="0">
                <a:solidFill>
                  <a:schemeClr val="accent3"/>
                </a:solidFill>
              </a:defRPr>
            </a:lvl5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1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5B679-890B-42A5-9D74-F970AE2C5B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8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536575" y="804863"/>
            <a:ext cx="2336800" cy="43751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225799" y="1962150"/>
            <a:ext cx="5368926" cy="3657600"/>
          </a:xfrm>
          <a:prstGeom prst="rect">
            <a:avLst/>
          </a:prstGeom>
        </p:spPr>
        <p:txBody>
          <a:bodyPr lIns="0" tIns="0" rIns="0" bIns="0"/>
          <a:lstStyle>
            <a:lvl1pPr marL="230188" indent="-230188" defTabSz="914400" eaLnBrk="0" hangingPunct="0">
              <a:lnSpc>
                <a:spcPct val="90000"/>
              </a:lnSpc>
              <a:spcBef>
                <a:spcPts val="1200"/>
              </a:spcBef>
              <a:buFontTx/>
              <a:buChar char="•"/>
              <a:defRPr lang="en-US" b="1" kern="0" baseline="0">
                <a:solidFill>
                  <a:schemeClr val="accent3"/>
                </a:solidFill>
                <a:latin typeface="Calibri" pitchFamily="34" charset="0"/>
              </a:defRPr>
            </a:lvl1pPr>
            <a:lvl2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400" b="0" kern="0" baseline="0">
                <a:solidFill>
                  <a:schemeClr val="accent3"/>
                </a:solidFill>
                <a:latin typeface="Calibri" pitchFamily="34" charset="0"/>
              </a:defRPr>
            </a:lvl2pPr>
            <a:lvl3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400" b="0" kern="0" baseline="0">
                <a:solidFill>
                  <a:schemeClr val="accent3"/>
                </a:solidFill>
                <a:latin typeface="Calibri" pitchFamily="34" charset="0"/>
              </a:defRPr>
            </a:lvl3pPr>
            <a:lvl4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400" b="0" kern="0" baseline="0">
                <a:solidFill>
                  <a:schemeClr val="accent3"/>
                </a:solidFill>
                <a:latin typeface="Calibri" pitchFamily="34" charset="0"/>
              </a:defRPr>
            </a:lvl4pPr>
            <a:lvl5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400" b="0" kern="0" baseline="0">
                <a:solidFill>
                  <a:schemeClr val="accent3"/>
                </a:solidFill>
                <a:latin typeface="Calibri" pitchFamily="34" charset="0"/>
              </a:defRPr>
            </a:lvl5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1168400" y="6162675"/>
            <a:ext cx="6267449" cy="549275"/>
          </a:xfrm>
          <a:prstGeom prst="rect">
            <a:avLst/>
          </a:prstGeom>
          <a:ln>
            <a:noFill/>
          </a:ln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6"/>
          </p:nvPr>
        </p:nvSpPr>
        <p:spPr>
          <a:xfrm>
            <a:off x="520700" y="5180013"/>
            <a:ext cx="2352675" cy="439737"/>
          </a:xfrm>
          <a:prstGeom prst="rect">
            <a:avLst/>
          </a:prstGeom>
        </p:spPr>
        <p:txBody>
          <a:bodyPr lIns="0" tIns="91440" rIns="0" bIns="0"/>
          <a:lstStyle>
            <a:lvl1pPr algn="r">
              <a:buNone/>
              <a:defRPr lang="en-US" sz="1000" b="0" kern="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E8478A2-B374-4618-964B-FDE60EECAD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1168400" y="1943100"/>
            <a:ext cx="6864349" cy="37607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None/>
              <a:defRPr b="1" baseline="0">
                <a:solidFill>
                  <a:schemeClr val="accent3"/>
                </a:solidFill>
                <a:latin typeface="+mj-lt"/>
              </a:defRPr>
            </a:lvl1pPr>
            <a:lvl2pPr marL="4619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100" b="0">
                <a:solidFill>
                  <a:schemeClr val="accent5"/>
                </a:solidFill>
              </a:defRPr>
            </a:lvl2pPr>
            <a:lvl3pPr marL="682625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3pPr>
            <a:lvl4pPr marL="914400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4pPr>
            <a:lvl5pPr marL="11477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0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57289" y="800100"/>
            <a:ext cx="687546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CA56E34-3657-435A-9577-5604A23B3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8" y="1944899"/>
            <a:ext cx="333160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8"/>
          </p:nvPr>
        </p:nvSpPr>
        <p:spPr>
          <a:xfrm>
            <a:off x="4701146" y="1944899"/>
            <a:ext cx="333160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1"/>
            <a:endParaRPr lang="en-US" noProof="0" dirty="0" smtClean="0"/>
          </a:p>
          <a:p>
            <a:pPr lvl="2"/>
            <a:endParaRPr lang="en-US" noProof="0" dirty="0" smtClean="0"/>
          </a:p>
          <a:p>
            <a:pPr lvl="2"/>
            <a:endParaRPr lang="en-US" noProof="0" dirty="0" smtClean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57288" y="6162675"/>
            <a:ext cx="6278561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2200" b="1" cap="none" baseline="0" dirty="0" smtClean="0">
                <a:solidFill>
                  <a:schemeClr val="tx2"/>
                </a:solidFill>
                <a:latin typeface="Cambria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5079C84-A329-4F26-9AB3-22645B77A0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8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8"/>
          </p:nvPr>
        </p:nvSpPr>
        <p:spPr>
          <a:xfrm>
            <a:off x="3677785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57288" y="6162675"/>
            <a:ext cx="6278561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 useBgFill="1"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6"/>
          </p:nvPr>
        </p:nvSpPr>
        <p:spPr>
          <a:xfrm>
            <a:off x="6198281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B36691B-05AD-4DDC-B9C9-E50797B2B7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139825" y="1962150"/>
            <a:ext cx="6864350" cy="3651247"/>
          </a:xfrm>
          <a:prstGeom prst="rect">
            <a:avLst/>
          </a:prstGeom>
        </p:spPr>
        <p:txBody>
          <a:bodyPr lIns="0" tIns="0" rIns="0" bIns="0"/>
          <a:lstStyle>
            <a:lvl1pPr marL="230188" indent="-230188" defTabSz="914400" eaLnBrk="0" hangingPunct="0">
              <a:lnSpc>
                <a:spcPct val="90000"/>
              </a:lnSpc>
              <a:spcBef>
                <a:spcPts val="1200"/>
              </a:spcBef>
              <a:buFontTx/>
              <a:buChar char="•"/>
              <a:defRPr lang="en-US" b="1" kern="0">
                <a:solidFill>
                  <a:schemeClr val="accent3"/>
                </a:solidFill>
              </a:defRPr>
            </a:lvl1pPr>
            <a:lvl2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b="0" kern="0">
                <a:solidFill>
                  <a:schemeClr val="accent3"/>
                </a:solidFill>
              </a:defRPr>
            </a:lvl2pPr>
            <a:lvl3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b="0" kern="0">
                <a:solidFill>
                  <a:schemeClr val="accent3"/>
                </a:solidFill>
              </a:defRPr>
            </a:lvl3pPr>
            <a:lvl4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b="0" kern="0">
                <a:solidFill>
                  <a:schemeClr val="accent3"/>
                </a:solidFill>
              </a:defRPr>
            </a:lvl4pPr>
            <a:lvl5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b="0" kern="0">
                <a:solidFill>
                  <a:schemeClr val="accent3"/>
                </a:solidFill>
              </a:defRPr>
            </a:lvl5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1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59DFF61-AEF2-4538-8B1F-677942B80B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">
    <p:bg bwMode="black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EditPoints="1"/>
          </p:cNvSpPr>
          <p:nvPr userDrawn="1"/>
        </p:nvSpPr>
        <p:spPr bwMode="white">
          <a:xfrm>
            <a:off x="3578185" y="1735174"/>
            <a:ext cx="2233288" cy="2663754"/>
          </a:xfrm>
          <a:custGeom>
            <a:avLst/>
            <a:gdLst/>
            <a:ahLst/>
            <a:cxnLst>
              <a:cxn ang="0">
                <a:pos x="1452" y="2486"/>
              </a:cxn>
              <a:cxn ang="0">
                <a:pos x="1236" y="2604"/>
              </a:cxn>
              <a:cxn ang="0">
                <a:pos x="996" y="2672"/>
              </a:cxn>
              <a:cxn ang="0">
                <a:pos x="794" y="2682"/>
              </a:cxn>
              <a:cxn ang="0">
                <a:pos x="584" y="2654"/>
              </a:cxn>
              <a:cxn ang="0">
                <a:pos x="396" y="2586"/>
              </a:cxn>
              <a:cxn ang="0">
                <a:pos x="240" y="2480"/>
              </a:cxn>
              <a:cxn ang="0">
                <a:pos x="118" y="2342"/>
              </a:cxn>
              <a:cxn ang="0">
                <a:pos x="36" y="2172"/>
              </a:cxn>
              <a:cxn ang="0">
                <a:pos x="0" y="1976"/>
              </a:cxn>
              <a:cxn ang="0">
                <a:pos x="8" y="1806"/>
              </a:cxn>
              <a:cxn ang="0">
                <a:pos x="96" y="1546"/>
              </a:cxn>
              <a:cxn ang="0">
                <a:pos x="276" y="1338"/>
              </a:cxn>
              <a:cxn ang="0">
                <a:pos x="484" y="1212"/>
              </a:cxn>
              <a:cxn ang="0">
                <a:pos x="376" y="1016"/>
              </a:cxn>
              <a:cxn ang="0">
                <a:pos x="326" y="854"/>
              </a:cxn>
              <a:cxn ang="0">
                <a:pos x="310" y="690"/>
              </a:cxn>
              <a:cxn ang="0">
                <a:pos x="318" y="584"/>
              </a:cxn>
              <a:cxn ang="0">
                <a:pos x="360" y="426"/>
              </a:cxn>
              <a:cxn ang="0">
                <a:pos x="442" y="282"/>
              </a:cxn>
              <a:cxn ang="0">
                <a:pos x="558" y="162"/>
              </a:cxn>
              <a:cxn ang="0">
                <a:pos x="710" y="70"/>
              </a:cxn>
              <a:cxn ang="0">
                <a:pos x="896" y="14"/>
              </a:cxn>
              <a:cxn ang="0">
                <a:pos x="1066" y="0"/>
              </a:cxn>
              <a:cxn ang="0">
                <a:pos x="1254" y="20"/>
              </a:cxn>
              <a:cxn ang="0">
                <a:pos x="1418" y="78"/>
              </a:cxn>
              <a:cxn ang="0">
                <a:pos x="1554" y="168"/>
              </a:cxn>
              <a:cxn ang="0">
                <a:pos x="1660" y="286"/>
              </a:cxn>
              <a:cxn ang="0">
                <a:pos x="1732" y="428"/>
              </a:cxn>
              <a:cxn ang="0">
                <a:pos x="1766" y="586"/>
              </a:cxn>
              <a:cxn ang="0">
                <a:pos x="1768" y="694"/>
              </a:cxn>
              <a:cxn ang="0">
                <a:pos x="1748" y="842"/>
              </a:cxn>
              <a:cxn ang="0">
                <a:pos x="1698" y="972"/>
              </a:cxn>
              <a:cxn ang="0">
                <a:pos x="1588" y="1124"/>
              </a:cxn>
              <a:cxn ang="0">
                <a:pos x="1356" y="1290"/>
              </a:cxn>
              <a:cxn ang="0">
                <a:pos x="1638" y="1584"/>
              </a:cxn>
              <a:cxn ang="0">
                <a:pos x="2222" y="1472"/>
              </a:cxn>
              <a:cxn ang="0">
                <a:pos x="1940" y="1956"/>
              </a:cxn>
              <a:cxn ang="0">
                <a:pos x="1262" y="2066"/>
              </a:cxn>
              <a:cxn ang="0">
                <a:pos x="702" y="1614"/>
              </a:cxn>
              <a:cxn ang="0">
                <a:pos x="608" y="1718"/>
              </a:cxn>
              <a:cxn ang="0">
                <a:pos x="560" y="1832"/>
              </a:cxn>
              <a:cxn ang="0">
                <a:pos x="552" y="1910"/>
              </a:cxn>
              <a:cxn ang="0">
                <a:pos x="592" y="2062"/>
              </a:cxn>
              <a:cxn ang="0">
                <a:pos x="702" y="2166"/>
              </a:cxn>
              <a:cxn ang="0">
                <a:pos x="864" y="2214"/>
              </a:cxn>
              <a:cxn ang="0">
                <a:pos x="972" y="2210"/>
              </a:cxn>
              <a:cxn ang="0">
                <a:pos x="1176" y="2128"/>
              </a:cxn>
              <a:cxn ang="0">
                <a:pos x="1292" y="686"/>
              </a:cxn>
              <a:cxn ang="0">
                <a:pos x="1274" y="586"/>
              </a:cxn>
              <a:cxn ang="0">
                <a:pos x="1210" y="496"/>
              </a:cxn>
              <a:cxn ang="0">
                <a:pos x="1106" y="450"/>
              </a:cxn>
              <a:cxn ang="0">
                <a:pos x="1004" y="450"/>
              </a:cxn>
              <a:cxn ang="0">
                <a:pos x="896" y="502"/>
              </a:cxn>
              <a:cxn ang="0">
                <a:pos x="830" y="602"/>
              </a:cxn>
              <a:cxn ang="0">
                <a:pos x="814" y="716"/>
              </a:cxn>
              <a:cxn ang="0">
                <a:pos x="848" y="876"/>
              </a:cxn>
              <a:cxn ang="0">
                <a:pos x="960" y="1040"/>
              </a:cxn>
              <a:cxn ang="0">
                <a:pos x="1132" y="954"/>
              </a:cxn>
              <a:cxn ang="0">
                <a:pos x="1244" y="854"/>
              </a:cxn>
              <a:cxn ang="0">
                <a:pos x="1290" y="724"/>
              </a:cxn>
            </a:cxnLst>
            <a:rect l="0" t="0" r="r" b="b"/>
            <a:pathLst>
              <a:path w="2262" h="2698">
                <a:moveTo>
                  <a:pt x="1570" y="2394"/>
                </a:moveTo>
                <a:lnTo>
                  <a:pt x="1570" y="2394"/>
                </a:lnTo>
                <a:lnTo>
                  <a:pt x="1532" y="2426"/>
                </a:lnTo>
                <a:lnTo>
                  <a:pt x="1492" y="2456"/>
                </a:lnTo>
                <a:lnTo>
                  <a:pt x="1452" y="2486"/>
                </a:lnTo>
                <a:lnTo>
                  <a:pt x="1410" y="2512"/>
                </a:lnTo>
                <a:lnTo>
                  <a:pt x="1368" y="2538"/>
                </a:lnTo>
                <a:lnTo>
                  <a:pt x="1326" y="2562"/>
                </a:lnTo>
                <a:lnTo>
                  <a:pt x="1282" y="2584"/>
                </a:lnTo>
                <a:lnTo>
                  <a:pt x="1236" y="2604"/>
                </a:lnTo>
                <a:lnTo>
                  <a:pt x="1190" y="2622"/>
                </a:lnTo>
                <a:lnTo>
                  <a:pt x="1144" y="2638"/>
                </a:lnTo>
                <a:lnTo>
                  <a:pt x="1094" y="2652"/>
                </a:lnTo>
                <a:lnTo>
                  <a:pt x="1046" y="2662"/>
                </a:lnTo>
                <a:lnTo>
                  <a:pt x="996" y="2672"/>
                </a:lnTo>
                <a:lnTo>
                  <a:pt x="944" y="2678"/>
                </a:lnTo>
                <a:lnTo>
                  <a:pt x="892" y="2682"/>
                </a:lnTo>
                <a:lnTo>
                  <a:pt x="838" y="2684"/>
                </a:lnTo>
                <a:lnTo>
                  <a:pt x="838" y="2684"/>
                </a:lnTo>
                <a:lnTo>
                  <a:pt x="794" y="2682"/>
                </a:lnTo>
                <a:lnTo>
                  <a:pt x="750" y="2680"/>
                </a:lnTo>
                <a:lnTo>
                  <a:pt x="708" y="2676"/>
                </a:lnTo>
                <a:lnTo>
                  <a:pt x="664" y="2670"/>
                </a:lnTo>
                <a:lnTo>
                  <a:pt x="624" y="2662"/>
                </a:lnTo>
                <a:lnTo>
                  <a:pt x="584" y="2654"/>
                </a:lnTo>
                <a:lnTo>
                  <a:pt x="544" y="2644"/>
                </a:lnTo>
                <a:lnTo>
                  <a:pt x="506" y="2630"/>
                </a:lnTo>
                <a:lnTo>
                  <a:pt x="468" y="2618"/>
                </a:lnTo>
                <a:lnTo>
                  <a:pt x="432" y="2602"/>
                </a:lnTo>
                <a:lnTo>
                  <a:pt x="396" y="2586"/>
                </a:lnTo>
                <a:lnTo>
                  <a:pt x="362" y="2568"/>
                </a:lnTo>
                <a:lnTo>
                  <a:pt x="330" y="2548"/>
                </a:lnTo>
                <a:lnTo>
                  <a:pt x="298" y="2526"/>
                </a:lnTo>
                <a:lnTo>
                  <a:pt x="268" y="2504"/>
                </a:lnTo>
                <a:lnTo>
                  <a:pt x="240" y="2480"/>
                </a:lnTo>
                <a:lnTo>
                  <a:pt x="212" y="2456"/>
                </a:lnTo>
                <a:lnTo>
                  <a:pt x="186" y="2430"/>
                </a:lnTo>
                <a:lnTo>
                  <a:pt x="162" y="2402"/>
                </a:lnTo>
                <a:lnTo>
                  <a:pt x="138" y="2372"/>
                </a:lnTo>
                <a:lnTo>
                  <a:pt x="118" y="2342"/>
                </a:lnTo>
                <a:lnTo>
                  <a:pt x="98" y="2310"/>
                </a:lnTo>
                <a:lnTo>
                  <a:pt x="80" y="2278"/>
                </a:lnTo>
                <a:lnTo>
                  <a:pt x="64" y="2244"/>
                </a:lnTo>
                <a:lnTo>
                  <a:pt x="48" y="2210"/>
                </a:lnTo>
                <a:lnTo>
                  <a:pt x="36" y="2172"/>
                </a:lnTo>
                <a:lnTo>
                  <a:pt x="26" y="2136"/>
                </a:lnTo>
                <a:lnTo>
                  <a:pt x="16" y="2098"/>
                </a:lnTo>
                <a:lnTo>
                  <a:pt x="8" y="2058"/>
                </a:lnTo>
                <a:lnTo>
                  <a:pt x="4" y="2016"/>
                </a:lnTo>
                <a:lnTo>
                  <a:pt x="0" y="1976"/>
                </a:lnTo>
                <a:lnTo>
                  <a:pt x="0" y="1932"/>
                </a:lnTo>
                <a:lnTo>
                  <a:pt x="0" y="1924"/>
                </a:lnTo>
                <a:lnTo>
                  <a:pt x="0" y="1924"/>
                </a:lnTo>
                <a:lnTo>
                  <a:pt x="2" y="1864"/>
                </a:lnTo>
                <a:lnTo>
                  <a:pt x="8" y="1806"/>
                </a:lnTo>
                <a:lnTo>
                  <a:pt x="18" y="1748"/>
                </a:lnTo>
                <a:lnTo>
                  <a:pt x="32" y="1694"/>
                </a:lnTo>
                <a:lnTo>
                  <a:pt x="48" y="1642"/>
                </a:lnTo>
                <a:lnTo>
                  <a:pt x="70" y="1592"/>
                </a:lnTo>
                <a:lnTo>
                  <a:pt x="96" y="1546"/>
                </a:lnTo>
                <a:lnTo>
                  <a:pt x="124" y="1500"/>
                </a:lnTo>
                <a:lnTo>
                  <a:pt x="158" y="1456"/>
                </a:lnTo>
                <a:lnTo>
                  <a:pt x="194" y="1416"/>
                </a:lnTo>
                <a:lnTo>
                  <a:pt x="234" y="1376"/>
                </a:lnTo>
                <a:lnTo>
                  <a:pt x="276" y="1338"/>
                </a:lnTo>
                <a:lnTo>
                  <a:pt x="324" y="1304"/>
                </a:lnTo>
                <a:lnTo>
                  <a:pt x="374" y="1270"/>
                </a:lnTo>
                <a:lnTo>
                  <a:pt x="428" y="1240"/>
                </a:lnTo>
                <a:lnTo>
                  <a:pt x="484" y="1212"/>
                </a:lnTo>
                <a:lnTo>
                  <a:pt x="484" y="1212"/>
                </a:lnTo>
                <a:lnTo>
                  <a:pt x="442" y="1144"/>
                </a:lnTo>
                <a:lnTo>
                  <a:pt x="424" y="1112"/>
                </a:lnTo>
                <a:lnTo>
                  <a:pt x="406" y="1080"/>
                </a:lnTo>
                <a:lnTo>
                  <a:pt x="390" y="1048"/>
                </a:lnTo>
                <a:lnTo>
                  <a:pt x="376" y="1016"/>
                </a:lnTo>
                <a:lnTo>
                  <a:pt x="364" y="982"/>
                </a:lnTo>
                <a:lnTo>
                  <a:pt x="352" y="950"/>
                </a:lnTo>
                <a:lnTo>
                  <a:pt x="342" y="918"/>
                </a:lnTo>
                <a:lnTo>
                  <a:pt x="334" y="886"/>
                </a:lnTo>
                <a:lnTo>
                  <a:pt x="326" y="854"/>
                </a:lnTo>
                <a:lnTo>
                  <a:pt x="320" y="822"/>
                </a:lnTo>
                <a:lnTo>
                  <a:pt x="316" y="790"/>
                </a:lnTo>
                <a:lnTo>
                  <a:pt x="312" y="756"/>
                </a:lnTo>
                <a:lnTo>
                  <a:pt x="310" y="724"/>
                </a:lnTo>
                <a:lnTo>
                  <a:pt x="310" y="690"/>
                </a:lnTo>
                <a:lnTo>
                  <a:pt x="310" y="684"/>
                </a:lnTo>
                <a:lnTo>
                  <a:pt x="310" y="684"/>
                </a:lnTo>
                <a:lnTo>
                  <a:pt x="310" y="650"/>
                </a:lnTo>
                <a:lnTo>
                  <a:pt x="314" y="616"/>
                </a:lnTo>
                <a:lnTo>
                  <a:pt x="318" y="584"/>
                </a:lnTo>
                <a:lnTo>
                  <a:pt x="322" y="552"/>
                </a:lnTo>
                <a:lnTo>
                  <a:pt x="330" y="520"/>
                </a:lnTo>
                <a:lnTo>
                  <a:pt x="338" y="488"/>
                </a:lnTo>
                <a:lnTo>
                  <a:pt x="348" y="456"/>
                </a:lnTo>
                <a:lnTo>
                  <a:pt x="360" y="426"/>
                </a:lnTo>
                <a:lnTo>
                  <a:pt x="374" y="396"/>
                </a:lnTo>
                <a:lnTo>
                  <a:pt x="388" y="366"/>
                </a:lnTo>
                <a:lnTo>
                  <a:pt x="404" y="338"/>
                </a:lnTo>
                <a:lnTo>
                  <a:pt x="422" y="310"/>
                </a:lnTo>
                <a:lnTo>
                  <a:pt x="442" y="282"/>
                </a:lnTo>
                <a:lnTo>
                  <a:pt x="462" y="256"/>
                </a:lnTo>
                <a:lnTo>
                  <a:pt x="484" y="232"/>
                </a:lnTo>
                <a:lnTo>
                  <a:pt x="508" y="208"/>
                </a:lnTo>
                <a:lnTo>
                  <a:pt x="532" y="184"/>
                </a:lnTo>
                <a:lnTo>
                  <a:pt x="558" y="162"/>
                </a:lnTo>
                <a:lnTo>
                  <a:pt x="586" y="142"/>
                </a:lnTo>
                <a:lnTo>
                  <a:pt x="616" y="122"/>
                </a:lnTo>
                <a:lnTo>
                  <a:pt x="646" y="102"/>
                </a:lnTo>
                <a:lnTo>
                  <a:pt x="678" y="86"/>
                </a:lnTo>
                <a:lnTo>
                  <a:pt x="710" y="70"/>
                </a:lnTo>
                <a:lnTo>
                  <a:pt x="746" y="56"/>
                </a:lnTo>
                <a:lnTo>
                  <a:pt x="780" y="42"/>
                </a:lnTo>
                <a:lnTo>
                  <a:pt x="818" y="32"/>
                </a:lnTo>
                <a:lnTo>
                  <a:pt x="856" y="22"/>
                </a:lnTo>
                <a:lnTo>
                  <a:pt x="896" y="14"/>
                </a:lnTo>
                <a:lnTo>
                  <a:pt x="936" y="8"/>
                </a:lnTo>
                <a:lnTo>
                  <a:pt x="978" y="2"/>
                </a:lnTo>
                <a:lnTo>
                  <a:pt x="1022" y="0"/>
                </a:lnTo>
                <a:lnTo>
                  <a:pt x="1066" y="0"/>
                </a:lnTo>
                <a:lnTo>
                  <a:pt x="1066" y="0"/>
                </a:lnTo>
                <a:lnTo>
                  <a:pt x="1106" y="0"/>
                </a:lnTo>
                <a:lnTo>
                  <a:pt x="1144" y="2"/>
                </a:lnTo>
                <a:lnTo>
                  <a:pt x="1182" y="6"/>
                </a:lnTo>
                <a:lnTo>
                  <a:pt x="1218" y="12"/>
                </a:lnTo>
                <a:lnTo>
                  <a:pt x="1254" y="20"/>
                </a:lnTo>
                <a:lnTo>
                  <a:pt x="1290" y="28"/>
                </a:lnTo>
                <a:lnTo>
                  <a:pt x="1322" y="38"/>
                </a:lnTo>
                <a:lnTo>
                  <a:pt x="1356" y="50"/>
                </a:lnTo>
                <a:lnTo>
                  <a:pt x="1388" y="64"/>
                </a:lnTo>
                <a:lnTo>
                  <a:pt x="1418" y="78"/>
                </a:lnTo>
                <a:lnTo>
                  <a:pt x="1448" y="94"/>
                </a:lnTo>
                <a:lnTo>
                  <a:pt x="1476" y="110"/>
                </a:lnTo>
                <a:lnTo>
                  <a:pt x="1502" y="128"/>
                </a:lnTo>
                <a:lnTo>
                  <a:pt x="1528" y="148"/>
                </a:lnTo>
                <a:lnTo>
                  <a:pt x="1554" y="168"/>
                </a:lnTo>
                <a:lnTo>
                  <a:pt x="1578" y="190"/>
                </a:lnTo>
                <a:lnTo>
                  <a:pt x="1600" y="212"/>
                </a:lnTo>
                <a:lnTo>
                  <a:pt x="1620" y="236"/>
                </a:lnTo>
                <a:lnTo>
                  <a:pt x="1640" y="260"/>
                </a:lnTo>
                <a:lnTo>
                  <a:pt x="1660" y="286"/>
                </a:lnTo>
                <a:lnTo>
                  <a:pt x="1676" y="312"/>
                </a:lnTo>
                <a:lnTo>
                  <a:pt x="1692" y="340"/>
                </a:lnTo>
                <a:lnTo>
                  <a:pt x="1706" y="368"/>
                </a:lnTo>
                <a:lnTo>
                  <a:pt x="1720" y="398"/>
                </a:lnTo>
                <a:lnTo>
                  <a:pt x="1732" y="428"/>
                </a:lnTo>
                <a:lnTo>
                  <a:pt x="1742" y="458"/>
                </a:lnTo>
                <a:lnTo>
                  <a:pt x="1750" y="488"/>
                </a:lnTo>
                <a:lnTo>
                  <a:pt x="1756" y="520"/>
                </a:lnTo>
                <a:lnTo>
                  <a:pt x="1762" y="554"/>
                </a:lnTo>
                <a:lnTo>
                  <a:pt x="1766" y="586"/>
                </a:lnTo>
                <a:lnTo>
                  <a:pt x="1768" y="620"/>
                </a:lnTo>
                <a:lnTo>
                  <a:pt x="1770" y="654"/>
                </a:lnTo>
                <a:lnTo>
                  <a:pt x="1770" y="660"/>
                </a:lnTo>
                <a:lnTo>
                  <a:pt x="1770" y="660"/>
                </a:lnTo>
                <a:lnTo>
                  <a:pt x="1768" y="694"/>
                </a:lnTo>
                <a:lnTo>
                  <a:pt x="1768" y="724"/>
                </a:lnTo>
                <a:lnTo>
                  <a:pt x="1764" y="756"/>
                </a:lnTo>
                <a:lnTo>
                  <a:pt x="1760" y="786"/>
                </a:lnTo>
                <a:lnTo>
                  <a:pt x="1754" y="814"/>
                </a:lnTo>
                <a:lnTo>
                  <a:pt x="1748" y="842"/>
                </a:lnTo>
                <a:lnTo>
                  <a:pt x="1740" y="870"/>
                </a:lnTo>
                <a:lnTo>
                  <a:pt x="1732" y="896"/>
                </a:lnTo>
                <a:lnTo>
                  <a:pt x="1722" y="922"/>
                </a:lnTo>
                <a:lnTo>
                  <a:pt x="1710" y="948"/>
                </a:lnTo>
                <a:lnTo>
                  <a:pt x="1698" y="972"/>
                </a:lnTo>
                <a:lnTo>
                  <a:pt x="1686" y="996"/>
                </a:lnTo>
                <a:lnTo>
                  <a:pt x="1672" y="1020"/>
                </a:lnTo>
                <a:lnTo>
                  <a:pt x="1656" y="1042"/>
                </a:lnTo>
                <a:lnTo>
                  <a:pt x="1624" y="1084"/>
                </a:lnTo>
                <a:lnTo>
                  <a:pt x="1588" y="1124"/>
                </a:lnTo>
                <a:lnTo>
                  <a:pt x="1548" y="1162"/>
                </a:lnTo>
                <a:lnTo>
                  <a:pt x="1504" y="1198"/>
                </a:lnTo>
                <a:lnTo>
                  <a:pt x="1458" y="1230"/>
                </a:lnTo>
                <a:lnTo>
                  <a:pt x="1408" y="1262"/>
                </a:lnTo>
                <a:lnTo>
                  <a:pt x="1356" y="1290"/>
                </a:lnTo>
                <a:lnTo>
                  <a:pt x="1302" y="1316"/>
                </a:lnTo>
                <a:lnTo>
                  <a:pt x="1244" y="1342"/>
                </a:lnTo>
                <a:lnTo>
                  <a:pt x="1576" y="1686"/>
                </a:lnTo>
                <a:lnTo>
                  <a:pt x="1576" y="1686"/>
                </a:lnTo>
                <a:lnTo>
                  <a:pt x="1638" y="1584"/>
                </a:lnTo>
                <a:lnTo>
                  <a:pt x="1700" y="1474"/>
                </a:lnTo>
                <a:lnTo>
                  <a:pt x="1760" y="1360"/>
                </a:lnTo>
                <a:lnTo>
                  <a:pt x="1820" y="1240"/>
                </a:lnTo>
                <a:lnTo>
                  <a:pt x="2222" y="1472"/>
                </a:lnTo>
                <a:lnTo>
                  <a:pt x="2222" y="1472"/>
                </a:lnTo>
                <a:lnTo>
                  <a:pt x="2148" y="1610"/>
                </a:lnTo>
                <a:lnTo>
                  <a:pt x="2070" y="1750"/>
                </a:lnTo>
                <a:lnTo>
                  <a:pt x="2028" y="1818"/>
                </a:lnTo>
                <a:lnTo>
                  <a:pt x="1984" y="1888"/>
                </a:lnTo>
                <a:lnTo>
                  <a:pt x="1940" y="1956"/>
                </a:lnTo>
                <a:lnTo>
                  <a:pt x="1894" y="2022"/>
                </a:lnTo>
                <a:lnTo>
                  <a:pt x="2262" y="2404"/>
                </a:lnTo>
                <a:lnTo>
                  <a:pt x="1858" y="2698"/>
                </a:lnTo>
                <a:lnTo>
                  <a:pt x="1570" y="2394"/>
                </a:lnTo>
                <a:close/>
                <a:moveTo>
                  <a:pt x="1262" y="2066"/>
                </a:moveTo>
                <a:lnTo>
                  <a:pt x="784" y="1560"/>
                </a:lnTo>
                <a:lnTo>
                  <a:pt x="784" y="1560"/>
                </a:lnTo>
                <a:lnTo>
                  <a:pt x="756" y="1578"/>
                </a:lnTo>
                <a:lnTo>
                  <a:pt x="728" y="1596"/>
                </a:lnTo>
                <a:lnTo>
                  <a:pt x="702" y="1614"/>
                </a:lnTo>
                <a:lnTo>
                  <a:pt x="680" y="1634"/>
                </a:lnTo>
                <a:lnTo>
                  <a:pt x="658" y="1654"/>
                </a:lnTo>
                <a:lnTo>
                  <a:pt x="640" y="1674"/>
                </a:lnTo>
                <a:lnTo>
                  <a:pt x="622" y="1696"/>
                </a:lnTo>
                <a:lnTo>
                  <a:pt x="608" y="1718"/>
                </a:lnTo>
                <a:lnTo>
                  <a:pt x="594" y="1740"/>
                </a:lnTo>
                <a:lnTo>
                  <a:pt x="582" y="1762"/>
                </a:lnTo>
                <a:lnTo>
                  <a:pt x="574" y="1786"/>
                </a:lnTo>
                <a:lnTo>
                  <a:pt x="566" y="1808"/>
                </a:lnTo>
                <a:lnTo>
                  <a:pt x="560" y="1832"/>
                </a:lnTo>
                <a:lnTo>
                  <a:pt x="556" y="1856"/>
                </a:lnTo>
                <a:lnTo>
                  <a:pt x="554" y="1878"/>
                </a:lnTo>
                <a:lnTo>
                  <a:pt x="552" y="1902"/>
                </a:lnTo>
                <a:lnTo>
                  <a:pt x="552" y="1910"/>
                </a:lnTo>
                <a:lnTo>
                  <a:pt x="552" y="1910"/>
                </a:lnTo>
                <a:lnTo>
                  <a:pt x="554" y="1944"/>
                </a:lnTo>
                <a:lnTo>
                  <a:pt x="560" y="1976"/>
                </a:lnTo>
                <a:lnTo>
                  <a:pt x="568" y="2006"/>
                </a:lnTo>
                <a:lnTo>
                  <a:pt x="578" y="2034"/>
                </a:lnTo>
                <a:lnTo>
                  <a:pt x="592" y="2062"/>
                </a:lnTo>
                <a:lnTo>
                  <a:pt x="610" y="2086"/>
                </a:lnTo>
                <a:lnTo>
                  <a:pt x="630" y="2110"/>
                </a:lnTo>
                <a:lnTo>
                  <a:pt x="652" y="2130"/>
                </a:lnTo>
                <a:lnTo>
                  <a:pt x="676" y="2150"/>
                </a:lnTo>
                <a:lnTo>
                  <a:pt x="702" y="2166"/>
                </a:lnTo>
                <a:lnTo>
                  <a:pt x="732" y="2180"/>
                </a:lnTo>
                <a:lnTo>
                  <a:pt x="762" y="2192"/>
                </a:lnTo>
                <a:lnTo>
                  <a:pt x="794" y="2202"/>
                </a:lnTo>
                <a:lnTo>
                  <a:pt x="828" y="2210"/>
                </a:lnTo>
                <a:lnTo>
                  <a:pt x="864" y="2214"/>
                </a:lnTo>
                <a:lnTo>
                  <a:pt x="902" y="2214"/>
                </a:lnTo>
                <a:lnTo>
                  <a:pt x="902" y="2214"/>
                </a:lnTo>
                <a:lnTo>
                  <a:pt x="926" y="2214"/>
                </a:lnTo>
                <a:lnTo>
                  <a:pt x="950" y="2212"/>
                </a:lnTo>
                <a:lnTo>
                  <a:pt x="972" y="2210"/>
                </a:lnTo>
                <a:lnTo>
                  <a:pt x="996" y="2204"/>
                </a:lnTo>
                <a:lnTo>
                  <a:pt x="1042" y="2192"/>
                </a:lnTo>
                <a:lnTo>
                  <a:pt x="1086" y="2176"/>
                </a:lnTo>
                <a:lnTo>
                  <a:pt x="1132" y="2154"/>
                </a:lnTo>
                <a:lnTo>
                  <a:pt x="1176" y="2128"/>
                </a:lnTo>
                <a:lnTo>
                  <a:pt x="1220" y="2100"/>
                </a:lnTo>
                <a:lnTo>
                  <a:pt x="1262" y="2066"/>
                </a:lnTo>
                <a:lnTo>
                  <a:pt x="1262" y="2066"/>
                </a:lnTo>
                <a:close/>
                <a:moveTo>
                  <a:pt x="1292" y="694"/>
                </a:moveTo>
                <a:lnTo>
                  <a:pt x="1292" y="686"/>
                </a:lnTo>
                <a:lnTo>
                  <a:pt x="1292" y="686"/>
                </a:lnTo>
                <a:lnTo>
                  <a:pt x="1290" y="660"/>
                </a:lnTo>
                <a:lnTo>
                  <a:pt x="1286" y="634"/>
                </a:lnTo>
                <a:lnTo>
                  <a:pt x="1282" y="610"/>
                </a:lnTo>
                <a:lnTo>
                  <a:pt x="1274" y="586"/>
                </a:lnTo>
                <a:lnTo>
                  <a:pt x="1264" y="564"/>
                </a:lnTo>
                <a:lnTo>
                  <a:pt x="1254" y="546"/>
                </a:lnTo>
                <a:lnTo>
                  <a:pt x="1240" y="526"/>
                </a:lnTo>
                <a:lnTo>
                  <a:pt x="1226" y="510"/>
                </a:lnTo>
                <a:lnTo>
                  <a:pt x="1210" y="496"/>
                </a:lnTo>
                <a:lnTo>
                  <a:pt x="1192" y="482"/>
                </a:lnTo>
                <a:lnTo>
                  <a:pt x="1172" y="472"/>
                </a:lnTo>
                <a:lnTo>
                  <a:pt x="1152" y="462"/>
                </a:lnTo>
                <a:lnTo>
                  <a:pt x="1130" y="454"/>
                </a:lnTo>
                <a:lnTo>
                  <a:pt x="1106" y="450"/>
                </a:lnTo>
                <a:lnTo>
                  <a:pt x="1082" y="446"/>
                </a:lnTo>
                <a:lnTo>
                  <a:pt x="1056" y="446"/>
                </a:lnTo>
                <a:lnTo>
                  <a:pt x="1056" y="446"/>
                </a:lnTo>
                <a:lnTo>
                  <a:pt x="1030" y="446"/>
                </a:lnTo>
                <a:lnTo>
                  <a:pt x="1004" y="450"/>
                </a:lnTo>
                <a:lnTo>
                  <a:pt x="980" y="456"/>
                </a:lnTo>
                <a:lnTo>
                  <a:pt x="956" y="464"/>
                </a:lnTo>
                <a:lnTo>
                  <a:pt x="934" y="474"/>
                </a:lnTo>
                <a:lnTo>
                  <a:pt x="914" y="488"/>
                </a:lnTo>
                <a:lnTo>
                  <a:pt x="896" y="502"/>
                </a:lnTo>
                <a:lnTo>
                  <a:pt x="880" y="518"/>
                </a:lnTo>
                <a:lnTo>
                  <a:pt x="864" y="536"/>
                </a:lnTo>
                <a:lnTo>
                  <a:pt x="852" y="558"/>
                </a:lnTo>
                <a:lnTo>
                  <a:pt x="840" y="578"/>
                </a:lnTo>
                <a:lnTo>
                  <a:pt x="830" y="602"/>
                </a:lnTo>
                <a:lnTo>
                  <a:pt x="824" y="626"/>
                </a:lnTo>
                <a:lnTo>
                  <a:pt x="818" y="652"/>
                </a:lnTo>
                <a:lnTo>
                  <a:pt x="814" y="680"/>
                </a:lnTo>
                <a:lnTo>
                  <a:pt x="814" y="710"/>
                </a:lnTo>
                <a:lnTo>
                  <a:pt x="814" y="716"/>
                </a:lnTo>
                <a:lnTo>
                  <a:pt x="814" y="716"/>
                </a:lnTo>
                <a:lnTo>
                  <a:pt x="816" y="758"/>
                </a:lnTo>
                <a:lnTo>
                  <a:pt x="822" y="798"/>
                </a:lnTo>
                <a:lnTo>
                  <a:pt x="832" y="838"/>
                </a:lnTo>
                <a:lnTo>
                  <a:pt x="848" y="876"/>
                </a:lnTo>
                <a:lnTo>
                  <a:pt x="868" y="914"/>
                </a:lnTo>
                <a:lnTo>
                  <a:pt x="894" y="954"/>
                </a:lnTo>
                <a:lnTo>
                  <a:pt x="924" y="996"/>
                </a:lnTo>
                <a:lnTo>
                  <a:pt x="960" y="1040"/>
                </a:lnTo>
                <a:lnTo>
                  <a:pt x="960" y="1040"/>
                </a:lnTo>
                <a:lnTo>
                  <a:pt x="1000" y="1024"/>
                </a:lnTo>
                <a:lnTo>
                  <a:pt x="1036" y="1008"/>
                </a:lnTo>
                <a:lnTo>
                  <a:pt x="1070" y="990"/>
                </a:lnTo>
                <a:lnTo>
                  <a:pt x="1104" y="972"/>
                </a:lnTo>
                <a:lnTo>
                  <a:pt x="1132" y="954"/>
                </a:lnTo>
                <a:lnTo>
                  <a:pt x="1160" y="936"/>
                </a:lnTo>
                <a:lnTo>
                  <a:pt x="1184" y="916"/>
                </a:lnTo>
                <a:lnTo>
                  <a:pt x="1208" y="896"/>
                </a:lnTo>
                <a:lnTo>
                  <a:pt x="1226" y="876"/>
                </a:lnTo>
                <a:lnTo>
                  <a:pt x="1244" y="854"/>
                </a:lnTo>
                <a:lnTo>
                  <a:pt x="1258" y="830"/>
                </a:lnTo>
                <a:lnTo>
                  <a:pt x="1270" y="806"/>
                </a:lnTo>
                <a:lnTo>
                  <a:pt x="1280" y="780"/>
                </a:lnTo>
                <a:lnTo>
                  <a:pt x="1286" y="752"/>
                </a:lnTo>
                <a:lnTo>
                  <a:pt x="1290" y="724"/>
                </a:lnTo>
                <a:lnTo>
                  <a:pt x="1292" y="694"/>
                </a:lnTo>
                <a:lnTo>
                  <a:pt x="1292" y="6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800" b="0" dirty="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grpSp>
        <p:nvGrpSpPr>
          <p:cNvPr id="4" name="Group 14"/>
          <p:cNvGrpSpPr>
            <a:grpSpLocks/>
          </p:cNvGrpSpPr>
          <p:nvPr userDrawn="1"/>
        </p:nvGrpSpPr>
        <p:grpSpPr bwMode="auto">
          <a:xfrm>
            <a:off x="6462713" y="3268663"/>
            <a:ext cx="1255712" cy="1023937"/>
            <a:chOff x="6462713" y="3268663"/>
            <a:chExt cx="1255712" cy="1023937"/>
          </a:xfrm>
        </p:grpSpPr>
        <p:sp>
          <p:nvSpPr>
            <p:cNvPr id="5" name="Freeform 4"/>
            <p:cNvSpPr>
              <a:spLocks/>
            </p:cNvSpPr>
            <p:nvPr/>
          </p:nvSpPr>
          <p:spPr bwMode="ltGray">
            <a:xfrm>
              <a:off x="6462713" y="3268663"/>
              <a:ext cx="1125537" cy="1017587"/>
            </a:xfrm>
            <a:custGeom>
              <a:avLst/>
              <a:gdLst>
                <a:gd name="T0" fmla="*/ 2147483647 w 814"/>
                <a:gd name="T1" fmla="*/ 0 h 735"/>
                <a:gd name="T2" fmla="*/ 2147483647 w 814"/>
                <a:gd name="T3" fmla="*/ 0 h 735"/>
                <a:gd name="T4" fmla="*/ 2147483647 w 814"/>
                <a:gd name="T5" fmla="*/ 2147483647 h 735"/>
                <a:gd name="T6" fmla="*/ 2147483647 w 814"/>
                <a:gd name="T7" fmla="*/ 2147483647 h 735"/>
                <a:gd name="T8" fmla="*/ 2147483647 w 814"/>
                <a:gd name="T9" fmla="*/ 2147483647 h 735"/>
                <a:gd name="T10" fmla="*/ 2147483647 w 814"/>
                <a:gd name="T11" fmla="*/ 2147483647 h 735"/>
                <a:gd name="T12" fmla="*/ 2147483647 w 814"/>
                <a:gd name="T13" fmla="*/ 2147483647 h 735"/>
                <a:gd name="T14" fmla="*/ 2147483647 w 814"/>
                <a:gd name="T15" fmla="*/ 2147483647 h 735"/>
                <a:gd name="T16" fmla="*/ 2147483647 w 814"/>
                <a:gd name="T17" fmla="*/ 2147483647 h 735"/>
                <a:gd name="T18" fmla="*/ 2147483647 w 814"/>
                <a:gd name="T19" fmla="*/ 2147483647 h 735"/>
                <a:gd name="T20" fmla="*/ 2147483647 w 814"/>
                <a:gd name="T21" fmla="*/ 2147483647 h 735"/>
                <a:gd name="T22" fmla="*/ 2147483647 w 814"/>
                <a:gd name="T23" fmla="*/ 2147483647 h 735"/>
                <a:gd name="T24" fmla="*/ 2147483647 w 814"/>
                <a:gd name="T25" fmla="*/ 2147483647 h 735"/>
                <a:gd name="T26" fmla="*/ 2147483647 w 814"/>
                <a:gd name="T27" fmla="*/ 2147483647 h 735"/>
                <a:gd name="T28" fmla="*/ 2147483647 w 814"/>
                <a:gd name="T29" fmla="*/ 2147483647 h 735"/>
                <a:gd name="T30" fmla="*/ 2147483647 w 814"/>
                <a:gd name="T31" fmla="*/ 2147483647 h 735"/>
                <a:gd name="T32" fmla="*/ 2147483647 w 814"/>
                <a:gd name="T33" fmla="*/ 2147483647 h 735"/>
                <a:gd name="T34" fmla="*/ 2147483647 w 814"/>
                <a:gd name="T35" fmla="*/ 2147483647 h 735"/>
                <a:gd name="T36" fmla="*/ 2147483647 w 814"/>
                <a:gd name="T37" fmla="*/ 2147483647 h 735"/>
                <a:gd name="T38" fmla="*/ 2147483647 w 814"/>
                <a:gd name="T39" fmla="*/ 2147483647 h 735"/>
                <a:gd name="T40" fmla="*/ 2147483647 w 814"/>
                <a:gd name="T41" fmla="*/ 2147483647 h 735"/>
                <a:gd name="T42" fmla="*/ 2147483647 w 814"/>
                <a:gd name="T43" fmla="*/ 2147483647 h 735"/>
                <a:gd name="T44" fmla="*/ 2147483647 w 814"/>
                <a:gd name="T45" fmla="*/ 2147483647 h 735"/>
                <a:gd name="T46" fmla="*/ 2147483647 w 814"/>
                <a:gd name="T47" fmla="*/ 2147483647 h 735"/>
                <a:gd name="T48" fmla="*/ 2147483647 w 814"/>
                <a:gd name="T49" fmla="*/ 2147483647 h 735"/>
                <a:gd name="T50" fmla="*/ 2147483647 w 814"/>
                <a:gd name="T51" fmla="*/ 2147483647 h 735"/>
                <a:gd name="T52" fmla="*/ 2147483647 w 814"/>
                <a:gd name="T53" fmla="*/ 2147483647 h 735"/>
                <a:gd name="T54" fmla="*/ 2147483647 w 814"/>
                <a:gd name="T55" fmla="*/ 2147483647 h 735"/>
                <a:gd name="T56" fmla="*/ 2147483647 w 814"/>
                <a:gd name="T57" fmla="*/ 2147483647 h 735"/>
                <a:gd name="T58" fmla="*/ 2147483647 w 814"/>
                <a:gd name="T59" fmla="*/ 2147483647 h 735"/>
                <a:gd name="T60" fmla="*/ 0 w 814"/>
                <a:gd name="T61" fmla="*/ 2147483647 h 735"/>
                <a:gd name="T62" fmla="*/ 0 w 814"/>
                <a:gd name="T63" fmla="*/ 2147483647 h 735"/>
                <a:gd name="T64" fmla="*/ 2147483647 w 814"/>
                <a:gd name="T65" fmla="*/ 2147483647 h 735"/>
                <a:gd name="T66" fmla="*/ 2147483647 w 814"/>
                <a:gd name="T67" fmla="*/ 2147483647 h 735"/>
                <a:gd name="T68" fmla="*/ 2147483647 w 814"/>
                <a:gd name="T69" fmla="*/ 2147483647 h 735"/>
                <a:gd name="T70" fmla="*/ 2147483647 w 814"/>
                <a:gd name="T71" fmla="*/ 2147483647 h 735"/>
                <a:gd name="T72" fmla="*/ 2147483647 w 814"/>
                <a:gd name="T73" fmla="*/ 2147483647 h 735"/>
                <a:gd name="T74" fmla="*/ 2147483647 w 814"/>
                <a:gd name="T75" fmla="*/ 2147483647 h 735"/>
                <a:gd name="T76" fmla="*/ 2147483647 w 814"/>
                <a:gd name="T77" fmla="*/ 2147483647 h 735"/>
                <a:gd name="T78" fmla="*/ 2147483647 w 814"/>
                <a:gd name="T79" fmla="*/ 2147483647 h 735"/>
                <a:gd name="T80" fmla="*/ 2147483647 w 814"/>
                <a:gd name="T81" fmla="*/ 0 h 7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14"/>
                <a:gd name="T124" fmla="*/ 0 h 735"/>
                <a:gd name="T125" fmla="*/ 814 w 814"/>
                <a:gd name="T126" fmla="*/ 735 h 7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14" h="735">
                  <a:moveTo>
                    <a:pt x="43" y="0"/>
                  </a:moveTo>
                  <a:lnTo>
                    <a:pt x="771" y="0"/>
                  </a:lnTo>
                  <a:lnTo>
                    <a:pt x="779" y="1"/>
                  </a:lnTo>
                  <a:lnTo>
                    <a:pt x="786" y="3"/>
                  </a:lnTo>
                  <a:lnTo>
                    <a:pt x="793" y="6"/>
                  </a:lnTo>
                  <a:lnTo>
                    <a:pt x="799" y="10"/>
                  </a:lnTo>
                  <a:lnTo>
                    <a:pt x="804" y="15"/>
                  </a:lnTo>
                  <a:lnTo>
                    <a:pt x="808" y="21"/>
                  </a:lnTo>
                  <a:lnTo>
                    <a:pt x="812" y="28"/>
                  </a:lnTo>
                  <a:lnTo>
                    <a:pt x="813" y="35"/>
                  </a:lnTo>
                  <a:lnTo>
                    <a:pt x="814" y="43"/>
                  </a:lnTo>
                  <a:lnTo>
                    <a:pt x="814" y="692"/>
                  </a:lnTo>
                  <a:lnTo>
                    <a:pt x="813" y="700"/>
                  </a:lnTo>
                  <a:lnTo>
                    <a:pt x="812" y="707"/>
                  </a:lnTo>
                  <a:lnTo>
                    <a:pt x="808" y="714"/>
                  </a:lnTo>
                  <a:lnTo>
                    <a:pt x="804" y="720"/>
                  </a:lnTo>
                  <a:lnTo>
                    <a:pt x="799" y="725"/>
                  </a:lnTo>
                  <a:lnTo>
                    <a:pt x="793" y="729"/>
                  </a:lnTo>
                  <a:lnTo>
                    <a:pt x="786" y="732"/>
                  </a:lnTo>
                  <a:lnTo>
                    <a:pt x="779" y="734"/>
                  </a:lnTo>
                  <a:lnTo>
                    <a:pt x="771" y="735"/>
                  </a:lnTo>
                  <a:lnTo>
                    <a:pt x="43" y="735"/>
                  </a:lnTo>
                  <a:lnTo>
                    <a:pt x="35" y="734"/>
                  </a:lnTo>
                  <a:lnTo>
                    <a:pt x="28" y="732"/>
                  </a:lnTo>
                  <a:lnTo>
                    <a:pt x="21" y="729"/>
                  </a:lnTo>
                  <a:lnTo>
                    <a:pt x="15" y="725"/>
                  </a:lnTo>
                  <a:lnTo>
                    <a:pt x="10" y="720"/>
                  </a:lnTo>
                  <a:lnTo>
                    <a:pt x="5" y="714"/>
                  </a:lnTo>
                  <a:lnTo>
                    <a:pt x="2" y="707"/>
                  </a:lnTo>
                  <a:lnTo>
                    <a:pt x="1" y="700"/>
                  </a:lnTo>
                  <a:lnTo>
                    <a:pt x="0" y="692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2" y="28"/>
                  </a:lnTo>
                  <a:lnTo>
                    <a:pt x="5" y="21"/>
                  </a:lnTo>
                  <a:lnTo>
                    <a:pt x="10" y="15"/>
                  </a:lnTo>
                  <a:lnTo>
                    <a:pt x="15" y="10"/>
                  </a:lnTo>
                  <a:lnTo>
                    <a:pt x="21" y="6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" name="Freeform 5"/>
            <p:cNvSpPr>
              <a:spLocks noEditPoints="1"/>
            </p:cNvSpPr>
            <p:nvPr/>
          </p:nvSpPr>
          <p:spPr bwMode="ltGray">
            <a:xfrm>
              <a:off x="6632575" y="3481388"/>
              <a:ext cx="863600" cy="633412"/>
            </a:xfrm>
            <a:custGeom>
              <a:avLst/>
              <a:gdLst>
                <a:gd name="T0" fmla="*/ 2147483647 w 624"/>
                <a:gd name="T1" fmla="*/ 2147483647 h 458"/>
                <a:gd name="T2" fmla="*/ 2147483647 w 624"/>
                <a:gd name="T3" fmla="*/ 2147483647 h 458"/>
                <a:gd name="T4" fmla="*/ 2147483647 w 624"/>
                <a:gd name="T5" fmla="*/ 2147483647 h 458"/>
                <a:gd name="T6" fmla="*/ 2147483647 w 624"/>
                <a:gd name="T7" fmla="*/ 2147483647 h 458"/>
                <a:gd name="T8" fmla="*/ 2147483647 w 624"/>
                <a:gd name="T9" fmla="*/ 2147483647 h 458"/>
                <a:gd name="T10" fmla="*/ 2147483647 w 624"/>
                <a:gd name="T11" fmla="*/ 2147483647 h 458"/>
                <a:gd name="T12" fmla="*/ 2147483647 w 624"/>
                <a:gd name="T13" fmla="*/ 2147483647 h 458"/>
                <a:gd name="T14" fmla="*/ 0 w 624"/>
                <a:gd name="T15" fmla="*/ 0 h 458"/>
                <a:gd name="T16" fmla="*/ 2147483647 w 624"/>
                <a:gd name="T17" fmla="*/ 2147483647 h 458"/>
                <a:gd name="T18" fmla="*/ 2147483647 w 624"/>
                <a:gd name="T19" fmla="*/ 2147483647 h 458"/>
                <a:gd name="T20" fmla="*/ 2147483647 w 624"/>
                <a:gd name="T21" fmla="*/ 2147483647 h 458"/>
                <a:gd name="T22" fmla="*/ 2147483647 w 624"/>
                <a:gd name="T23" fmla="*/ 2147483647 h 458"/>
                <a:gd name="T24" fmla="*/ 2147483647 w 624"/>
                <a:gd name="T25" fmla="*/ 2147483647 h 458"/>
                <a:gd name="T26" fmla="*/ 2147483647 w 624"/>
                <a:gd name="T27" fmla="*/ 2147483647 h 458"/>
                <a:gd name="T28" fmla="*/ 2147483647 w 624"/>
                <a:gd name="T29" fmla="*/ 2147483647 h 458"/>
                <a:gd name="T30" fmla="*/ 2147483647 w 624"/>
                <a:gd name="T31" fmla="*/ 2147483647 h 458"/>
                <a:gd name="T32" fmla="*/ 2147483647 w 624"/>
                <a:gd name="T33" fmla="*/ 2147483647 h 458"/>
                <a:gd name="T34" fmla="*/ 2147483647 w 624"/>
                <a:gd name="T35" fmla="*/ 2147483647 h 458"/>
                <a:gd name="T36" fmla="*/ 2147483647 w 624"/>
                <a:gd name="T37" fmla="*/ 2147483647 h 458"/>
                <a:gd name="T38" fmla="*/ 2147483647 w 624"/>
                <a:gd name="T39" fmla="*/ 2147483647 h 458"/>
                <a:gd name="T40" fmla="*/ 2147483647 w 624"/>
                <a:gd name="T41" fmla="*/ 2147483647 h 458"/>
                <a:gd name="T42" fmla="*/ 2147483647 w 624"/>
                <a:gd name="T43" fmla="*/ 2147483647 h 458"/>
                <a:gd name="T44" fmla="*/ 2147483647 w 624"/>
                <a:gd name="T45" fmla="*/ 2147483647 h 458"/>
                <a:gd name="T46" fmla="*/ 2147483647 w 624"/>
                <a:gd name="T47" fmla="*/ 2147483647 h 458"/>
                <a:gd name="T48" fmla="*/ 2147483647 w 624"/>
                <a:gd name="T49" fmla="*/ 2147483647 h 458"/>
                <a:gd name="T50" fmla="*/ 2147483647 w 624"/>
                <a:gd name="T51" fmla="*/ 2147483647 h 458"/>
                <a:gd name="T52" fmla="*/ 2147483647 w 624"/>
                <a:gd name="T53" fmla="*/ 2147483647 h 458"/>
                <a:gd name="T54" fmla="*/ 2147483647 w 624"/>
                <a:gd name="T55" fmla="*/ 2147483647 h 458"/>
                <a:gd name="T56" fmla="*/ 2147483647 w 624"/>
                <a:gd name="T57" fmla="*/ 2147483647 h 458"/>
                <a:gd name="T58" fmla="*/ 2147483647 w 624"/>
                <a:gd name="T59" fmla="*/ 2147483647 h 458"/>
                <a:gd name="T60" fmla="*/ 2147483647 w 624"/>
                <a:gd name="T61" fmla="*/ 2147483647 h 458"/>
                <a:gd name="T62" fmla="*/ 2147483647 w 624"/>
                <a:gd name="T63" fmla="*/ 2147483647 h 458"/>
                <a:gd name="T64" fmla="*/ 2147483647 w 624"/>
                <a:gd name="T65" fmla="*/ 2147483647 h 458"/>
                <a:gd name="T66" fmla="*/ 2147483647 w 624"/>
                <a:gd name="T67" fmla="*/ 2147483647 h 458"/>
                <a:gd name="T68" fmla="*/ 2147483647 w 624"/>
                <a:gd name="T69" fmla="*/ 2147483647 h 458"/>
                <a:gd name="T70" fmla="*/ 2147483647 w 624"/>
                <a:gd name="T71" fmla="*/ 2147483647 h 458"/>
                <a:gd name="T72" fmla="*/ 2147483647 w 624"/>
                <a:gd name="T73" fmla="*/ 2147483647 h 458"/>
                <a:gd name="T74" fmla="*/ 2147483647 w 624"/>
                <a:gd name="T75" fmla="*/ 2147483647 h 458"/>
                <a:gd name="T76" fmla="*/ 2147483647 w 624"/>
                <a:gd name="T77" fmla="*/ 2147483647 h 458"/>
                <a:gd name="T78" fmla="*/ 2147483647 w 624"/>
                <a:gd name="T79" fmla="*/ 2147483647 h 458"/>
                <a:gd name="T80" fmla="*/ 2147483647 w 624"/>
                <a:gd name="T81" fmla="*/ 2147483647 h 458"/>
                <a:gd name="T82" fmla="*/ 2147483647 w 624"/>
                <a:gd name="T83" fmla="*/ 2147483647 h 458"/>
                <a:gd name="T84" fmla="*/ 2147483647 w 624"/>
                <a:gd name="T85" fmla="*/ 2147483647 h 458"/>
                <a:gd name="T86" fmla="*/ 2147483647 w 624"/>
                <a:gd name="T87" fmla="*/ 2147483647 h 458"/>
                <a:gd name="T88" fmla="*/ 0 w 624"/>
                <a:gd name="T89" fmla="*/ 0 h 45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4"/>
                <a:gd name="T136" fmla="*/ 0 h 458"/>
                <a:gd name="T137" fmla="*/ 624 w 624"/>
                <a:gd name="T138" fmla="*/ 458 h 45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4" h="458">
                  <a:moveTo>
                    <a:pt x="112" y="51"/>
                  </a:moveTo>
                  <a:lnTo>
                    <a:pt x="112" y="109"/>
                  </a:lnTo>
                  <a:lnTo>
                    <a:pt x="299" y="109"/>
                  </a:lnTo>
                  <a:lnTo>
                    <a:pt x="304" y="105"/>
                  </a:lnTo>
                  <a:lnTo>
                    <a:pt x="308" y="100"/>
                  </a:lnTo>
                  <a:lnTo>
                    <a:pt x="311" y="95"/>
                  </a:lnTo>
                  <a:lnTo>
                    <a:pt x="313" y="90"/>
                  </a:lnTo>
                  <a:lnTo>
                    <a:pt x="314" y="84"/>
                  </a:lnTo>
                  <a:lnTo>
                    <a:pt x="314" y="77"/>
                  </a:lnTo>
                  <a:lnTo>
                    <a:pt x="313" y="70"/>
                  </a:lnTo>
                  <a:lnTo>
                    <a:pt x="311" y="65"/>
                  </a:lnTo>
                  <a:lnTo>
                    <a:pt x="308" y="60"/>
                  </a:lnTo>
                  <a:lnTo>
                    <a:pt x="304" y="55"/>
                  </a:lnTo>
                  <a:lnTo>
                    <a:pt x="299" y="51"/>
                  </a:lnTo>
                  <a:lnTo>
                    <a:pt x="112" y="51"/>
                  </a:lnTo>
                  <a:close/>
                  <a:moveTo>
                    <a:pt x="0" y="0"/>
                  </a:moveTo>
                  <a:lnTo>
                    <a:pt x="376" y="1"/>
                  </a:lnTo>
                  <a:lnTo>
                    <a:pt x="387" y="4"/>
                  </a:lnTo>
                  <a:lnTo>
                    <a:pt x="397" y="8"/>
                  </a:lnTo>
                  <a:lnTo>
                    <a:pt x="406" y="13"/>
                  </a:lnTo>
                  <a:lnTo>
                    <a:pt x="414" y="18"/>
                  </a:lnTo>
                  <a:lnTo>
                    <a:pt x="421" y="24"/>
                  </a:lnTo>
                  <a:lnTo>
                    <a:pt x="426" y="31"/>
                  </a:lnTo>
                  <a:lnTo>
                    <a:pt x="430" y="36"/>
                  </a:lnTo>
                  <a:lnTo>
                    <a:pt x="433" y="41"/>
                  </a:lnTo>
                  <a:lnTo>
                    <a:pt x="435" y="45"/>
                  </a:lnTo>
                  <a:lnTo>
                    <a:pt x="437" y="49"/>
                  </a:lnTo>
                  <a:lnTo>
                    <a:pt x="438" y="52"/>
                  </a:lnTo>
                  <a:lnTo>
                    <a:pt x="439" y="56"/>
                  </a:lnTo>
                  <a:lnTo>
                    <a:pt x="439" y="60"/>
                  </a:lnTo>
                  <a:lnTo>
                    <a:pt x="440" y="64"/>
                  </a:lnTo>
                  <a:lnTo>
                    <a:pt x="440" y="69"/>
                  </a:lnTo>
                  <a:lnTo>
                    <a:pt x="441" y="74"/>
                  </a:lnTo>
                  <a:lnTo>
                    <a:pt x="441" y="82"/>
                  </a:lnTo>
                  <a:lnTo>
                    <a:pt x="441" y="90"/>
                  </a:lnTo>
                  <a:lnTo>
                    <a:pt x="440" y="96"/>
                  </a:lnTo>
                  <a:lnTo>
                    <a:pt x="438" y="102"/>
                  </a:lnTo>
                  <a:lnTo>
                    <a:pt x="436" y="108"/>
                  </a:lnTo>
                  <a:lnTo>
                    <a:pt x="433" y="115"/>
                  </a:lnTo>
                  <a:lnTo>
                    <a:pt x="429" y="121"/>
                  </a:lnTo>
                  <a:lnTo>
                    <a:pt x="426" y="126"/>
                  </a:lnTo>
                  <a:lnTo>
                    <a:pt x="422" y="130"/>
                  </a:lnTo>
                  <a:lnTo>
                    <a:pt x="418" y="134"/>
                  </a:lnTo>
                  <a:lnTo>
                    <a:pt x="413" y="138"/>
                  </a:lnTo>
                  <a:lnTo>
                    <a:pt x="417" y="142"/>
                  </a:lnTo>
                  <a:lnTo>
                    <a:pt x="421" y="146"/>
                  </a:lnTo>
                  <a:lnTo>
                    <a:pt x="425" y="150"/>
                  </a:lnTo>
                  <a:lnTo>
                    <a:pt x="428" y="155"/>
                  </a:lnTo>
                  <a:lnTo>
                    <a:pt x="431" y="160"/>
                  </a:lnTo>
                  <a:lnTo>
                    <a:pt x="435" y="169"/>
                  </a:lnTo>
                  <a:lnTo>
                    <a:pt x="438" y="177"/>
                  </a:lnTo>
                  <a:lnTo>
                    <a:pt x="439" y="185"/>
                  </a:lnTo>
                  <a:lnTo>
                    <a:pt x="440" y="193"/>
                  </a:lnTo>
                  <a:lnTo>
                    <a:pt x="440" y="200"/>
                  </a:lnTo>
                  <a:lnTo>
                    <a:pt x="438" y="208"/>
                  </a:lnTo>
                  <a:lnTo>
                    <a:pt x="437" y="216"/>
                  </a:lnTo>
                  <a:lnTo>
                    <a:pt x="435" y="222"/>
                  </a:lnTo>
                  <a:lnTo>
                    <a:pt x="433" y="229"/>
                  </a:lnTo>
                  <a:lnTo>
                    <a:pt x="431" y="235"/>
                  </a:lnTo>
                  <a:lnTo>
                    <a:pt x="427" y="241"/>
                  </a:lnTo>
                  <a:lnTo>
                    <a:pt x="422" y="247"/>
                  </a:lnTo>
                  <a:lnTo>
                    <a:pt x="414" y="256"/>
                  </a:lnTo>
                  <a:lnTo>
                    <a:pt x="405" y="264"/>
                  </a:lnTo>
                  <a:lnTo>
                    <a:pt x="396" y="270"/>
                  </a:lnTo>
                  <a:lnTo>
                    <a:pt x="386" y="275"/>
                  </a:lnTo>
                  <a:lnTo>
                    <a:pt x="376" y="279"/>
                  </a:lnTo>
                  <a:lnTo>
                    <a:pt x="315" y="279"/>
                  </a:lnTo>
                  <a:lnTo>
                    <a:pt x="374" y="387"/>
                  </a:lnTo>
                  <a:lnTo>
                    <a:pt x="512" y="189"/>
                  </a:lnTo>
                  <a:lnTo>
                    <a:pt x="624" y="189"/>
                  </a:lnTo>
                  <a:lnTo>
                    <a:pt x="443" y="458"/>
                  </a:lnTo>
                  <a:lnTo>
                    <a:pt x="286" y="458"/>
                  </a:lnTo>
                  <a:lnTo>
                    <a:pt x="150" y="218"/>
                  </a:lnTo>
                  <a:lnTo>
                    <a:pt x="299" y="218"/>
                  </a:lnTo>
                  <a:lnTo>
                    <a:pt x="305" y="213"/>
                  </a:lnTo>
                  <a:lnTo>
                    <a:pt x="309" y="208"/>
                  </a:lnTo>
                  <a:lnTo>
                    <a:pt x="311" y="203"/>
                  </a:lnTo>
                  <a:lnTo>
                    <a:pt x="313" y="196"/>
                  </a:lnTo>
                  <a:lnTo>
                    <a:pt x="314" y="189"/>
                  </a:lnTo>
                  <a:lnTo>
                    <a:pt x="313" y="184"/>
                  </a:lnTo>
                  <a:lnTo>
                    <a:pt x="311" y="179"/>
                  </a:lnTo>
                  <a:lnTo>
                    <a:pt x="309" y="174"/>
                  </a:lnTo>
                  <a:lnTo>
                    <a:pt x="305" y="169"/>
                  </a:lnTo>
                  <a:lnTo>
                    <a:pt x="301" y="165"/>
                  </a:lnTo>
                  <a:lnTo>
                    <a:pt x="296" y="163"/>
                  </a:lnTo>
                  <a:lnTo>
                    <a:pt x="112" y="163"/>
                  </a:lnTo>
                  <a:lnTo>
                    <a:pt x="112" y="218"/>
                  </a:lnTo>
                  <a:lnTo>
                    <a:pt x="146" y="279"/>
                  </a:lnTo>
                  <a:lnTo>
                    <a:pt x="0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D59D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ltGray">
            <a:xfrm>
              <a:off x="7618413" y="4192588"/>
              <a:ext cx="100012" cy="100012"/>
            </a:xfrm>
            <a:custGeom>
              <a:avLst/>
              <a:gdLst>
                <a:gd name="T0" fmla="*/ 2147483647 w 72"/>
                <a:gd name="T1" fmla="*/ 2147483647 h 72"/>
                <a:gd name="T2" fmla="*/ 2147483647 w 72"/>
                <a:gd name="T3" fmla="*/ 2147483647 h 72"/>
                <a:gd name="T4" fmla="*/ 2147483647 w 72"/>
                <a:gd name="T5" fmla="*/ 2147483647 h 72"/>
                <a:gd name="T6" fmla="*/ 2147483647 w 72"/>
                <a:gd name="T7" fmla="*/ 2147483647 h 72"/>
                <a:gd name="T8" fmla="*/ 2147483647 w 72"/>
                <a:gd name="T9" fmla="*/ 2147483647 h 72"/>
                <a:gd name="T10" fmla="*/ 2147483647 w 72"/>
                <a:gd name="T11" fmla="*/ 2147483647 h 72"/>
                <a:gd name="T12" fmla="*/ 2147483647 w 72"/>
                <a:gd name="T13" fmla="*/ 2147483647 h 72"/>
                <a:gd name="T14" fmla="*/ 2147483647 w 72"/>
                <a:gd name="T15" fmla="*/ 2147483647 h 72"/>
                <a:gd name="T16" fmla="*/ 2147483647 w 72"/>
                <a:gd name="T17" fmla="*/ 2147483647 h 72"/>
                <a:gd name="T18" fmla="*/ 2147483647 w 72"/>
                <a:gd name="T19" fmla="*/ 2147483647 h 72"/>
                <a:gd name="T20" fmla="*/ 2147483647 w 72"/>
                <a:gd name="T21" fmla="*/ 2147483647 h 72"/>
                <a:gd name="T22" fmla="*/ 2147483647 w 72"/>
                <a:gd name="T23" fmla="*/ 2147483647 h 72"/>
                <a:gd name="T24" fmla="*/ 2147483647 w 72"/>
                <a:gd name="T25" fmla="*/ 2147483647 h 72"/>
                <a:gd name="T26" fmla="*/ 2147483647 w 72"/>
                <a:gd name="T27" fmla="*/ 2147483647 h 72"/>
                <a:gd name="T28" fmla="*/ 2147483647 w 72"/>
                <a:gd name="T29" fmla="*/ 2147483647 h 72"/>
                <a:gd name="T30" fmla="*/ 2147483647 w 72"/>
                <a:gd name="T31" fmla="*/ 2147483647 h 72"/>
                <a:gd name="T32" fmla="*/ 2147483647 w 72"/>
                <a:gd name="T33" fmla="*/ 2147483647 h 72"/>
                <a:gd name="T34" fmla="*/ 2147483647 w 72"/>
                <a:gd name="T35" fmla="*/ 2147483647 h 72"/>
                <a:gd name="T36" fmla="*/ 2147483647 w 72"/>
                <a:gd name="T37" fmla="*/ 2147483647 h 72"/>
                <a:gd name="T38" fmla="*/ 2147483647 w 72"/>
                <a:gd name="T39" fmla="*/ 2147483647 h 72"/>
                <a:gd name="T40" fmla="*/ 2147483647 w 72"/>
                <a:gd name="T41" fmla="*/ 2147483647 h 72"/>
                <a:gd name="T42" fmla="*/ 2147483647 w 72"/>
                <a:gd name="T43" fmla="*/ 2147483647 h 72"/>
                <a:gd name="T44" fmla="*/ 2147483647 w 72"/>
                <a:gd name="T45" fmla="*/ 2147483647 h 72"/>
                <a:gd name="T46" fmla="*/ 2147483647 w 72"/>
                <a:gd name="T47" fmla="*/ 2147483647 h 72"/>
                <a:gd name="T48" fmla="*/ 2147483647 w 72"/>
                <a:gd name="T49" fmla="*/ 2147483647 h 72"/>
                <a:gd name="T50" fmla="*/ 2147483647 w 72"/>
                <a:gd name="T51" fmla="*/ 2147483647 h 72"/>
                <a:gd name="T52" fmla="*/ 2147483647 w 72"/>
                <a:gd name="T53" fmla="*/ 2147483647 h 72"/>
                <a:gd name="T54" fmla="*/ 2147483647 w 72"/>
                <a:gd name="T55" fmla="*/ 2147483647 h 72"/>
                <a:gd name="T56" fmla="*/ 2147483647 w 72"/>
                <a:gd name="T57" fmla="*/ 2147483647 h 72"/>
                <a:gd name="T58" fmla="*/ 2147483647 w 72"/>
                <a:gd name="T59" fmla="*/ 2147483647 h 72"/>
                <a:gd name="T60" fmla="*/ 2147483647 w 72"/>
                <a:gd name="T61" fmla="*/ 2147483647 h 72"/>
                <a:gd name="T62" fmla="*/ 2147483647 w 72"/>
                <a:gd name="T63" fmla="*/ 2147483647 h 72"/>
                <a:gd name="T64" fmla="*/ 2147483647 w 72"/>
                <a:gd name="T65" fmla="*/ 2147483647 h 72"/>
                <a:gd name="T66" fmla="*/ 2147483647 w 72"/>
                <a:gd name="T67" fmla="*/ 2147483647 h 72"/>
                <a:gd name="T68" fmla="*/ 2147483647 w 72"/>
                <a:gd name="T69" fmla="*/ 2147483647 h 72"/>
                <a:gd name="T70" fmla="*/ 2147483647 w 72"/>
                <a:gd name="T71" fmla="*/ 2147483647 h 72"/>
                <a:gd name="T72" fmla="*/ 2147483647 w 72"/>
                <a:gd name="T73" fmla="*/ 2147483647 h 72"/>
                <a:gd name="T74" fmla="*/ 2147483647 w 72"/>
                <a:gd name="T75" fmla="*/ 2147483647 h 72"/>
                <a:gd name="T76" fmla="*/ 2147483647 w 72"/>
                <a:gd name="T77" fmla="*/ 2147483647 h 72"/>
                <a:gd name="T78" fmla="*/ 2147483647 w 72"/>
                <a:gd name="T79" fmla="*/ 2147483647 h 72"/>
                <a:gd name="T80" fmla="*/ 2147483647 w 72"/>
                <a:gd name="T81" fmla="*/ 2147483647 h 72"/>
                <a:gd name="T82" fmla="*/ 2147483647 w 72"/>
                <a:gd name="T83" fmla="*/ 2147483647 h 72"/>
                <a:gd name="T84" fmla="*/ 2147483647 w 72"/>
                <a:gd name="T85" fmla="*/ 2147483647 h 72"/>
                <a:gd name="T86" fmla="*/ 2147483647 w 72"/>
                <a:gd name="T87" fmla="*/ 2147483647 h 72"/>
                <a:gd name="T88" fmla="*/ 2147483647 w 72"/>
                <a:gd name="T89" fmla="*/ 2147483647 h 72"/>
                <a:gd name="T90" fmla="*/ 2147483647 w 72"/>
                <a:gd name="T91" fmla="*/ 2147483647 h 72"/>
                <a:gd name="T92" fmla="*/ 2147483647 w 72"/>
                <a:gd name="T93" fmla="*/ 2147483647 h 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2"/>
                <a:gd name="T142" fmla="*/ 0 h 72"/>
                <a:gd name="T143" fmla="*/ 72 w 72"/>
                <a:gd name="T144" fmla="*/ 72 h 7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2" h="72">
                  <a:moveTo>
                    <a:pt x="28" y="22"/>
                  </a:moveTo>
                  <a:lnTo>
                    <a:pt x="28" y="32"/>
                  </a:lnTo>
                  <a:lnTo>
                    <a:pt x="39" y="32"/>
                  </a:lnTo>
                  <a:lnTo>
                    <a:pt x="44" y="31"/>
                  </a:lnTo>
                  <a:lnTo>
                    <a:pt x="46" y="30"/>
                  </a:lnTo>
                  <a:lnTo>
                    <a:pt x="47" y="29"/>
                  </a:lnTo>
                  <a:lnTo>
                    <a:pt x="48" y="27"/>
                  </a:lnTo>
                  <a:lnTo>
                    <a:pt x="47" y="24"/>
                  </a:lnTo>
                  <a:lnTo>
                    <a:pt x="46" y="23"/>
                  </a:lnTo>
                  <a:lnTo>
                    <a:pt x="43" y="22"/>
                  </a:lnTo>
                  <a:lnTo>
                    <a:pt x="41" y="22"/>
                  </a:lnTo>
                  <a:lnTo>
                    <a:pt x="28" y="22"/>
                  </a:lnTo>
                  <a:close/>
                  <a:moveTo>
                    <a:pt x="22" y="16"/>
                  </a:moveTo>
                  <a:lnTo>
                    <a:pt x="43" y="16"/>
                  </a:lnTo>
                  <a:lnTo>
                    <a:pt x="45" y="17"/>
                  </a:lnTo>
                  <a:lnTo>
                    <a:pt x="48" y="17"/>
                  </a:lnTo>
                  <a:lnTo>
                    <a:pt x="50" y="19"/>
                  </a:lnTo>
                  <a:lnTo>
                    <a:pt x="52" y="21"/>
                  </a:lnTo>
                  <a:lnTo>
                    <a:pt x="53" y="23"/>
                  </a:lnTo>
                  <a:lnTo>
                    <a:pt x="54" y="27"/>
                  </a:lnTo>
                  <a:lnTo>
                    <a:pt x="53" y="30"/>
                  </a:lnTo>
                  <a:lnTo>
                    <a:pt x="52" y="33"/>
                  </a:lnTo>
                  <a:lnTo>
                    <a:pt x="50" y="35"/>
                  </a:lnTo>
                  <a:lnTo>
                    <a:pt x="47" y="36"/>
                  </a:lnTo>
                  <a:lnTo>
                    <a:pt x="44" y="37"/>
                  </a:lnTo>
                  <a:lnTo>
                    <a:pt x="41" y="37"/>
                  </a:lnTo>
                  <a:lnTo>
                    <a:pt x="53" y="56"/>
                  </a:lnTo>
                  <a:lnTo>
                    <a:pt x="46" y="56"/>
                  </a:lnTo>
                  <a:lnTo>
                    <a:pt x="35" y="37"/>
                  </a:lnTo>
                  <a:lnTo>
                    <a:pt x="28" y="37"/>
                  </a:lnTo>
                  <a:lnTo>
                    <a:pt x="28" y="56"/>
                  </a:lnTo>
                  <a:lnTo>
                    <a:pt x="22" y="56"/>
                  </a:lnTo>
                  <a:lnTo>
                    <a:pt x="22" y="16"/>
                  </a:lnTo>
                  <a:close/>
                  <a:moveTo>
                    <a:pt x="36" y="5"/>
                  </a:moveTo>
                  <a:lnTo>
                    <a:pt x="29" y="6"/>
                  </a:lnTo>
                  <a:lnTo>
                    <a:pt x="22" y="8"/>
                  </a:lnTo>
                  <a:lnTo>
                    <a:pt x="17" y="12"/>
                  </a:lnTo>
                  <a:lnTo>
                    <a:pt x="12" y="17"/>
                  </a:lnTo>
                  <a:lnTo>
                    <a:pt x="8" y="23"/>
                  </a:lnTo>
                  <a:lnTo>
                    <a:pt x="6" y="29"/>
                  </a:lnTo>
                  <a:lnTo>
                    <a:pt x="5" y="36"/>
                  </a:lnTo>
                  <a:lnTo>
                    <a:pt x="6" y="43"/>
                  </a:lnTo>
                  <a:lnTo>
                    <a:pt x="8" y="50"/>
                  </a:lnTo>
                  <a:lnTo>
                    <a:pt x="12" y="55"/>
                  </a:lnTo>
                  <a:lnTo>
                    <a:pt x="17" y="60"/>
                  </a:lnTo>
                  <a:lnTo>
                    <a:pt x="22" y="64"/>
                  </a:lnTo>
                  <a:lnTo>
                    <a:pt x="29" y="66"/>
                  </a:lnTo>
                  <a:lnTo>
                    <a:pt x="36" y="67"/>
                  </a:lnTo>
                  <a:lnTo>
                    <a:pt x="43" y="66"/>
                  </a:lnTo>
                  <a:lnTo>
                    <a:pt x="49" y="64"/>
                  </a:lnTo>
                  <a:lnTo>
                    <a:pt x="55" y="60"/>
                  </a:lnTo>
                  <a:lnTo>
                    <a:pt x="59" y="55"/>
                  </a:lnTo>
                  <a:lnTo>
                    <a:pt x="63" y="50"/>
                  </a:lnTo>
                  <a:lnTo>
                    <a:pt x="65" y="43"/>
                  </a:lnTo>
                  <a:lnTo>
                    <a:pt x="66" y="36"/>
                  </a:lnTo>
                  <a:lnTo>
                    <a:pt x="65" y="29"/>
                  </a:lnTo>
                  <a:lnTo>
                    <a:pt x="63" y="23"/>
                  </a:lnTo>
                  <a:lnTo>
                    <a:pt x="59" y="17"/>
                  </a:lnTo>
                  <a:lnTo>
                    <a:pt x="55" y="12"/>
                  </a:lnTo>
                  <a:lnTo>
                    <a:pt x="49" y="8"/>
                  </a:lnTo>
                  <a:lnTo>
                    <a:pt x="43" y="6"/>
                  </a:lnTo>
                  <a:lnTo>
                    <a:pt x="36" y="5"/>
                  </a:lnTo>
                  <a:close/>
                  <a:moveTo>
                    <a:pt x="36" y="0"/>
                  </a:moveTo>
                  <a:lnTo>
                    <a:pt x="43" y="1"/>
                  </a:lnTo>
                  <a:lnTo>
                    <a:pt x="50" y="3"/>
                  </a:lnTo>
                  <a:lnTo>
                    <a:pt x="56" y="6"/>
                  </a:lnTo>
                  <a:lnTo>
                    <a:pt x="61" y="10"/>
                  </a:lnTo>
                  <a:lnTo>
                    <a:pt x="66" y="16"/>
                  </a:lnTo>
                  <a:lnTo>
                    <a:pt x="69" y="22"/>
                  </a:lnTo>
                  <a:lnTo>
                    <a:pt x="71" y="29"/>
                  </a:lnTo>
                  <a:lnTo>
                    <a:pt x="72" y="36"/>
                  </a:lnTo>
                  <a:lnTo>
                    <a:pt x="71" y="43"/>
                  </a:lnTo>
                  <a:lnTo>
                    <a:pt x="69" y="50"/>
                  </a:lnTo>
                  <a:lnTo>
                    <a:pt x="66" y="56"/>
                  </a:lnTo>
                  <a:lnTo>
                    <a:pt x="61" y="62"/>
                  </a:lnTo>
                  <a:lnTo>
                    <a:pt x="56" y="66"/>
                  </a:lnTo>
                  <a:lnTo>
                    <a:pt x="50" y="69"/>
                  </a:lnTo>
                  <a:lnTo>
                    <a:pt x="43" y="71"/>
                  </a:lnTo>
                  <a:lnTo>
                    <a:pt x="36" y="72"/>
                  </a:lnTo>
                  <a:lnTo>
                    <a:pt x="28" y="71"/>
                  </a:lnTo>
                  <a:lnTo>
                    <a:pt x="22" y="69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3" y="50"/>
                  </a:lnTo>
                  <a:lnTo>
                    <a:pt x="1" y="43"/>
                  </a:lnTo>
                  <a:lnTo>
                    <a:pt x="0" y="36"/>
                  </a:lnTo>
                  <a:lnTo>
                    <a:pt x="1" y="29"/>
                  </a:lnTo>
                  <a:lnTo>
                    <a:pt x="3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3"/>
                  </a:lnTo>
                  <a:lnTo>
                    <a:pt x="28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8" name="Rectangle 7"/>
          <p:cNvSpPr/>
          <p:nvPr userDrawn="1"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1168400" y="2781300"/>
            <a:ext cx="1825625" cy="161766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None/>
              <a:defRPr sz="2000" b="1" baseline="0">
                <a:solidFill>
                  <a:schemeClr val="bg1"/>
                </a:solidFill>
                <a:latin typeface="+mj-lt"/>
              </a:defRPr>
            </a:lvl1pPr>
            <a:lvl2pPr marL="4619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100" b="0">
                <a:solidFill>
                  <a:schemeClr val="accent5"/>
                </a:solidFill>
              </a:defRPr>
            </a:lvl2pPr>
            <a:lvl3pPr marL="682625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3pPr>
            <a:lvl4pPr marL="914400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4pPr>
            <a:lvl5pPr marL="11477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geth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2457450"/>
            <a:ext cx="7853363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2"/>
          <p:cNvGrpSpPr>
            <a:grpSpLocks noChangeAspect="1"/>
          </p:cNvGrpSpPr>
          <p:nvPr userDrawn="1"/>
        </p:nvGrpSpPr>
        <p:grpSpPr bwMode="auto">
          <a:xfrm>
            <a:off x="1257300" y="2139950"/>
            <a:ext cx="6707188" cy="395288"/>
            <a:chOff x="1530037" y="2139315"/>
            <a:chExt cx="6083926" cy="342265"/>
          </a:xfrm>
        </p:grpSpPr>
        <p:sp>
          <p:nvSpPr>
            <p:cNvPr id="4" name="Freeform 5"/>
            <p:cNvSpPr>
              <a:spLocks noEditPoints="1"/>
            </p:cNvSpPr>
            <p:nvPr/>
          </p:nvSpPr>
          <p:spPr bwMode="white">
            <a:xfrm>
              <a:off x="1530037" y="2170930"/>
              <a:ext cx="224637" cy="251543"/>
            </a:xfrm>
            <a:custGeom>
              <a:avLst/>
              <a:gdLst>
                <a:gd name="T0" fmla="*/ 2147483647 w 114"/>
                <a:gd name="T1" fmla="*/ 0 h 142"/>
                <a:gd name="T2" fmla="*/ 2147483647 w 114"/>
                <a:gd name="T3" fmla="*/ 0 h 142"/>
                <a:gd name="T4" fmla="*/ 2147483647 w 114"/>
                <a:gd name="T5" fmla="*/ 2147483647 h 142"/>
                <a:gd name="T6" fmla="*/ 2147483647 w 114"/>
                <a:gd name="T7" fmla="*/ 2147483647 h 142"/>
                <a:gd name="T8" fmla="*/ 2147483647 w 114"/>
                <a:gd name="T9" fmla="*/ 2147483647 h 142"/>
                <a:gd name="T10" fmla="*/ 2147483647 w 114"/>
                <a:gd name="T11" fmla="*/ 2147483647 h 142"/>
                <a:gd name="T12" fmla="*/ 2147483647 w 114"/>
                <a:gd name="T13" fmla="*/ 2147483647 h 142"/>
                <a:gd name="T14" fmla="*/ 2147483647 w 114"/>
                <a:gd name="T15" fmla="*/ 2147483647 h 142"/>
                <a:gd name="T16" fmla="*/ 2147483647 w 114"/>
                <a:gd name="T17" fmla="*/ 2147483647 h 142"/>
                <a:gd name="T18" fmla="*/ 2147483647 w 114"/>
                <a:gd name="T19" fmla="*/ 2147483647 h 142"/>
                <a:gd name="T20" fmla="*/ 2147483647 w 114"/>
                <a:gd name="T21" fmla="*/ 2147483647 h 142"/>
                <a:gd name="T22" fmla="*/ 2147483647 w 114"/>
                <a:gd name="T23" fmla="*/ 2147483647 h 142"/>
                <a:gd name="T24" fmla="*/ 2147483647 w 114"/>
                <a:gd name="T25" fmla="*/ 2147483647 h 142"/>
                <a:gd name="T26" fmla="*/ 2147483647 w 114"/>
                <a:gd name="T27" fmla="*/ 2147483647 h 142"/>
                <a:gd name="T28" fmla="*/ 2147483647 w 114"/>
                <a:gd name="T29" fmla="*/ 2147483647 h 142"/>
                <a:gd name="T30" fmla="*/ 2147483647 w 114"/>
                <a:gd name="T31" fmla="*/ 2147483647 h 142"/>
                <a:gd name="T32" fmla="*/ 0 w 114"/>
                <a:gd name="T33" fmla="*/ 2147483647 h 142"/>
                <a:gd name="T34" fmla="*/ 2147483647 w 114"/>
                <a:gd name="T35" fmla="*/ 2147483647 h 142"/>
                <a:gd name="T36" fmla="*/ 2147483647 w 114"/>
                <a:gd name="T37" fmla="*/ 2147483647 h 142"/>
                <a:gd name="T38" fmla="*/ 2147483647 w 114"/>
                <a:gd name="T39" fmla="*/ 2147483647 h 142"/>
                <a:gd name="T40" fmla="*/ 2147483647 w 114"/>
                <a:gd name="T41" fmla="*/ 2147483647 h 142"/>
                <a:gd name="T42" fmla="*/ 2147483647 w 114"/>
                <a:gd name="T43" fmla="*/ 2147483647 h 142"/>
                <a:gd name="T44" fmla="*/ 2147483647 w 114"/>
                <a:gd name="T45" fmla="*/ 2147483647 h 142"/>
                <a:gd name="T46" fmla="*/ 2147483647 w 114"/>
                <a:gd name="T47" fmla="*/ 2147483647 h 142"/>
                <a:gd name="T48" fmla="*/ 2147483647 w 114"/>
                <a:gd name="T49" fmla="*/ 2147483647 h 142"/>
                <a:gd name="T50" fmla="*/ 2147483647 w 114"/>
                <a:gd name="T51" fmla="*/ 2147483647 h 142"/>
                <a:gd name="T52" fmla="*/ 2147483647 w 114"/>
                <a:gd name="T53" fmla="*/ 2147483647 h 142"/>
                <a:gd name="T54" fmla="*/ 2147483647 w 114"/>
                <a:gd name="T55" fmla="*/ 2147483647 h 142"/>
                <a:gd name="T56" fmla="*/ 2147483647 w 114"/>
                <a:gd name="T57" fmla="*/ 2147483647 h 142"/>
                <a:gd name="T58" fmla="*/ 2147483647 w 114"/>
                <a:gd name="T59" fmla="*/ 2147483647 h 142"/>
                <a:gd name="T60" fmla="*/ 2147483647 w 114"/>
                <a:gd name="T61" fmla="*/ 2147483647 h 142"/>
                <a:gd name="T62" fmla="*/ 2147483647 w 114"/>
                <a:gd name="T63" fmla="*/ 2147483647 h 14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4"/>
                <a:gd name="T97" fmla="*/ 0 h 142"/>
                <a:gd name="T98" fmla="*/ 114 w 114"/>
                <a:gd name="T99" fmla="*/ 142 h 14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4" h="142">
                  <a:moveTo>
                    <a:pt x="0" y="0"/>
                  </a:moveTo>
                  <a:lnTo>
                    <a:pt x="62" y="0"/>
                  </a:lnTo>
                  <a:lnTo>
                    <a:pt x="72" y="0"/>
                  </a:lnTo>
                  <a:lnTo>
                    <a:pt x="82" y="2"/>
                  </a:lnTo>
                  <a:lnTo>
                    <a:pt x="90" y="6"/>
                  </a:lnTo>
                  <a:lnTo>
                    <a:pt x="98" y="12"/>
                  </a:lnTo>
                  <a:lnTo>
                    <a:pt x="102" y="18"/>
                  </a:lnTo>
                  <a:lnTo>
                    <a:pt x="104" y="22"/>
                  </a:lnTo>
                  <a:lnTo>
                    <a:pt x="106" y="28"/>
                  </a:lnTo>
                  <a:lnTo>
                    <a:pt x="106" y="36"/>
                  </a:lnTo>
                  <a:lnTo>
                    <a:pt x="104" y="48"/>
                  </a:lnTo>
                  <a:lnTo>
                    <a:pt x="100" y="56"/>
                  </a:lnTo>
                  <a:lnTo>
                    <a:pt x="94" y="64"/>
                  </a:lnTo>
                  <a:lnTo>
                    <a:pt x="86" y="68"/>
                  </a:lnTo>
                  <a:lnTo>
                    <a:pt x="98" y="74"/>
                  </a:lnTo>
                  <a:lnTo>
                    <a:pt x="106" y="80"/>
                  </a:lnTo>
                  <a:lnTo>
                    <a:pt x="112" y="90"/>
                  </a:lnTo>
                  <a:lnTo>
                    <a:pt x="114" y="102"/>
                  </a:lnTo>
                  <a:lnTo>
                    <a:pt x="114" y="104"/>
                  </a:lnTo>
                  <a:lnTo>
                    <a:pt x="114" y="112"/>
                  </a:lnTo>
                  <a:lnTo>
                    <a:pt x="110" y="120"/>
                  </a:lnTo>
                  <a:lnTo>
                    <a:pt x="106" y="126"/>
                  </a:lnTo>
                  <a:lnTo>
                    <a:pt x="100" y="132"/>
                  </a:lnTo>
                  <a:lnTo>
                    <a:pt x="92" y="136"/>
                  </a:lnTo>
                  <a:lnTo>
                    <a:pt x="84" y="140"/>
                  </a:lnTo>
                  <a:lnTo>
                    <a:pt x="74" y="142"/>
                  </a:lnTo>
                  <a:lnTo>
                    <a:pt x="64" y="142"/>
                  </a:lnTo>
                  <a:lnTo>
                    <a:pt x="0" y="142"/>
                  </a:lnTo>
                  <a:lnTo>
                    <a:pt x="0" y="0"/>
                  </a:lnTo>
                  <a:close/>
                  <a:moveTo>
                    <a:pt x="56" y="60"/>
                  </a:moveTo>
                  <a:lnTo>
                    <a:pt x="56" y="60"/>
                  </a:lnTo>
                  <a:lnTo>
                    <a:pt x="68" y="58"/>
                  </a:lnTo>
                  <a:lnTo>
                    <a:pt x="76" y="54"/>
                  </a:lnTo>
                  <a:lnTo>
                    <a:pt x="80" y="48"/>
                  </a:lnTo>
                  <a:lnTo>
                    <a:pt x="82" y="40"/>
                  </a:lnTo>
                  <a:lnTo>
                    <a:pt x="80" y="32"/>
                  </a:lnTo>
                  <a:lnTo>
                    <a:pt x="76" y="26"/>
                  </a:lnTo>
                  <a:lnTo>
                    <a:pt x="68" y="22"/>
                  </a:lnTo>
                  <a:lnTo>
                    <a:pt x="58" y="22"/>
                  </a:lnTo>
                  <a:lnTo>
                    <a:pt x="24" y="22"/>
                  </a:lnTo>
                  <a:lnTo>
                    <a:pt x="24" y="60"/>
                  </a:lnTo>
                  <a:lnTo>
                    <a:pt x="56" y="60"/>
                  </a:lnTo>
                  <a:close/>
                  <a:moveTo>
                    <a:pt x="64" y="120"/>
                  </a:moveTo>
                  <a:lnTo>
                    <a:pt x="64" y="120"/>
                  </a:lnTo>
                  <a:lnTo>
                    <a:pt x="74" y="118"/>
                  </a:lnTo>
                  <a:lnTo>
                    <a:pt x="84" y="116"/>
                  </a:lnTo>
                  <a:lnTo>
                    <a:pt x="88" y="108"/>
                  </a:lnTo>
                  <a:lnTo>
                    <a:pt x="90" y="100"/>
                  </a:lnTo>
                  <a:lnTo>
                    <a:pt x="88" y="92"/>
                  </a:lnTo>
                  <a:lnTo>
                    <a:pt x="84" y="86"/>
                  </a:lnTo>
                  <a:lnTo>
                    <a:pt x="74" y="82"/>
                  </a:lnTo>
                  <a:lnTo>
                    <a:pt x="62" y="80"/>
                  </a:lnTo>
                  <a:lnTo>
                    <a:pt x="24" y="80"/>
                  </a:lnTo>
                  <a:lnTo>
                    <a:pt x="24" y="120"/>
                  </a:lnTo>
                  <a:lnTo>
                    <a:pt x="64" y="120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white">
            <a:xfrm>
              <a:off x="1802194" y="2231411"/>
              <a:ext cx="181438" cy="193812"/>
            </a:xfrm>
            <a:custGeom>
              <a:avLst/>
              <a:gdLst>
                <a:gd name="T0" fmla="*/ 0 w 92"/>
                <a:gd name="T1" fmla="*/ 2147483647 h 110"/>
                <a:gd name="T2" fmla="*/ 0 w 92"/>
                <a:gd name="T3" fmla="*/ 0 h 110"/>
                <a:gd name="T4" fmla="*/ 2147483647 w 92"/>
                <a:gd name="T5" fmla="*/ 0 h 110"/>
                <a:gd name="T6" fmla="*/ 2147483647 w 92"/>
                <a:gd name="T7" fmla="*/ 2147483647 h 110"/>
                <a:gd name="T8" fmla="*/ 2147483647 w 92"/>
                <a:gd name="T9" fmla="*/ 2147483647 h 110"/>
                <a:gd name="T10" fmla="*/ 2147483647 w 92"/>
                <a:gd name="T11" fmla="*/ 2147483647 h 110"/>
                <a:gd name="T12" fmla="*/ 2147483647 w 92"/>
                <a:gd name="T13" fmla="*/ 2147483647 h 110"/>
                <a:gd name="T14" fmla="*/ 2147483647 w 92"/>
                <a:gd name="T15" fmla="*/ 2147483647 h 110"/>
                <a:gd name="T16" fmla="*/ 2147483647 w 92"/>
                <a:gd name="T17" fmla="*/ 2147483647 h 110"/>
                <a:gd name="T18" fmla="*/ 2147483647 w 92"/>
                <a:gd name="T19" fmla="*/ 2147483647 h 110"/>
                <a:gd name="T20" fmla="*/ 2147483647 w 92"/>
                <a:gd name="T21" fmla="*/ 2147483647 h 110"/>
                <a:gd name="T22" fmla="*/ 2147483647 w 92"/>
                <a:gd name="T23" fmla="*/ 2147483647 h 110"/>
                <a:gd name="T24" fmla="*/ 2147483647 w 92"/>
                <a:gd name="T25" fmla="*/ 2147483647 h 110"/>
                <a:gd name="T26" fmla="*/ 2147483647 w 92"/>
                <a:gd name="T27" fmla="*/ 2147483647 h 110"/>
                <a:gd name="T28" fmla="*/ 2147483647 w 92"/>
                <a:gd name="T29" fmla="*/ 0 h 110"/>
                <a:gd name="T30" fmla="*/ 2147483647 w 92"/>
                <a:gd name="T31" fmla="*/ 0 h 110"/>
                <a:gd name="T32" fmla="*/ 2147483647 w 92"/>
                <a:gd name="T33" fmla="*/ 2147483647 h 110"/>
                <a:gd name="T34" fmla="*/ 2147483647 w 92"/>
                <a:gd name="T35" fmla="*/ 2147483647 h 110"/>
                <a:gd name="T36" fmla="*/ 2147483647 w 92"/>
                <a:gd name="T37" fmla="*/ 2147483647 h 110"/>
                <a:gd name="T38" fmla="*/ 2147483647 w 92"/>
                <a:gd name="T39" fmla="*/ 2147483647 h 110"/>
                <a:gd name="T40" fmla="*/ 2147483647 w 92"/>
                <a:gd name="T41" fmla="*/ 2147483647 h 110"/>
                <a:gd name="T42" fmla="*/ 2147483647 w 92"/>
                <a:gd name="T43" fmla="*/ 2147483647 h 110"/>
                <a:gd name="T44" fmla="*/ 2147483647 w 92"/>
                <a:gd name="T45" fmla="*/ 2147483647 h 110"/>
                <a:gd name="T46" fmla="*/ 2147483647 w 92"/>
                <a:gd name="T47" fmla="*/ 2147483647 h 110"/>
                <a:gd name="T48" fmla="*/ 2147483647 w 92"/>
                <a:gd name="T49" fmla="*/ 2147483647 h 110"/>
                <a:gd name="T50" fmla="*/ 2147483647 w 92"/>
                <a:gd name="T51" fmla="*/ 2147483647 h 110"/>
                <a:gd name="T52" fmla="*/ 2147483647 w 92"/>
                <a:gd name="T53" fmla="*/ 2147483647 h 110"/>
                <a:gd name="T54" fmla="*/ 2147483647 w 92"/>
                <a:gd name="T55" fmla="*/ 2147483647 h 110"/>
                <a:gd name="T56" fmla="*/ 2147483647 w 92"/>
                <a:gd name="T57" fmla="*/ 2147483647 h 110"/>
                <a:gd name="T58" fmla="*/ 2147483647 w 92"/>
                <a:gd name="T59" fmla="*/ 2147483647 h 110"/>
                <a:gd name="T60" fmla="*/ 2147483647 w 92"/>
                <a:gd name="T61" fmla="*/ 2147483647 h 110"/>
                <a:gd name="T62" fmla="*/ 0 w 92"/>
                <a:gd name="T63" fmla="*/ 2147483647 h 110"/>
                <a:gd name="T64" fmla="*/ 0 w 92"/>
                <a:gd name="T65" fmla="*/ 2147483647 h 110"/>
                <a:gd name="T66" fmla="*/ 0 w 92"/>
                <a:gd name="T67" fmla="*/ 2147483647 h 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"/>
                <a:gd name="T103" fmla="*/ 0 h 110"/>
                <a:gd name="T104" fmla="*/ 92 w 92"/>
                <a:gd name="T105" fmla="*/ 110 h 11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" h="110">
                  <a:moveTo>
                    <a:pt x="0" y="7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62"/>
                  </a:lnTo>
                  <a:lnTo>
                    <a:pt x="24" y="72"/>
                  </a:lnTo>
                  <a:lnTo>
                    <a:pt x="28" y="82"/>
                  </a:lnTo>
                  <a:lnTo>
                    <a:pt x="36" y="86"/>
                  </a:lnTo>
                  <a:lnTo>
                    <a:pt x="46" y="88"/>
                  </a:lnTo>
                  <a:lnTo>
                    <a:pt x="54" y="86"/>
                  </a:lnTo>
                  <a:lnTo>
                    <a:pt x="62" y="80"/>
                  </a:lnTo>
                  <a:lnTo>
                    <a:pt x="66" y="72"/>
                  </a:lnTo>
                  <a:lnTo>
                    <a:pt x="68" y="62"/>
                  </a:lnTo>
                  <a:lnTo>
                    <a:pt x="68" y="0"/>
                  </a:lnTo>
                  <a:lnTo>
                    <a:pt x="92" y="0"/>
                  </a:lnTo>
                  <a:lnTo>
                    <a:pt x="92" y="108"/>
                  </a:lnTo>
                  <a:lnTo>
                    <a:pt x="68" y="108"/>
                  </a:lnTo>
                  <a:lnTo>
                    <a:pt x="68" y="92"/>
                  </a:lnTo>
                  <a:lnTo>
                    <a:pt x="64" y="98"/>
                  </a:lnTo>
                  <a:lnTo>
                    <a:pt x="56" y="104"/>
                  </a:lnTo>
                  <a:lnTo>
                    <a:pt x="48" y="108"/>
                  </a:lnTo>
                  <a:lnTo>
                    <a:pt x="36" y="110"/>
                  </a:lnTo>
                  <a:lnTo>
                    <a:pt x="28" y="110"/>
                  </a:lnTo>
                  <a:lnTo>
                    <a:pt x="20" y="108"/>
                  </a:lnTo>
                  <a:lnTo>
                    <a:pt x="14" y="104"/>
                  </a:lnTo>
                  <a:lnTo>
                    <a:pt x="10" y="100"/>
                  </a:lnTo>
                  <a:lnTo>
                    <a:pt x="4" y="94"/>
                  </a:lnTo>
                  <a:lnTo>
                    <a:pt x="2" y="86"/>
                  </a:lnTo>
                  <a:lnTo>
                    <a:pt x="0" y="78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white">
            <a:xfrm>
              <a:off x="2044111" y="2159934"/>
              <a:ext cx="50399" cy="262540"/>
            </a:xfrm>
            <a:custGeom>
              <a:avLst/>
              <a:gdLst>
                <a:gd name="T0" fmla="*/ 0 w 26"/>
                <a:gd name="T1" fmla="*/ 0 h 148"/>
                <a:gd name="T2" fmla="*/ 2147483647 w 26"/>
                <a:gd name="T3" fmla="*/ 0 h 148"/>
                <a:gd name="T4" fmla="*/ 2147483647 w 26"/>
                <a:gd name="T5" fmla="*/ 2147483647 h 148"/>
                <a:gd name="T6" fmla="*/ 0 w 26"/>
                <a:gd name="T7" fmla="*/ 2147483647 h 148"/>
                <a:gd name="T8" fmla="*/ 0 w 26"/>
                <a:gd name="T9" fmla="*/ 0 h 148"/>
                <a:gd name="T10" fmla="*/ 2147483647 w 26"/>
                <a:gd name="T11" fmla="*/ 2147483647 h 148"/>
                <a:gd name="T12" fmla="*/ 2147483647 w 26"/>
                <a:gd name="T13" fmla="*/ 2147483647 h 148"/>
                <a:gd name="T14" fmla="*/ 2147483647 w 26"/>
                <a:gd name="T15" fmla="*/ 2147483647 h 148"/>
                <a:gd name="T16" fmla="*/ 2147483647 w 26"/>
                <a:gd name="T17" fmla="*/ 2147483647 h 148"/>
                <a:gd name="T18" fmla="*/ 2147483647 w 26"/>
                <a:gd name="T19" fmla="*/ 2147483647 h 1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48"/>
                <a:gd name="T32" fmla="*/ 26 w 26"/>
                <a:gd name="T33" fmla="*/ 148 h 1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48">
                  <a:moveTo>
                    <a:pt x="0" y="0"/>
                  </a:moveTo>
                  <a:lnTo>
                    <a:pt x="26" y="0"/>
                  </a:lnTo>
                  <a:lnTo>
                    <a:pt x="26" y="24"/>
                  </a:lnTo>
                  <a:lnTo>
                    <a:pt x="0" y="24"/>
                  </a:lnTo>
                  <a:lnTo>
                    <a:pt x="0" y="0"/>
                  </a:lnTo>
                  <a:close/>
                  <a:moveTo>
                    <a:pt x="2" y="40"/>
                  </a:moveTo>
                  <a:lnTo>
                    <a:pt x="26" y="40"/>
                  </a:lnTo>
                  <a:lnTo>
                    <a:pt x="26" y="148"/>
                  </a:lnTo>
                  <a:lnTo>
                    <a:pt x="2" y="148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white">
            <a:xfrm>
              <a:off x="2156430" y="2159934"/>
              <a:ext cx="48959" cy="262540"/>
            </a:xfrm>
            <a:prstGeom prst="rect">
              <a:avLst/>
            </a:prstGeom>
            <a:solidFill>
              <a:schemeClr val="bg1"/>
            </a:solidFill>
            <a:ln w="34925">
              <a:noFill/>
              <a:miter lim="800000"/>
              <a:headEnd/>
              <a:tailEnd/>
            </a:ln>
          </p:spPr>
          <p:txBody>
            <a:bodyPr lIns="91427" tIns="45713" rIns="91427" bIns="45713"/>
            <a:lstStyle/>
            <a:p>
              <a:pPr>
                <a:defRPr/>
              </a:pPr>
              <a:endParaRPr lang="en-US" sz="1800" b="0" dirty="0">
                <a:solidFill>
                  <a:schemeClr val="bg1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white">
            <a:xfrm>
              <a:off x="2252908" y="2159934"/>
              <a:ext cx="213117" cy="265289"/>
            </a:xfrm>
            <a:custGeom>
              <a:avLst/>
              <a:gdLst>
                <a:gd name="T0" fmla="*/ 0 w 108"/>
                <a:gd name="T1" fmla="*/ 2147483647 h 150"/>
                <a:gd name="T2" fmla="*/ 2147483647 w 108"/>
                <a:gd name="T3" fmla="*/ 2147483647 h 150"/>
                <a:gd name="T4" fmla="*/ 2147483647 w 108"/>
                <a:gd name="T5" fmla="*/ 2147483647 h 150"/>
                <a:gd name="T6" fmla="*/ 2147483647 w 108"/>
                <a:gd name="T7" fmla="*/ 2147483647 h 150"/>
                <a:gd name="T8" fmla="*/ 2147483647 w 108"/>
                <a:gd name="T9" fmla="*/ 2147483647 h 150"/>
                <a:gd name="T10" fmla="*/ 2147483647 w 108"/>
                <a:gd name="T11" fmla="*/ 2147483647 h 150"/>
                <a:gd name="T12" fmla="*/ 2147483647 w 108"/>
                <a:gd name="T13" fmla="*/ 2147483647 h 150"/>
                <a:gd name="T14" fmla="*/ 2147483647 w 108"/>
                <a:gd name="T15" fmla="*/ 2147483647 h 150"/>
                <a:gd name="T16" fmla="*/ 2147483647 w 108"/>
                <a:gd name="T17" fmla="*/ 0 h 150"/>
                <a:gd name="T18" fmla="*/ 2147483647 w 108"/>
                <a:gd name="T19" fmla="*/ 2147483647 h 150"/>
                <a:gd name="T20" fmla="*/ 2147483647 w 108"/>
                <a:gd name="T21" fmla="*/ 2147483647 h 150"/>
                <a:gd name="T22" fmla="*/ 2147483647 w 108"/>
                <a:gd name="T23" fmla="*/ 2147483647 h 150"/>
                <a:gd name="T24" fmla="*/ 2147483647 w 108"/>
                <a:gd name="T25" fmla="*/ 2147483647 h 150"/>
                <a:gd name="T26" fmla="*/ 2147483647 w 108"/>
                <a:gd name="T27" fmla="*/ 2147483647 h 150"/>
                <a:gd name="T28" fmla="*/ 2147483647 w 108"/>
                <a:gd name="T29" fmla="*/ 2147483647 h 150"/>
                <a:gd name="T30" fmla="*/ 2147483647 w 108"/>
                <a:gd name="T31" fmla="*/ 2147483647 h 150"/>
                <a:gd name="T32" fmla="*/ 2147483647 w 108"/>
                <a:gd name="T33" fmla="*/ 2147483647 h 150"/>
                <a:gd name="T34" fmla="*/ 0 w 108"/>
                <a:gd name="T35" fmla="*/ 2147483647 h 150"/>
                <a:gd name="T36" fmla="*/ 2147483647 w 108"/>
                <a:gd name="T37" fmla="*/ 2147483647 h 150"/>
                <a:gd name="T38" fmla="*/ 2147483647 w 108"/>
                <a:gd name="T39" fmla="*/ 2147483647 h 150"/>
                <a:gd name="T40" fmla="*/ 2147483647 w 108"/>
                <a:gd name="T41" fmla="*/ 2147483647 h 150"/>
                <a:gd name="T42" fmla="*/ 2147483647 w 108"/>
                <a:gd name="T43" fmla="*/ 2147483647 h 150"/>
                <a:gd name="T44" fmla="*/ 2147483647 w 108"/>
                <a:gd name="T45" fmla="*/ 2147483647 h 150"/>
                <a:gd name="T46" fmla="*/ 2147483647 w 108"/>
                <a:gd name="T47" fmla="*/ 2147483647 h 150"/>
                <a:gd name="T48" fmla="*/ 2147483647 w 108"/>
                <a:gd name="T49" fmla="*/ 2147483647 h 150"/>
                <a:gd name="T50" fmla="*/ 2147483647 w 108"/>
                <a:gd name="T51" fmla="*/ 2147483647 h 150"/>
                <a:gd name="T52" fmla="*/ 2147483647 w 108"/>
                <a:gd name="T53" fmla="*/ 2147483647 h 150"/>
                <a:gd name="T54" fmla="*/ 2147483647 w 108"/>
                <a:gd name="T55" fmla="*/ 2147483647 h 150"/>
                <a:gd name="T56" fmla="*/ 2147483647 w 108"/>
                <a:gd name="T57" fmla="*/ 2147483647 h 150"/>
                <a:gd name="T58" fmla="*/ 2147483647 w 108"/>
                <a:gd name="T59" fmla="*/ 2147483647 h 150"/>
                <a:gd name="T60" fmla="*/ 2147483647 w 108"/>
                <a:gd name="T61" fmla="*/ 2147483647 h 150"/>
                <a:gd name="T62" fmla="*/ 2147483647 w 108"/>
                <a:gd name="T63" fmla="*/ 2147483647 h 150"/>
                <a:gd name="T64" fmla="*/ 2147483647 w 108"/>
                <a:gd name="T65" fmla="*/ 2147483647 h 150"/>
                <a:gd name="T66" fmla="*/ 2147483647 w 108"/>
                <a:gd name="T67" fmla="*/ 2147483647 h 150"/>
                <a:gd name="T68" fmla="*/ 2147483647 w 108"/>
                <a:gd name="T69" fmla="*/ 2147483647 h 150"/>
                <a:gd name="T70" fmla="*/ 2147483647 w 108"/>
                <a:gd name="T71" fmla="*/ 2147483647 h 150"/>
                <a:gd name="T72" fmla="*/ 2147483647 w 108"/>
                <a:gd name="T73" fmla="*/ 2147483647 h 150"/>
                <a:gd name="T74" fmla="*/ 2147483647 w 108"/>
                <a:gd name="T75" fmla="*/ 2147483647 h 1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150"/>
                <a:gd name="T116" fmla="*/ 108 w 108"/>
                <a:gd name="T117" fmla="*/ 150 h 1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150">
                  <a:moveTo>
                    <a:pt x="0" y="94"/>
                  </a:moveTo>
                  <a:lnTo>
                    <a:pt x="0" y="94"/>
                  </a:lnTo>
                  <a:lnTo>
                    <a:pt x="2" y="82"/>
                  </a:lnTo>
                  <a:lnTo>
                    <a:pt x="4" y="70"/>
                  </a:lnTo>
                  <a:lnTo>
                    <a:pt x="10" y="60"/>
                  </a:lnTo>
                  <a:lnTo>
                    <a:pt x="16" y="52"/>
                  </a:lnTo>
                  <a:lnTo>
                    <a:pt x="22" y="46"/>
                  </a:lnTo>
                  <a:lnTo>
                    <a:pt x="30" y="42"/>
                  </a:lnTo>
                  <a:lnTo>
                    <a:pt x="40" y="40"/>
                  </a:lnTo>
                  <a:lnTo>
                    <a:pt x="48" y="38"/>
                  </a:lnTo>
                  <a:lnTo>
                    <a:pt x="60" y="40"/>
                  </a:lnTo>
                  <a:lnTo>
                    <a:pt x="70" y="44"/>
                  </a:lnTo>
                  <a:lnTo>
                    <a:pt x="78" y="50"/>
                  </a:lnTo>
                  <a:lnTo>
                    <a:pt x="84" y="58"/>
                  </a:lnTo>
                  <a:lnTo>
                    <a:pt x="84" y="0"/>
                  </a:lnTo>
                  <a:lnTo>
                    <a:pt x="108" y="0"/>
                  </a:lnTo>
                  <a:lnTo>
                    <a:pt x="108" y="148"/>
                  </a:lnTo>
                  <a:lnTo>
                    <a:pt x="84" y="148"/>
                  </a:lnTo>
                  <a:lnTo>
                    <a:pt x="84" y="130"/>
                  </a:lnTo>
                  <a:lnTo>
                    <a:pt x="78" y="138"/>
                  </a:lnTo>
                  <a:lnTo>
                    <a:pt x="70" y="144"/>
                  </a:lnTo>
                  <a:lnTo>
                    <a:pt x="60" y="148"/>
                  </a:lnTo>
                  <a:lnTo>
                    <a:pt x="48" y="150"/>
                  </a:lnTo>
                  <a:lnTo>
                    <a:pt x="40" y="150"/>
                  </a:lnTo>
                  <a:lnTo>
                    <a:pt x="32" y="146"/>
                  </a:lnTo>
                  <a:lnTo>
                    <a:pt x="24" y="142"/>
                  </a:lnTo>
                  <a:lnTo>
                    <a:pt x="16" y="136"/>
                  </a:lnTo>
                  <a:lnTo>
                    <a:pt x="10" y="128"/>
                  </a:lnTo>
                  <a:lnTo>
                    <a:pt x="4" y="118"/>
                  </a:lnTo>
                  <a:lnTo>
                    <a:pt x="2" y="108"/>
                  </a:lnTo>
                  <a:lnTo>
                    <a:pt x="0" y="94"/>
                  </a:lnTo>
                  <a:close/>
                  <a:moveTo>
                    <a:pt x="84" y="94"/>
                  </a:moveTo>
                  <a:lnTo>
                    <a:pt x="84" y="94"/>
                  </a:lnTo>
                  <a:lnTo>
                    <a:pt x="84" y="86"/>
                  </a:lnTo>
                  <a:lnTo>
                    <a:pt x="82" y="80"/>
                  </a:lnTo>
                  <a:lnTo>
                    <a:pt x="80" y="74"/>
                  </a:lnTo>
                  <a:lnTo>
                    <a:pt x="76" y="70"/>
                  </a:lnTo>
                  <a:lnTo>
                    <a:pt x="72" y="66"/>
                  </a:lnTo>
                  <a:lnTo>
                    <a:pt x="66" y="62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38" y="64"/>
                  </a:lnTo>
                  <a:lnTo>
                    <a:pt x="34" y="68"/>
                  </a:lnTo>
                  <a:lnTo>
                    <a:pt x="30" y="74"/>
                  </a:lnTo>
                  <a:lnTo>
                    <a:pt x="28" y="80"/>
                  </a:lnTo>
                  <a:lnTo>
                    <a:pt x="26" y="86"/>
                  </a:lnTo>
                  <a:lnTo>
                    <a:pt x="24" y="94"/>
                  </a:lnTo>
                  <a:lnTo>
                    <a:pt x="26" y="102"/>
                  </a:lnTo>
                  <a:lnTo>
                    <a:pt x="28" y="108"/>
                  </a:lnTo>
                  <a:lnTo>
                    <a:pt x="30" y="114"/>
                  </a:lnTo>
                  <a:lnTo>
                    <a:pt x="34" y="120"/>
                  </a:lnTo>
                  <a:lnTo>
                    <a:pt x="38" y="124"/>
                  </a:lnTo>
                  <a:lnTo>
                    <a:pt x="44" y="126"/>
                  </a:lnTo>
                  <a:lnTo>
                    <a:pt x="48" y="128"/>
                  </a:lnTo>
                  <a:lnTo>
                    <a:pt x="54" y="130"/>
                  </a:lnTo>
                  <a:lnTo>
                    <a:pt x="60" y="128"/>
                  </a:lnTo>
                  <a:lnTo>
                    <a:pt x="66" y="126"/>
                  </a:lnTo>
                  <a:lnTo>
                    <a:pt x="72" y="124"/>
                  </a:lnTo>
                  <a:lnTo>
                    <a:pt x="76" y="120"/>
                  </a:lnTo>
                  <a:lnTo>
                    <a:pt x="80" y="114"/>
                  </a:lnTo>
                  <a:lnTo>
                    <a:pt x="82" y="108"/>
                  </a:lnTo>
                  <a:lnTo>
                    <a:pt x="84" y="102"/>
                  </a:lnTo>
                  <a:lnTo>
                    <a:pt x="84" y="94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white">
            <a:xfrm>
              <a:off x="2525065" y="2159934"/>
              <a:ext cx="50399" cy="262540"/>
            </a:xfrm>
            <a:custGeom>
              <a:avLst/>
              <a:gdLst>
                <a:gd name="T0" fmla="*/ 0 w 26"/>
                <a:gd name="T1" fmla="*/ 0 h 148"/>
                <a:gd name="T2" fmla="*/ 2147483647 w 26"/>
                <a:gd name="T3" fmla="*/ 0 h 148"/>
                <a:gd name="T4" fmla="*/ 2147483647 w 26"/>
                <a:gd name="T5" fmla="*/ 2147483647 h 148"/>
                <a:gd name="T6" fmla="*/ 0 w 26"/>
                <a:gd name="T7" fmla="*/ 2147483647 h 148"/>
                <a:gd name="T8" fmla="*/ 0 w 26"/>
                <a:gd name="T9" fmla="*/ 0 h 148"/>
                <a:gd name="T10" fmla="*/ 0 w 26"/>
                <a:gd name="T11" fmla="*/ 2147483647 h 148"/>
                <a:gd name="T12" fmla="*/ 2147483647 w 26"/>
                <a:gd name="T13" fmla="*/ 2147483647 h 148"/>
                <a:gd name="T14" fmla="*/ 2147483647 w 26"/>
                <a:gd name="T15" fmla="*/ 2147483647 h 148"/>
                <a:gd name="T16" fmla="*/ 0 w 26"/>
                <a:gd name="T17" fmla="*/ 2147483647 h 148"/>
                <a:gd name="T18" fmla="*/ 0 w 26"/>
                <a:gd name="T19" fmla="*/ 2147483647 h 1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48"/>
                <a:gd name="T32" fmla="*/ 26 w 26"/>
                <a:gd name="T33" fmla="*/ 148 h 1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48">
                  <a:moveTo>
                    <a:pt x="0" y="0"/>
                  </a:moveTo>
                  <a:lnTo>
                    <a:pt x="26" y="0"/>
                  </a:lnTo>
                  <a:lnTo>
                    <a:pt x="26" y="24"/>
                  </a:lnTo>
                  <a:lnTo>
                    <a:pt x="0" y="24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24" y="40"/>
                  </a:lnTo>
                  <a:lnTo>
                    <a:pt x="24" y="148"/>
                  </a:lnTo>
                  <a:lnTo>
                    <a:pt x="0" y="148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white">
            <a:xfrm>
              <a:off x="2635943" y="2228662"/>
              <a:ext cx="181438" cy="193812"/>
            </a:xfrm>
            <a:custGeom>
              <a:avLst/>
              <a:gdLst>
                <a:gd name="T0" fmla="*/ 0 w 92"/>
                <a:gd name="T1" fmla="*/ 2147483647 h 110"/>
                <a:gd name="T2" fmla="*/ 2147483647 w 92"/>
                <a:gd name="T3" fmla="*/ 2147483647 h 110"/>
                <a:gd name="T4" fmla="*/ 2147483647 w 92"/>
                <a:gd name="T5" fmla="*/ 2147483647 h 110"/>
                <a:gd name="T6" fmla="*/ 2147483647 w 92"/>
                <a:gd name="T7" fmla="*/ 2147483647 h 110"/>
                <a:gd name="T8" fmla="*/ 2147483647 w 92"/>
                <a:gd name="T9" fmla="*/ 2147483647 h 110"/>
                <a:gd name="T10" fmla="*/ 2147483647 w 92"/>
                <a:gd name="T11" fmla="*/ 2147483647 h 110"/>
                <a:gd name="T12" fmla="*/ 2147483647 w 92"/>
                <a:gd name="T13" fmla="*/ 2147483647 h 110"/>
                <a:gd name="T14" fmla="*/ 2147483647 w 92"/>
                <a:gd name="T15" fmla="*/ 0 h 110"/>
                <a:gd name="T16" fmla="*/ 2147483647 w 92"/>
                <a:gd name="T17" fmla="*/ 0 h 110"/>
                <a:gd name="T18" fmla="*/ 2147483647 w 92"/>
                <a:gd name="T19" fmla="*/ 2147483647 h 110"/>
                <a:gd name="T20" fmla="*/ 2147483647 w 92"/>
                <a:gd name="T21" fmla="*/ 2147483647 h 110"/>
                <a:gd name="T22" fmla="*/ 2147483647 w 92"/>
                <a:gd name="T23" fmla="*/ 2147483647 h 110"/>
                <a:gd name="T24" fmla="*/ 2147483647 w 92"/>
                <a:gd name="T25" fmla="*/ 2147483647 h 110"/>
                <a:gd name="T26" fmla="*/ 2147483647 w 92"/>
                <a:gd name="T27" fmla="*/ 2147483647 h 110"/>
                <a:gd name="T28" fmla="*/ 2147483647 w 92"/>
                <a:gd name="T29" fmla="*/ 2147483647 h 110"/>
                <a:gd name="T30" fmla="*/ 2147483647 w 92"/>
                <a:gd name="T31" fmla="*/ 2147483647 h 110"/>
                <a:gd name="T32" fmla="*/ 2147483647 w 92"/>
                <a:gd name="T33" fmla="*/ 2147483647 h 110"/>
                <a:gd name="T34" fmla="*/ 2147483647 w 92"/>
                <a:gd name="T35" fmla="*/ 2147483647 h 110"/>
                <a:gd name="T36" fmla="*/ 2147483647 w 92"/>
                <a:gd name="T37" fmla="*/ 2147483647 h 110"/>
                <a:gd name="T38" fmla="*/ 2147483647 w 92"/>
                <a:gd name="T39" fmla="*/ 2147483647 h 110"/>
                <a:gd name="T40" fmla="*/ 2147483647 w 92"/>
                <a:gd name="T41" fmla="*/ 2147483647 h 110"/>
                <a:gd name="T42" fmla="*/ 2147483647 w 92"/>
                <a:gd name="T43" fmla="*/ 2147483647 h 110"/>
                <a:gd name="T44" fmla="*/ 2147483647 w 92"/>
                <a:gd name="T45" fmla="*/ 2147483647 h 110"/>
                <a:gd name="T46" fmla="*/ 2147483647 w 92"/>
                <a:gd name="T47" fmla="*/ 2147483647 h 110"/>
                <a:gd name="T48" fmla="*/ 2147483647 w 92"/>
                <a:gd name="T49" fmla="*/ 2147483647 h 110"/>
                <a:gd name="T50" fmla="*/ 2147483647 w 92"/>
                <a:gd name="T51" fmla="*/ 2147483647 h 110"/>
                <a:gd name="T52" fmla="*/ 2147483647 w 92"/>
                <a:gd name="T53" fmla="*/ 2147483647 h 110"/>
                <a:gd name="T54" fmla="*/ 2147483647 w 92"/>
                <a:gd name="T55" fmla="*/ 2147483647 h 110"/>
                <a:gd name="T56" fmla="*/ 2147483647 w 92"/>
                <a:gd name="T57" fmla="*/ 2147483647 h 110"/>
                <a:gd name="T58" fmla="*/ 2147483647 w 92"/>
                <a:gd name="T59" fmla="*/ 2147483647 h 110"/>
                <a:gd name="T60" fmla="*/ 2147483647 w 92"/>
                <a:gd name="T61" fmla="*/ 2147483647 h 110"/>
                <a:gd name="T62" fmla="*/ 0 w 92"/>
                <a:gd name="T63" fmla="*/ 2147483647 h 110"/>
                <a:gd name="T64" fmla="*/ 0 w 92"/>
                <a:gd name="T65" fmla="*/ 2147483647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"/>
                <a:gd name="T100" fmla="*/ 0 h 110"/>
                <a:gd name="T101" fmla="*/ 92 w 92"/>
                <a:gd name="T102" fmla="*/ 110 h 1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" h="110">
                  <a:moveTo>
                    <a:pt x="0" y="2"/>
                  </a:moveTo>
                  <a:lnTo>
                    <a:pt x="24" y="2"/>
                  </a:lnTo>
                  <a:lnTo>
                    <a:pt x="24" y="20"/>
                  </a:lnTo>
                  <a:lnTo>
                    <a:pt x="28" y="12"/>
                  </a:lnTo>
                  <a:lnTo>
                    <a:pt x="36" y="6"/>
                  </a:lnTo>
                  <a:lnTo>
                    <a:pt x="44" y="2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2" y="4"/>
                  </a:lnTo>
                  <a:lnTo>
                    <a:pt x="78" y="6"/>
                  </a:lnTo>
                  <a:lnTo>
                    <a:pt x="82" y="12"/>
                  </a:lnTo>
                  <a:lnTo>
                    <a:pt x="86" y="18"/>
                  </a:lnTo>
                  <a:lnTo>
                    <a:pt x="90" y="24"/>
                  </a:lnTo>
                  <a:lnTo>
                    <a:pt x="92" y="32"/>
                  </a:lnTo>
                  <a:lnTo>
                    <a:pt x="92" y="42"/>
                  </a:lnTo>
                  <a:lnTo>
                    <a:pt x="92" y="110"/>
                  </a:lnTo>
                  <a:lnTo>
                    <a:pt x="68" y="110"/>
                  </a:lnTo>
                  <a:lnTo>
                    <a:pt x="68" y="50"/>
                  </a:lnTo>
                  <a:lnTo>
                    <a:pt x="68" y="38"/>
                  </a:lnTo>
                  <a:lnTo>
                    <a:pt x="62" y="30"/>
                  </a:lnTo>
                  <a:lnTo>
                    <a:pt x="56" y="24"/>
                  </a:lnTo>
                  <a:lnTo>
                    <a:pt x="46" y="22"/>
                  </a:lnTo>
                  <a:lnTo>
                    <a:pt x="38" y="24"/>
                  </a:lnTo>
                  <a:lnTo>
                    <a:pt x="30" y="30"/>
                  </a:lnTo>
                  <a:lnTo>
                    <a:pt x="24" y="38"/>
                  </a:lnTo>
                  <a:lnTo>
                    <a:pt x="24" y="50"/>
                  </a:lnTo>
                  <a:lnTo>
                    <a:pt x="24" y="110"/>
                  </a:lnTo>
                  <a:lnTo>
                    <a:pt x="0" y="11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white">
            <a:xfrm>
              <a:off x="2863461" y="2228662"/>
              <a:ext cx="210237" cy="252918"/>
            </a:xfrm>
            <a:custGeom>
              <a:avLst/>
              <a:gdLst>
                <a:gd name="T0" fmla="*/ 2147483647 w 106"/>
                <a:gd name="T1" fmla="*/ 2147483647 h 144"/>
                <a:gd name="T2" fmla="*/ 2147483647 w 106"/>
                <a:gd name="T3" fmla="*/ 2147483647 h 144"/>
                <a:gd name="T4" fmla="*/ 2147483647 w 106"/>
                <a:gd name="T5" fmla="*/ 2147483647 h 144"/>
                <a:gd name="T6" fmla="*/ 2147483647 w 106"/>
                <a:gd name="T7" fmla="*/ 2147483647 h 144"/>
                <a:gd name="T8" fmla="*/ 2147483647 w 106"/>
                <a:gd name="T9" fmla="*/ 2147483647 h 144"/>
                <a:gd name="T10" fmla="*/ 2147483647 w 106"/>
                <a:gd name="T11" fmla="*/ 2147483647 h 144"/>
                <a:gd name="T12" fmla="*/ 2147483647 w 106"/>
                <a:gd name="T13" fmla="*/ 2147483647 h 144"/>
                <a:gd name="T14" fmla="*/ 2147483647 w 106"/>
                <a:gd name="T15" fmla="*/ 2147483647 h 144"/>
                <a:gd name="T16" fmla="*/ 2147483647 w 106"/>
                <a:gd name="T17" fmla="*/ 2147483647 h 144"/>
                <a:gd name="T18" fmla="*/ 2147483647 w 106"/>
                <a:gd name="T19" fmla="*/ 2147483647 h 144"/>
                <a:gd name="T20" fmla="*/ 2147483647 w 106"/>
                <a:gd name="T21" fmla="*/ 2147483647 h 144"/>
                <a:gd name="T22" fmla="*/ 2147483647 w 106"/>
                <a:gd name="T23" fmla="*/ 2147483647 h 144"/>
                <a:gd name="T24" fmla="*/ 2147483647 w 106"/>
                <a:gd name="T25" fmla="*/ 2147483647 h 144"/>
                <a:gd name="T26" fmla="*/ 0 w 106"/>
                <a:gd name="T27" fmla="*/ 2147483647 h 144"/>
                <a:gd name="T28" fmla="*/ 0 w 106"/>
                <a:gd name="T29" fmla="*/ 2147483647 h 144"/>
                <a:gd name="T30" fmla="*/ 0 w 106"/>
                <a:gd name="T31" fmla="*/ 2147483647 h 144"/>
                <a:gd name="T32" fmla="*/ 2147483647 w 106"/>
                <a:gd name="T33" fmla="*/ 2147483647 h 144"/>
                <a:gd name="T34" fmla="*/ 2147483647 w 106"/>
                <a:gd name="T35" fmla="*/ 2147483647 h 144"/>
                <a:gd name="T36" fmla="*/ 2147483647 w 106"/>
                <a:gd name="T37" fmla="*/ 2147483647 h 144"/>
                <a:gd name="T38" fmla="*/ 2147483647 w 106"/>
                <a:gd name="T39" fmla="*/ 0 h 144"/>
                <a:gd name="T40" fmla="*/ 2147483647 w 106"/>
                <a:gd name="T41" fmla="*/ 2147483647 h 144"/>
                <a:gd name="T42" fmla="*/ 2147483647 w 106"/>
                <a:gd name="T43" fmla="*/ 2147483647 h 144"/>
                <a:gd name="T44" fmla="*/ 2147483647 w 106"/>
                <a:gd name="T45" fmla="*/ 2147483647 h 144"/>
                <a:gd name="T46" fmla="*/ 2147483647 w 106"/>
                <a:gd name="T47" fmla="*/ 2147483647 h 144"/>
                <a:gd name="T48" fmla="*/ 2147483647 w 106"/>
                <a:gd name="T49" fmla="*/ 2147483647 h 144"/>
                <a:gd name="T50" fmla="*/ 2147483647 w 106"/>
                <a:gd name="T51" fmla="*/ 2147483647 h 144"/>
                <a:gd name="T52" fmla="*/ 2147483647 w 106"/>
                <a:gd name="T53" fmla="*/ 2147483647 h 144"/>
                <a:gd name="T54" fmla="*/ 2147483647 w 106"/>
                <a:gd name="T55" fmla="*/ 2147483647 h 144"/>
                <a:gd name="T56" fmla="*/ 2147483647 w 106"/>
                <a:gd name="T57" fmla="*/ 2147483647 h 144"/>
                <a:gd name="T58" fmla="*/ 2147483647 w 106"/>
                <a:gd name="T59" fmla="*/ 2147483647 h 144"/>
                <a:gd name="T60" fmla="*/ 2147483647 w 106"/>
                <a:gd name="T61" fmla="*/ 2147483647 h 144"/>
                <a:gd name="T62" fmla="*/ 2147483647 w 106"/>
                <a:gd name="T63" fmla="*/ 2147483647 h 144"/>
                <a:gd name="T64" fmla="*/ 2147483647 w 106"/>
                <a:gd name="T65" fmla="*/ 2147483647 h 144"/>
                <a:gd name="T66" fmla="*/ 2147483647 w 106"/>
                <a:gd name="T67" fmla="*/ 2147483647 h 144"/>
                <a:gd name="T68" fmla="*/ 2147483647 w 106"/>
                <a:gd name="T69" fmla="*/ 2147483647 h 144"/>
                <a:gd name="T70" fmla="*/ 2147483647 w 106"/>
                <a:gd name="T71" fmla="*/ 2147483647 h 144"/>
                <a:gd name="T72" fmla="*/ 2147483647 w 106"/>
                <a:gd name="T73" fmla="*/ 2147483647 h 144"/>
                <a:gd name="T74" fmla="*/ 2147483647 w 106"/>
                <a:gd name="T75" fmla="*/ 2147483647 h 144"/>
                <a:gd name="T76" fmla="*/ 2147483647 w 106"/>
                <a:gd name="T77" fmla="*/ 2147483647 h 144"/>
                <a:gd name="T78" fmla="*/ 2147483647 w 106"/>
                <a:gd name="T79" fmla="*/ 2147483647 h 144"/>
                <a:gd name="T80" fmla="*/ 2147483647 w 106"/>
                <a:gd name="T81" fmla="*/ 2147483647 h 144"/>
                <a:gd name="T82" fmla="*/ 2147483647 w 106"/>
                <a:gd name="T83" fmla="*/ 2147483647 h 144"/>
                <a:gd name="T84" fmla="*/ 2147483647 w 106"/>
                <a:gd name="T85" fmla="*/ 2147483647 h 144"/>
                <a:gd name="T86" fmla="*/ 2147483647 w 106"/>
                <a:gd name="T87" fmla="*/ 2147483647 h 144"/>
                <a:gd name="T88" fmla="*/ 2147483647 w 106"/>
                <a:gd name="T89" fmla="*/ 2147483647 h 1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6"/>
                <a:gd name="T136" fmla="*/ 0 h 144"/>
                <a:gd name="T137" fmla="*/ 106 w 106"/>
                <a:gd name="T138" fmla="*/ 144 h 1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6" h="144">
                  <a:moveTo>
                    <a:pt x="4" y="130"/>
                  </a:moveTo>
                  <a:lnTo>
                    <a:pt x="14" y="112"/>
                  </a:lnTo>
                  <a:lnTo>
                    <a:pt x="22" y="116"/>
                  </a:lnTo>
                  <a:lnTo>
                    <a:pt x="30" y="120"/>
                  </a:lnTo>
                  <a:lnTo>
                    <a:pt x="40" y="122"/>
                  </a:lnTo>
                  <a:lnTo>
                    <a:pt x="50" y="124"/>
                  </a:lnTo>
                  <a:lnTo>
                    <a:pt x="64" y="122"/>
                  </a:lnTo>
                  <a:lnTo>
                    <a:pt x="70" y="118"/>
                  </a:lnTo>
                  <a:lnTo>
                    <a:pt x="74" y="114"/>
                  </a:lnTo>
                  <a:lnTo>
                    <a:pt x="78" y="110"/>
                  </a:lnTo>
                  <a:lnTo>
                    <a:pt x="80" y="104"/>
                  </a:lnTo>
                  <a:lnTo>
                    <a:pt x="84" y="90"/>
                  </a:lnTo>
                  <a:lnTo>
                    <a:pt x="84" y="82"/>
                  </a:lnTo>
                  <a:lnTo>
                    <a:pt x="76" y="90"/>
                  </a:lnTo>
                  <a:lnTo>
                    <a:pt x="68" y="96"/>
                  </a:lnTo>
                  <a:lnTo>
                    <a:pt x="58" y="100"/>
                  </a:lnTo>
                  <a:lnTo>
                    <a:pt x="46" y="102"/>
                  </a:lnTo>
                  <a:lnTo>
                    <a:pt x="38" y="100"/>
                  </a:lnTo>
                  <a:lnTo>
                    <a:pt x="30" y="98"/>
                  </a:lnTo>
                  <a:lnTo>
                    <a:pt x="22" y="94"/>
                  </a:lnTo>
                  <a:lnTo>
                    <a:pt x="14" y="88"/>
                  </a:lnTo>
                  <a:lnTo>
                    <a:pt x="8" y="82"/>
                  </a:lnTo>
                  <a:lnTo>
                    <a:pt x="4" y="72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4" y="30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6" y="0"/>
                  </a:lnTo>
                  <a:lnTo>
                    <a:pt x="58" y="2"/>
                  </a:lnTo>
                  <a:lnTo>
                    <a:pt x="68" y="6"/>
                  </a:lnTo>
                  <a:lnTo>
                    <a:pt x="76" y="12"/>
                  </a:lnTo>
                  <a:lnTo>
                    <a:pt x="82" y="18"/>
                  </a:lnTo>
                  <a:lnTo>
                    <a:pt x="82" y="2"/>
                  </a:lnTo>
                  <a:lnTo>
                    <a:pt x="106" y="2"/>
                  </a:lnTo>
                  <a:lnTo>
                    <a:pt x="106" y="88"/>
                  </a:lnTo>
                  <a:lnTo>
                    <a:pt x="106" y="100"/>
                  </a:lnTo>
                  <a:lnTo>
                    <a:pt x="104" y="112"/>
                  </a:lnTo>
                  <a:lnTo>
                    <a:pt x="100" y="122"/>
                  </a:lnTo>
                  <a:lnTo>
                    <a:pt x="94" y="128"/>
                  </a:lnTo>
                  <a:lnTo>
                    <a:pt x="86" y="136"/>
                  </a:lnTo>
                  <a:lnTo>
                    <a:pt x="76" y="140"/>
                  </a:lnTo>
                  <a:lnTo>
                    <a:pt x="64" y="142"/>
                  </a:lnTo>
                  <a:lnTo>
                    <a:pt x="50" y="144"/>
                  </a:lnTo>
                  <a:lnTo>
                    <a:pt x="38" y="142"/>
                  </a:lnTo>
                  <a:lnTo>
                    <a:pt x="26" y="140"/>
                  </a:lnTo>
                  <a:lnTo>
                    <a:pt x="16" y="136"/>
                  </a:lnTo>
                  <a:lnTo>
                    <a:pt x="4" y="130"/>
                  </a:lnTo>
                  <a:close/>
                  <a:moveTo>
                    <a:pt x="84" y="52"/>
                  </a:moveTo>
                  <a:lnTo>
                    <a:pt x="84" y="50"/>
                  </a:lnTo>
                  <a:lnTo>
                    <a:pt x="82" y="44"/>
                  </a:lnTo>
                  <a:lnTo>
                    <a:pt x="80" y="38"/>
                  </a:lnTo>
                  <a:lnTo>
                    <a:pt x="74" y="30"/>
                  </a:lnTo>
                  <a:lnTo>
                    <a:pt x="64" y="24"/>
                  </a:lnTo>
                  <a:lnTo>
                    <a:pt x="52" y="22"/>
                  </a:lnTo>
                  <a:lnTo>
                    <a:pt x="42" y="24"/>
                  </a:lnTo>
                  <a:lnTo>
                    <a:pt x="32" y="30"/>
                  </a:lnTo>
                  <a:lnTo>
                    <a:pt x="26" y="38"/>
                  </a:lnTo>
                  <a:lnTo>
                    <a:pt x="24" y="44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4" y="58"/>
                  </a:lnTo>
                  <a:lnTo>
                    <a:pt x="26" y="64"/>
                  </a:lnTo>
                  <a:lnTo>
                    <a:pt x="32" y="72"/>
                  </a:lnTo>
                  <a:lnTo>
                    <a:pt x="42" y="78"/>
                  </a:lnTo>
                  <a:lnTo>
                    <a:pt x="52" y="80"/>
                  </a:lnTo>
                  <a:lnTo>
                    <a:pt x="64" y="78"/>
                  </a:lnTo>
                  <a:lnTo>
                    <a:pt x="74" y="72"/>
                  </a:lnTo>
                  <a:lnTo>
                    <a:pt x="80" y="64"/>
                  </a:lnTo>
                  <a:lnTo>
                    <a:pt x="82" y="58"/>
                  </a:lnTo>
                  <a:lnTo>
                    <a:pt x="84" y="52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white">
            <a:xfrm>
              <a:off x="3214816" y="2228662"/>
              <a:ext cx="187198" cy="196561"/>
            </a:xfrm>
            <a:custGeom>
              <a:avLst/>
              <a:gdLst>
                <a:gd name="T0" fmla="*/ 2147483647 w 94"/>
                <a:gd name="T1" fmla="*/ 2147483647 h 112"/>
                <a:gd name="T2" fmla="*/ 2147483647 w 94"/>
                <a:gd name="T3" fmla="*/ 2147483647 h 112"/>
                <a:gd name="T4" fmla="*/ 2147483647 w 94"/>
                <a:gd name="T5" fmla="*/ 2147483647 h 112"/>
                <a:gd name="T6" fmla="*/ 2147483647 w 94"/>
                <a:gd name="T7" fmla="*/ 2147483647 h 112"/>
                <a:gd name="T8" fmla="*/ 2147483647 w 94"/>
                <a:gd name="T9" fmla="*/ 2147483647 h 112"/>
                <a:gd name="T10" fmla="*/ 2147483647 w 94"/>
                <a:gd name="T11" fmla="*/ 2147483647 h 112"/>
                <a:gd name="T12" fmla="*/ 0 w 94"/>
                <a:gd name="T13" fmla="*/ 2147483647 h 112"/>
                <a:gd name="T14" fmla="*/ 0 w 94"/>
                <a:gd name="T15" fmla="*/ 2147483647 h 112"/>
                <a:gd name="T16" fmla="*/ 0 w 94"/>
                <a:gd name="T17" fmla="*/ 2147483647 h 112"/>
                <a:gd name="T18" fmla="*/ 2147483647 w 94"/>
                <a:gd name="T19" fmla="*/ 2147483647 h 112"/>
                <a:gd name="T20" fmla="*/ 2147483647 w 94"/>
                <a:gd name="T21" fmla="*/ 2147483647 h 112"/>
                <a:gd name="T22" fmla="*/ 2147483647 w 94"/>
                <a:gd name="T23" fmla="*/ 2147483647 h 112"/>
                <a:gd name="T24" fmla="*/ 2147483647 w 94"/>
                <a:gd name="T25" fmla="*/ 2147483647 h 112"/>
                <a:gd name="T26" fmla="*/ 2147483647 w 94"/>
                <a:gd name="T27" fmla="*/ 2147483647 h 112"/>
                <a:gd name="T28" fmla="*/ 2147483647 w 94"/>
                <a:gd name="T29" fmla="*/ 2147483647 h 112"/>
                <a:gd name="T30" fmla="*/ 2147483647 w 94"/>
                <a:gd name="T31" fmla="*/ 2147483647 h 112"/>
                <a:gd name="T32" fmla="*/ 2147483647 w 94"/>
                <a:gd name="T33" fmla="*/ 2147483647 h 112"/>
                <a:gd name="T34" fmla="*/ 2147483647 w 94"/>
                <a:gd name="T35" fmla="*/ 2147483647 h 112"/>
                <a:gd name="T36" fmla="*/ 2147483647 w 94"/>
                <a:gd name="T37" fmla="*/ 2147483647 h 112"/>
                <a:gd name="T38" fmla="*/ 2147483647 w 94"/>
                <a:gd name="T39" fmla="*/ 2147483647 h 112"/>
                <a:gd name="T40" fmla="*/ 2147483647 w 94"/>
                <a:gd name="T41" fmla="*/ 0 h 112"/>
                <a:gd name="T42" fmla="*/ 2147483647 w 94"/>
                <a:gd name="T43" fmla="*/ 2147483647 h 112"/>
                <a:gd name="T44" fmla="*/ 2147483647 w 94"/>
                <a:gd name="T45" fmla="*/ 2147483647 h 112"/>
                <a:gd name="T46" fmla="*/ 2147483647 w 94"/>
                <a:gd name="T47" fmla="*/ 2147483647 h 112"/>
                <a:gd name="T48" fmla="*/ 2147483647 w 94"/>
                <a:gd name="T49" fmla="*/ 2147483647 h 112"/>
                <a:gd name="T50" fmla="*/ 2147483647 w 94"/>
                <a:gd name="T51" fmla="*/ 2147483647 h 112"/>
                <a:gd name="T52" fmla="*/ 2147483647 w 94"/>
                <a:gd name="T53" fmla="*/ 2147483647 h 112"/>
                <a:gd name="T54" fmla="*/ 2147483647 w 94"/>
                <a:gd name="T55" fmla="*/ 2147483647 h 112"/>
                <a:gd name="T56" fmla="*/ 2147483647 w 94"/>
                <a:gd name="T57" fmla="*/ 2147483647 h 112"/>
                <a:gd name="T58" fmla="*/ 2147483647 w 94"/>
                <a:gd name="T59" fmla="*/ 2147483647 h 112"/>
                <a:gd name="T60" fmla="*/ 2147483647 w 94"/>
                <a:gd name="T61" fmla="*/ 2147483647 h 112"/>
                <a:gd name="T62" fmla="*/ 2147483647 w 94"/>
                <a:gd name="T63" fmla="*/ 2147483647 h 112"/>
                <a:gd name="T64" fmla="*/ 2147483647 w 94"/>
                <a:gd name="T65" fmla="*/ 2147483647 h 112"/>
                <a:gd name="T66" fmla="*/ 2147483647 w 94"/>
                <a:gd name="T67" fmla="*/ 2147483647 h 112"/>
                <a:gd name="T68" fmla="*/ 2147483647 w 94"/>
                <a:gd name="T69" fmla="*/ 2147483647 h 112"/>
                <a:gd name="T70" fmla="*/ 2147483647 w 94"/>
                <a:gd name="T71" fmla="*/ 2147483647 h 1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4"/>
                <a:gd name="T109" fmla="*/ 0 h 112"/>
                <a:gd name="T110" fmla="*/ 94 w 94"/>
                <a:gd name="T111" fmla="*/ 112 h 1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4" h="112">
                  <a:moveTo>
                    <a:pt x="70" y="110"/>
                  </a:moveTo>
                  <a:lnTo>
                    <a:pt x="70" y="98"/>
                  </a:lnTo>
                  <a:lnTo>
                    <a:pt x="64" y="104"/>
                  </a:lnTo>
                  <a:lnTo>
                    <a:pt x="56" y="108"/>
                  </a:lnTo>
                  <a:lnTo>
                    <a:pt x="48" y="112"/>
                  </a:lnTo>
                  <a:lnTo>
                    <a:pt x="36" y="112"/>
                  </a:lnTo>
                  <a:lnTo>
                    <a:pt x="22" y="110"/>
                  </a:lnTo>
                  <a:lnTo>
                    <a:pt x="16" y="108"/>
                  </a:lnTo>
                  <a:lnTo>
                    <a:pt x="12" y="104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0" y="86"/>
                  </a:lnTo>
                  <a:lnTo>
                    <a:pt x="0" y="80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4" y="64"/>
                  </a:lnTo>
                  <a:lnTo>
                    <a:pt x="8" y="58"/>
                  </a:lnTo>
                  <a:lnTo>
                    <a:pt x="12" y="52"/>
                  </a:lnTo>
                  <a:lnTo>
                    <a:pt x="18" y="48"/>
                  </a:lnTo>
                  <a:lnTo>
                    <a:pt x="26" y="46"/>
                  </a:lnTo>
                  <a:lnTo>
                    <a:pt x="42" y="44"/>
                  </a:lnTo>
                  <a:lnTo>
                    <a:pt x="58" y="44"/>
                  </a:lnTo>
                  <a:lnTo>
                    <a:pt x="70" y="48"/>
                  </a:lnTo>
                  <a:lnTo>
                    <a:pt x="70" y="46"/>
                  </a:lnTo>
                  <a:lnTo>
                    <a:pt x="68" y="36"/>
                  </a:lnTo>
                  <a:lnTo>
                    <a:pt x="64" y="28"/>
                  </a:lnTo>
                  <a:lnTo>
                    <a:pt x="56" y="24"/>
                  </a:lnTo>
                  <a:lnTo>
                    <a:pt x="46" y="22"/>
                  </a:lnTo>
                  <a:lnTo>
                    <a:pt x="30" y="24"/>
                  </a:lnTo>
                  <a:lnTo>
                    <a:pt x="16" y="30"/>
                  </a:lnTo>
                  <a:lnTo>
                    <a:pt x="10" y="10"/>
                  </a:lnTo>
                  <a:lnTo>
                    <a:pt x="26" y="4"/>
                  </a:lnTo>
                  <a:lnTo>
                    <a:pt x="36" y="2"/>
                  </a:lnTo>
                  <a:lnTo>
                    <a:pt x="48" y="0"/>
                  </a:lnTo>
                  <a:lnTo>
                    <a:pt x="60" y="2"/>
                  </a:lnTo>
                  <a:lnTo>
                    <a:pt x="68" y="4"/>
                  </a:lnTo>
                  <a:lnTo>
                    <a:pt x="76" y="8"/>
                  </a:lnTo>
                  <a:lnTo>
                    <a:pt x="82" y="12"/>
                  </a:lnTo>
                  <a:lnTo>
                    <a:pt x="88" y="20"/>
                  </a:lnTo>
                  <a:lnTo>
                    <a:pt x="92" y="28"/>
                  </a:lnTo>
                  <a:lnTo>
                    <a:pt x="94" y="36"/>
                  </a:lnTo>
                  <a:lnTo>
                    <a:pt x="94" y="46"/>
                  </a:lnTo>
                  <a:lnTo>
                    <a:pt x="94" y="110"/>
                  </a:lnTo>
                  <a:lnTo>
                    <a:pt x="70" y="110"/>
                  </a:lnTo>
                  <a:close/>
                  <a:moveTo>
                    <a:pt x="72" y="66"/>
                  </a:moveTo>
                  <a:lnTo>
                    <a:pt x="72" y="66"/>
                  </a:lnTo>
                  <a:lnTo>
                    <a:pt x="60" y="62"/>
                  </a:lnTo>
                  <a:lnTo>
                    <a:pt x="48" y="60"/>
                  </a:lnTo>
                  <a:lnTo>
                    <a:pt x="38" y="62"/>
                  </a:lnTo>
                  <a:lnTo>
                    <a:pt x="30" y="66"/>
                  </a:lnTo>
                  <a:lnTo>
                    <a:pt x="26" y="70"/>
                  </a:lnTo>
                  <a:lnTo>
                    <a:pt x="24" y="78"/>
                  </a:lnTo>
                  <a:lnTo>
                    <a:pt x="26" y="84"/>
                  </a:lnTo>
                  <a:lnTo>
                    <a:pt x="30" y="90"/>
                  </a:lnTo>
                  <a:lnTo>
                    <a:pt x="36" y="92"/>
                  </a:lnTo>
                  <a:lnTo>
                    <a:pt x="44" y="94"/>
                  </a:lnTo>
                  <a:lnTo>
                    <a:pt x="54" y="92"/>
                  </a:lnTo>
                  <a:lnTo>
                    <a:pt x="64" y="88"/>
                  </a:lnTo>
                  <a:lnTo>
                    <a:pt x="68" y="80"/>
                  </a:lnTo>
                  <a:lnTo>
                    <a:pt x="72" y="72"/>
                  </a:lnTo>
                  <a:lnTo>
                    <a:pt x="72" y="66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white">
            <a:xfrm>
              <a:off x="3515773" y="2228662"/>
              <a:ext cx="400315" cy="246045"/>
            </a:xfrm>
            <a:custGeom>
              <a:avLst/>
              <a:gdLst>
                <a:gd name="T0" fmla="*/ 0 w 202"/>
                <a:gd name="T1" fmla="*/ 0 h 140"/>
                <a:gd name="T2" fmla="*/ 2147483647 w 202"/>
                <a:gd name="T3" fmla="*/ 0 h 140"/>
                <a:gd name="T4" fmla="*/ 2147483647 w 202"/>
                <a:gd name="T5" fmla="*/ 2147483647 h 140"/>
                <a:gd name="T6" fmla="*/ 2147483647 w 202"/>
                <a:gd name="T7" fmla="*/ 0 h 140"/>
                <a:gd name="T8" fmla="*/ 2147483647 w 202"/>
                <a:gd name="T9" fmla="*/ 0 h 140"/>
                <a:gd name="T10" fmla="*/ 2147483647 w 202"/>
                <a:gd name="T11" fmla="*/ 2147483647 h 140"/>
                <a:gd name="T12" fmla="*/ 2147483647 w 202"/>
                <a:gd name="T13" fmla="*/ 0 h 140"/>
                <a:gd name="T14" fmla="*/ 2147483647 w 202"/>
                <a:gd name="T15" fmla="*/ 0 h 140"/>
                <a:gd name="T16" fmla="*/ 2147483647 w 202"/>
                <a:gd name="T17" fmla="*/ 2147483647 h 140"/>
                <a:gd name="T18" fmla="*/ 2147483647 w 202"/>
                <a:gd name="T19" fmla="*/ 2147483647 h 140"/>
                <a:gd name="T20" fmla="*/ 2147483647 w 202"/>
                <a:gd name="T21" fmla="*/ 2147483647 h 140"/>
                <a:gd name="T22" fmla="*/ 2147483647 w 202"/>
                <a:gd name="T23" fmla="*/ 2147483647 h 140"/>
                <a:gd name="T24" fmla="*/ 2147483647 w 202"/>
                <a:gd name="T25" fmla="*/ 2147483647 h 140"/>
                <a:gd name="T26" fmla="*/ 0 w 202"/>
                <a:gd name="T27" fmla="*/ 0 h 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2"/>
                <a:gd name="T43" fmla="*/ 0 h 140"/>
                <a:gd name="T44" fmla="*/ 202 w 202"/>
                <a:gd name="T45" fmla="*/ 140 h 1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2" h="140">
                  <a:moveTo>
                    <a:pt x="0" y="0"/>
                  </a:moveTo>
                  <a:lnTo>
                    <a:pt x="38" y="0"/>
                  </a:lnTo>
                  <a:lnTo>
                    <a:pt x="60" y="84"/>
                  </a:lnTo>
                  <a:lnTo>
                    <a:pt x="86" y="0"/>
                  </a:lnTo>
                  <a:lnTo>
                    <a:pt x="118" y="0"/>
                  </a:lnTo>
                  <a:lnTo>
                    <a:pt x="144" y="84"/>
                  </a:lnTo>
                  <a:lnTo>
                    <a:pt x="164" y="0"/>
                  </a:lnTo>
                  <a:lnTo>
                    <a:pt x="202" y="0"/>
                  </a:lnTo>
                  <a:lnTo>
                    <a:pt x="160" y="140"/>
                  </a:lnTo>
                  <a:lnTo>
                    <a:pt x="126" y="140"/>
                  </a:lnTo>
                  <a:lnTo>
                    <a:pt x="102" y="56"/>
                  </a:lnTo>
                  <a:lnTo>
                    <a:pt x="76" y="140"/>
                  </a:lnTo>
                  <a:lnTo>
                    <a:pt x="42" y="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white">
            <a:xfrm>
              <a:off x="3934808" y="2223163"/>
              <a:ext cx="285117" cy="254293"/>
            </a:xfrm>
            <a:custGeom>
              <a:avLst/>
              <a:gdLst>
                <a:gd name="T0" fmla="*/ 0 w 144"/>
                <a:gd name="T1" fmla="*/ 2147483647 h 144"/>
                <a:gd name="T2" fmla="*/ 2147483647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2147483647 h 144"/>
                <a:gd name="T10" fmla="*/ 2147483647 w 144"/>
                <a:gd name="T11" fmla="*/ 0 h 144"/>
                <a:gd name="T12" fmla="*/ 2147483647 w 144"/>
                <a:gd name="T13" fmla="*/ 2147483647 h 144"/>
                <a:gd name="T14" fmla="*/ 2147483647 w 144"/>
                <a:gd name="T15" fmla="*/ 2147483647 h 144"/>
                <a:gd name="T16" fmla="*/ 2147483647 w 144"/>
                <a:gd name="T17" fmla="*/ 2147483647 h 144"/>
                <a:gd name="T18" fmla="*/ 2147483647 w 144"/>
                <a:gd name="T19" fmla="*/ 2147483647 h 144"/>
                <a:gd name="T20" fmla="*/ 2147483647 w 144"/>
                <a:gd name="T21" fmla="*/ 2147483647 h 144"/>
                <a:gd name="T22" fmla="*/ 2147483647 w 144"/>
                <a:gd name="T23" fmla="*/ 2147483647 h 144"/>
                <a:gd name="T24" fmla="*/ 2147483647 w 144"/>
                <a:gd name="T25" fmla="*/ 2147483647 h 144"/>
                <a:gd name="T26" fmla="*/ 2147483647 w 144"/>
                <a:gd name="T27" fmla="*/ 2147483647 h 144"/>
                <a:gd name="T28" fmla="*/ 2147483647 w 144"/>
                <a:gd name="T29" fmla="*/ 2147483647 h 144"/>
                <a:gd name="T30" fmla="*/ 2147483647 w 144"/>
                <a:gd name="T31" fmla="*/ 2147483647 h 144"/>
                <a:gd name="T32" fmla="*/ 2147483647 w 144"/>
                <a:gd name="T33" fmla="*/ 2147483647 h 144"/>
                <a:gd name="T34" fmla="*/ 2147483647 w 144"/>
                <a:gd name="T35" fmla="*/ 2147483647 h 144"/>
                <a:gd name="T36" fmla="*/ 2147483647 w 144"/>
                <a:gd name="T37" fmla="*/ 2147483647 h 144"/>
                <a:gd name="T38" fmla="*/ 0 w 144"/>
                <a:gd name="T39" fmla="*/ 2147483647 h 144"/>
                <a:gd name="T40" fmla="*/ 2147483647 w 144"/>
                <a:gd name="T41" fmla="*/ 2147483647 h 144"/>
                <a:gd name="T42" fmla="*/ 2147483647 w 144"/>
                <a:gd name="T43" fmla="*/ 2147483647 h 144"/>
                <a:gd name="T44" fmla="*/ 2147483647 w 144"/>
                <a:gd name="T45" fmla="*/ 2147483647 h 144"/>
                <a:gd name="T46" fmla="*/ 2147483647 w 144"/>
                <a:gd name="T47" fmla="*/ 2147483647 h 144"/>
                <a:gd name="T48" fmla="*/ 2147483647 w 144"/>
                <a:gd name="T49" fmla="*/ 2147483647 h 144"/>
                <a:gd name="T50" fmla="*/ 2147483647 w 144"/>
                <a:gd name="T51" fmla="*/ 2147483647 h 144"/>
                <a:gd name="T52" fmla="*/ 2147483647 w 144"/>
                <a:gd name="T53" fmla="*/ 2147483647 h 144"/>
                <a:gd name="T54" fmla="*/ 2147483647 w 144"/>
                <a:gd name="T55" fmla="*/ 2147483647 h 144"/>
                <a:gd name="T56" fmla="*/ 2147483647 w 144"/>
                <a:gd name="T57" fmla="*/ 2147483647 h 144"/>
                <a:gd name="T58" fmla="*/ 2147483647 w 144"/>
                <a:gd name="T59" fmla="*/ 2147483647 h 144"/>
                <a:gd name="T60" fmla="*/ 2147483647 w 144"/>
                <a:gd name="T61" fmla="*/ 2147483647 h 144"/>
                <a:gd name="T62" fmla="*/ 2147483647 w 144"/>
                <a:gd name="T63" fmla="*/ 2147483647 h 144"/>
                <a:gd name="T64" fmla="*/ 2147483647 w 144"/>
                <a:gd name="T65" fmla="*/ 2147483647 h 144"/>
                <a:gd name="T66" fmla="*/ 2147483647 w 144"/>
                <a:gd name="T67" fmla="*/ 2147483647 h 144"/>
                <a:gd name="T68" fmla="*/ 2147483647 w 144"/>
                <a:gd name="T69" fmla="*/ 2147483647 h 144"/>
                <a:gd name="T70" fmla="*/ 2147483647 w 144"/>
                <a:gd name="T71" fmla="*/ 2147483647 h 144"/>
                <a:gd name="T72" fmla="*/ 2147483647 w 144"/>
                <a:gd name="T73" fmla="*/ 2147483647 h 144"/>
                <a:gd name="T74" fmla="*/ 2147483647 w 144"/>
                <a:gd name="T75" fmla="*/ 2147483647 h 144"/>
                <a:gd name="T76" fmla="*/ 2147483647 w 144"/>
                <a:gd name="T77" fmla="*/ 2147483647 h 144"/>
                <a:gd name="T78" fmla="*/ 2147483647 w 144"/>
                <a:gd name="T79" fmla="*/ 2147483647 h 14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4"/>
                <a:gd name="T121" fmla="*/ 0 h 144"/>
                <a:gd name="T122" fmla="*/ 144 w 144"/>
                <a:gd name="T123" fmla="*/ 144 h 14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4" h="144">
                  <a:moveTo>
                    <a:pt x="0" y="72"/>
                  </a:moveTo>
                  <a:lnTo>
                    <a:pt x="0" y="72"/>
                  </a:lnTo>
                  <a:lnTo>
                    <a:pt x="2" y="58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2" y="22"/>
                  </a:lnTo>
                  <a:lnTo>
                    <a:pt x="32" y="12"/>
                  </a:lnTo>
                  <a:lnTo>
                    <a:pt x="44" y="6"/>
                  </a:lnTo>
                  <a:lnTo>
                    <a:pt x="58" y="2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2"/>
                  </a:lnTo>
                  <a:lnTo>
                    <a:pt x="124" y="20"/>
                  </a:lnTo>
                  <a:lnTo>
                    <a:pt x="132" y="32"/>
                  </a:lnTo>
                  <a:lnTo>
                    <a:pt x="138" y="44"/>
                  </a:lnTo>
                  <a:lnTo>
                    <a:pt x="142" y="58"/>
                  </a:lnTo>
                  <a:lnTo>
                    <a:pt x="144" y="72"/>
                  </a:lnTo>
                  <a:lnTo>
                    <a:pt x="142" y="86"/>
                  </a:lnTo>
                  <a:lnTo>
                    <a:pt x="138" y="100"/>
                  </a:lnTo>
                  <a:lnTo>
                    <a:pt x="132" y="112"/>
                  </a:lnTo>
                  <a:lnTo>
                    <a:pt x="124" y="122"/>
                  </a:lnTo>
                  <a:lnTo>
                    <a:pt x="114" y="132"/>
                  </a:lnTo>
                  <a:lnTo>
                    <a:pt x="100" y="138"/>
                  </a:lnTo>
                  <a:lnTo>
                    <a:pt x="88" y="142"/>
                  </a:lnTo>
                  <a:lnTo>
                    <a:pt x="72" y="144"/>
                  </a:lnTo>
                  <a:lnTo>
                    <a:pt x="58" y="142"/>
                  </a:lnTo>
                  <a:lnTo>
                    <a:pt x="44" y="138"/>
                  </a:lnTo>
                  <a:lnTo>
                    <a:pt x="32" y="132"/>
                  </a:lnTo>
                  <a:lnTo>
                    <a:pt x="20" y="124"/>
                  </a:lnTo>
                  <a:lnTo>
                    <a:pt x="12" y="112"/>
                  </a:lnTo>
                  <a:lnTo>
                    <a:pt x="6" y="100"/>
                  </a:lnTo>
                  <a:lnTo>
                    <a:pt x="2" y="88"/>
                  </a:lnTo>
                  <a:lnTo>
                    <a:pt x="0" y="72"/>
                  </a:lnTo>
                  <a:close/>
                  <a:moveTo>
                    <a:pt x="108" y="72"/>
                  </a:moveTo>
                  <a:lnTo>
                    <a:pt x="108" y="72"/>
                  </a:lnTo>
                  <a:lnTo>
                    <a:pt x="106" y="64"/>
                  </a:lnTo>
                  <a:lnTo>
                    <a:pt x="104" y="58"/>
                  </a:lnTo>
                  <a:lnTo>
                    <a:pt x="102" y="50"/>
                  </a:lnTo>
                  <a:lnTo>
                    <a:pt x="98" y="46"/>
                  </a:lnTo>
                  <a:lnTo>
                    <a:pt x="92" y="40"/>
                  </a:lnTo>
                  <a:lnTo>
                    <a:pt x="86" y="36"/>
                  </a:lnTo>
                  <a:lnTo>
                    <a:pt x="80" y="34"/>
                  </a:lnTo>
                  <a:lnTo>
                    <a:pt x="72" y="34"/>
                  </a:lnTo>
                  <a:lnTo>
                    <a:pt x="64" y="34"/>
                  </a:lnTo>
                  <a:lnTo>
                    <a:pt x="58" y="36"/>
                  </a:lnTo>
                  <a:lnTo>
                    <a:pt x="52" y="40"/>
                  </a:lnTo>
                  <a:lnTo>
                    <a:pt x="46" y="44"/>
                  </a:lnTo>
                  <a:lnTo>
                    <a:pt x="42" y="50"/>
                  </a:lnTo>
                  <a:lnTo>
                    <a:pt x="40" y="56"/>
                  </a:lnTo>
                  <a:lnTo>
                    <a:pt x="38" y="64"/>
                  </a:lnTo>
                  <a:lnTo>
                    <a:pt x="38" y="72"/>
                  </a:lnTo>
                  <a:lnTo>
                    <a:pt x="38" y="80"/>
                  </a:lnTo>
                  <a:lnTo>
                    <a:pt x="40" y="86"/>
                  </a:lnTo>
                  <a:lnTo>
                    <a:pt x="44" y="94"/>
                  </a:lnTo>
                  <a:lnTo>
                    <a:pt x="48" y="98"/>
                  </a:lnTo>
                  <a:lnTo>
                    <a:pt x="52" y="104"/>
                  </a:lnTo>
                  <a:lnTo>
                    <a:pt x="58" y="108"/>
                  </a:lnTo>
                  <a:lnTo>
                    <a:pt x="66" y="110"/>
                  </a:lnTo>
                  <a:lnTo>
                    <a:pt x="72" y="110"/>
                  </a:lnTo>
                  <a:lnTo>
                    <a:pt x="80" y="110"/>
                  </a:lnTo>
                  <a:lnTo>
                    <a:pt x="88" y="108"/>
                  </a:lnTo>
                  <a:lnTo>
                    <a:pt x="94" y="104"/>
                  </a:lnTo>
                  <a:lnTo>
                    <a:pt x="98" y="100"/>
                  </a:lnTo>
                  <a:lnTo>
                    <a:pt x="102" y="94"/>
                  </a:lnTo>
                  <a:lnTo>
                    <a:pt x="104" y="88"/>
                  </a:lnTo>
                  <a:lnTo>
                    <a:pt x="106" y="80"/>
                  </a:lnTo>
                  <a:lnTo>
                    <a:pt x="108" y="72"/>
                  </a:lnTo>
                  <a:close/>
                </a:path>
              </a:pathLst>
            </a:custGeom>
            <a:solidFill>
              <a:schemeClr val="tx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white">
            <a:xfrm>
              <a:off x="4273204" y="2223163"/>
              <a:ext cx="158398" cy="247420"/>
            </a:xfrm>
            <a:custGeom>
              <a:avLst/>
              <a:gdLst>
                <a:gd name="T0" fmla="*/ 0 w 80"/>
                <a:gd name="T1" fmla="*/ 2147483647 h 140"/>
                <a:gd name="T2" fmla="*/ 2147483647 w 80"/>
                <a:gd name="T3" fmla="*/ 2147483647 h 140"/>
                <a:gd name="T4" fmla="*/ 2147483647 w 80"/>
                <a:gd name="T5" fmla="*/ 2147483647 h 140"/>
                <a:gd name="T6" fmla="*/ 2147483647 w 80"/>
                <a:gd name="T7" fmla="*/ 2147483647 h 140"/>
                <a:gd name="T8" fmla="*/ 2147483647 w 80"/>
                <a:gd name="T9" fmla="*/ 2147483647 h 140"/>
                <a:gd name="T10" fmla="*/ 2147483647 w 80"/>
                <a:gd name="T11" fmla="*/ 2147483647 h 140"/>
                <a:gd name="T12" fmla="*/ 2147483647 w 80"/>
                <a:gd name="T13" fmla="*/ 2147483647 h 140"/>
                <a:gd name="T14" fmla="*/ 2147483647 w 80"/>
                <a:gd name="T15" fmla="*/ 2147483647 h 140"/>
                <a:gd name="T16" fmla="*/ 2147483647 w 80"/>
                <a:gd name="T17" fmla="*/ 0 h 140"/>
                <a:gd name="T18" fmla="*/ 2147483647 w 80"/>
                <a:gd name="T19" fmla="*/ 0 h 140"/>
                <a:gd name="T20" fmla="*/ 2147483647 w 80"/>
                <a:gd name="T21" fmla="*/ 2147483647 h 140"/>
                <a:gd name="T22" fmla="*/ 2147483647 w 80"/>
                <a:gd name="T23" fmla="*/ 2147483647 h 140"/>
                <a:gd name="T24" fmla="*/ 2147483647 w 80"/>
                <a:gd name="T25" fmla="*/ 2147483647 h 140"/>
                <a:gd name="T26" fmla="*/ 2147483647 w 80"/>
                <a:gd name="T27" fmla="*/ 2147483647 h 140"/>
                <a:gd name="T28" fmla="*/ 2147483647 w 80"/>
                <a:gd name="T29" fmla="*/ 2147483647 h 140"/>
                <a:gd name="T30" fmla="*/ 2147483647 w 80"/>
                <a:gd name="T31" fmla="*/ 2147483647 h 140"/>
                <a:gd name="T32" fmla="*/ 2147483647 w 80"/>
                <a:gd name="T33" fmla="*/ 2147483647 h 140"/>
                <a:gd name="T34" fmla="*/ 2147483647 w 80"/>
                <a:gd name="T35" fmla="*/ 2147483647 h 140"/>
                <a:gd name="T36" fmla="*/ 2147483647 w 80"/>
                <a:gd name="T37" fmla="*/ 2147483647 h 140"/>
                <a:gd name="T38" fmla="*/ 2147483647 w 80"/>
                <a:gd name="T39" fmla="*/ 2147483647 h 140"/>
                <a:gd name="T40" fmla="*/ 2147483647 w 80"/>
                <a:gd name="T41" fmla="*/ 2147483647 h 140"/>
                <a:gd name="T42" fmla="*/ 2147483647 w 80"/>
                <a:gd name="T43" fmla="*/ 2147483647 h 140"/>
                <a:gd name="T44" fmla="*/ 0 w 80"/>
                <a:gd name="T45" fmla="*/ 2147483647 h 140"/>
                <a:gd name="T46" fmla="*/ 0 w 80"/>
                <a:gd name="T47" fmla="*/ 2147483647 h 1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0"/>
                <a:gd name="T73" fmla="*/ 0 h 140"/>
                <a:gd name="T74" fmla="*/ 80 w 80"/>
                <a:gd name="T75" fmla="*/ 140 h 14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0" h="140">
                  <a:moveTo>
                    <a:pt x="0" y="2"/>
                  </a:moveTo>
                  <a:lnTo>
                    <a:pt x="36" y="2"/>
                  </a:lnTo>
                  <a:lnTo>
                    <a:pt x="36" y="30"/>
                  </a:lnTo>
                  <a:lnTo>
                    <a:pt x="44" y="18"/>
                  </a:lnTo>
                  <a:lnTo>
                    <a:pt x="52" y="8"/>
                  </a:lnTo>
                  <a:lnTo>
                    <a:pt x="58" y="4"/>
                  </a:lnTo>
                  <a:lnTo>
                    <a:pt x="64" y="2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0" y="42"/>
                  </a:lnTo>
                  <a:lnTo>
                    <a:pt x="78" y="42"/>
                  </a:lnTo>
                  <a:lnTo>
                    <a:pt x="68" y="42"/>
                  </a:lnTo>
                  <a:lnTo>
                    <a:pt x="60" y="44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44" y="60"/>
                  </a:lnTo>
                  <a:lnTo>
                    <a:pt x="40" y="68"/>
                  </a:lnTo>
                  <a:lnTo>
                    <a:pt x="38" y="78"/>
                  </a:lnTo>
                  <a:lnTo>
                    <a:pt x="36" y="90"/>
                  </a:lnTo>
                  <a:lnTo>
                    <a:pt x="36" y="140"/>
                  </a:lnTo>
                  <a:lnTo>
                    <a:pt x="0" y="14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white">
            <a:xfrm>
              <a:off x="4476241" y="2139315"/>
              <a:ext cx="74879" cy="331269"/>
            </a:xfrm>
            <a:prstGeom prst="rect">
              <a:avLst/>
            </a:prstGeom>
            <a:solidFill>
              <a:schemeClr val="tx1"/>
            </a:solidFill>
            <a:ln w="34925">
              <a:noFill/>
              <a:miter lim="800000"/>
              <a:headEnd/>
              <a:tailEnd/>
            </a:ln>
          </p:spPr>
          <p:txBody>
            <a:bodyPr lIns="91427" tIns="45713" rIns="91427" bIns="45713"/>
            <a:lstStyle/>
            <a:p>
              <a:pPr>
                <a:defRPr/>
              </a:pPr>
              <a:endParaRPr lang="en-US" sz="1800" b="0" dirty="0">
                <a:solidFill>
                  <a:srgbClr val="0062A8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white">
            <a:xfrm>
              <a:off x="4605839" y="2139315"/>
              <a:ext cx="275037" cy="338141"/>
            </a:xfrm>
            <a:custGeom>
              <a:avLst/>
              <a:gdLst>
                <a:gd name="T0" fmla="*/ 0 w 140"/>
                <a:gd name="T1" fmla="*/ 2147483647 h 192"/>
                <a:gd name="T2" fmla="*/ 2147483647 w 140"/>
                <a:gd name="T3" fmla="*/ 2147483647 h 192"/>
                <a:gd name="T4" fmla="*/ 2147483647 w 140"/>
                <a:gd name="T5" fmla="*/ 2147483647 h 192"/>
                <a:gd name="T6" fmla="*/ 2147483647 w 140"/>
                <a:gd name="T7" fmla="*/ 2147483647 h 192"/>
                <a:gd name="T8" fmla="*/ 2147483647 w 140"/>
                <a:gd name="T9" fmla="*/ 2147483647 h 192"/>
                <a:gd name="T10" fmla="*/ 2147483647 w 140"/>
                <a:gd name="T11" fmla="*/ 2147483647 h 192"/>
                <a:gd name="T12" fmla="*/ 2147483647 w 140"/>
                <a:gd name="T13" fmla="*/ 2147483647 h 192"/>
                <a:gd name="T14" fmla="*/ 2147483647 w 140"/>
                <a:gd name="T15" fmla="*/ 2147483647 h 192"/>
                <a:gd name="T16" fmla="*/ 2147483647 w 140"/>
                <a:gd name="T17" fmla="*/ 0 h 192"/>
                <a:gd name="T18" fmla="*/ 2147483647 w 140"/>
                <a:gd name="T19" fmla="*/ 2147483647 h 192"/>
                <a:gd name="T20" fmla="*/ 2147483647 w 140"/>
                <a:gd name="T21" fmla="*/ 2147483647 h 192"/>
                <a:gd name="T22" fmla="*/ 2147483647 w 140"/>
                <a:gd name="T23" fmla="*/ 2147483647 h 192"/>
                <a:gd name="T24" fmla="*/ 2147483647 w 140"/>
                <a:gd name="T25" fmla="*/ 2147483647 h 192"/>
                <a:gd name="T26" fmla="*/ 2147483647 w 140"/>
                <a:gd name="T27" fmla="*/ 2147483647 h 192"/>
                <a:gd name="T28" fmla="*/ 2147483647 w 140"/>
                <a:gd name="T29" fmla="*/ 2147483647 h 192"/>
                <a:gd name="T30" fmla="*/ 2147483647 w 140"/>
                <a:gd name="T31" fmla="*/ 2147483647 h 192"/>
                <a:gd name="T32" fmla="*/ 2147483647 w 140"/>
                <a:gd name="T33" fmla="*/ 2147483647 h 192"/>
                <a:gd name="T34" fmla="*/ 0 w 140"/>
                <a:gd name="T35" fmla="*/ 2147483647 h 192"/>
                <a:gd name="T36" fmla="*/ 2147483647 w 140"/>
                <a:gd name="T37" fmla="*/ 2147483647 h 192"/>
                <a:gd name="T38" fmla="*/ 2147483647 w 140"/>
                <a:gd name="T39" fmla="*/ 2147483647 h 192"/>
                <a:gd name="T40" fmla="*/ 2147483647 w 140"/>
                <a:gd name="T41" fmla="*/ 2147483647 h 192"/>
                <a:gd name="T42" fmla="*/ 2147483647 w 140"/>
                <a:gd name="T43" fmla="*/ 2147483647 h 192"/>
                <a:gd name="T44" fmla="*/ 2147483647 w 140"/>
                <a:gd name="T45" fmla="*/ 2147483647 h 192"/>
                <a:gd name="T46" fmla="*/ 2147483647 w 140"/>
                <a:gd name="T47" fmla="*/ 2147483647 h 192"/>
                <a:gd name="T48" fmla="*/ 2147483647 w 140"/>
                <a:gd name="T49" fmla="*/ 2147483647 h 192"/>
                <a:gd name="T50" fmla="*/ 2147483647 w 140"/>
                <a:gd name="T51" fmla="*/ 2147483647 h 192"/>
                <a:gd name="T52" fmla="*/ 2147483647 w 140"/>
                <a:gd name="T53" fmla="*/ 2147483647 h 192"/>
                <a:gd name="T54" fmla="*/ 2147483647 w 140"/>
                <a:gd name="T55" fmla="*/ 2147483647 h 192"/>
                <a:gd name="T56" fmla="*/ 2147483647 w 140"/>
                <a:gd name="T57" fmla="*/ 2147483647 h 192"/>
                <a:gd name="T58" fmla="*/ 2147483647 w 140"/>
                <a:gd name="T59" fmla="*/ 2147483647 h 192"/>
                <a:gd name="T60" fmla="*/ 2147483647 w 140"/>
                <a:gd name="T61" fmla="*/ 2147483647 h 192"/>
                <a:gd name="T62" fmla="*/ 2147483647 w 140"/>
                <a:gd name="T63" fmla="*/ 2147483647 h 192"/>
                <a:gd name="T64" fmla="*/ 2147483647 w 140"/>
                <a:gd name="T65" fmla="*/ 2147483647 h 192"/>
                <a:gd name="T66" fmla="*/ 2147483647 w 140"/>
                <a:gd name="T67" fmla="*/ 2147483647 h 192"/>
                <a:gd name="T68" fmla="*/ 2147483647 w 140"/>
                <a:gd name="T69" fmla="*/ 2147483647 h 192"/>
                <a:gd name="T70" fmla="*/ 2147483647 w 140"/>
                <a:gd name="T71" fmla="*/ 2147483647 h 192"/>
                <a:gd name="T72" fmla="*/ 2147483647 w 140"/>
                <a:gd name="T73" fmla="*/ 2147483647 h 192"/>
                <a:gd name="T74" fmla="*/ 2147483647 w 140"/>
                <a:gd name="T75" fmla="*/ 2147483647 h 19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0"/>
                <a:gd name="T115" fmla="*/ 0 h 192"/>
                <a:gd name="T116" fmla="*/ 140 w 140"/>
                <a:gd name="T117" fmla="*/ 192 h 19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0" h="192">
                  <a:moveTo>
                    <a:pt x="0" y="120"/>
                  </a:moveTo>
                  <a:lnTo>
                    <a:pt x="0" y="120"/>
                  </a:lnTo>
                  <a:lnTo>
                    <a:pt x="2" y="104"/>
                  </a:lnTo>
                  <a:lnTo>
                    <a:pt x="6" y="88"/>
                  </a:lnTo>
                  <a:lnTo>
                    <a:pt x="12" y="76"/>
                  </a:lnTo>
                  <a:lnTo>
                    <a:pt x="20" y="66"/>
                  </a:lnTo>
                  <a:lnTo>
                    <a:pt x="28" y="58"/>
                  </a:lnTo>
                  <a:lnTo>
                    <a:pt x="38" y="52"/>
                  </a:lnTo>
                  <a:lnTo>
                    <a:pt x="50" y="50"/>
                  </a:lnTo>
                  <a:lnTo>
                    <a:pt x="62" y="48"/>
                  </a:lnTo>
                  <a:lnTo>
                    <a:pt x="74" y="50"/>
                  </a:lnTo>
                  <a:lnTo>
                    <a:pt x="86" y="54"/>
                  </a:lnTo>
                  <a:lnTo>
                    <a:pt x="96" y="60"/>
                  </a:lnTo>
                  <a:lnTo>
                    <a:pt x="102" y="68"/>
                  </a:lnTo>
                  <a:lnTo>
                    <a:pt x="102" y="0"/>
                  </a:lnTo>
                  <a:lnTo>
                    <a:pt x="140" y="0"/>
                  </a:lnTo>
                  <a:lnTo>
                    <a:pt x="140" y="188"/>
                  </a:lnTo>
                  <a:lnTo>
                    <a:pt x="102" y="188"/>
                  </a:lnTo>
                  <a:lnTo>
                    <a:pt x="102" y="170"/>
                  </a:lnTo>
                  <a:lnTo>
                    <a:pt x="96" y="178"/>
                  </a:lnTo>
                  <a:lnTo>
                    <a:pt x="86" y="186"/>
                  </a:lnTo>
                  <a:lnTo>
                    <a:pt x="74" y="190"/>
                  </a:lnTo>
                  <a:lnTo>
                    <a:pt x="62" y="192"/>
                  </a:lnTo>
                  <a:lnTo>
                    <a:pt x="50" y="190"/>
                  </a:lnTo>
                  <a:lnTo>
                    <a:pt x="38" y="186"/>
                  </a:lnTo>
                  <a:lnTo>
                    <a:pt x="28" y="182"/>
                  </a:lnTo>
                  <a:lnTo>
                    <a:pt x="20" y="174"/>
                  </a:lnTo>
                  <a:lnTo>
                    <a:pt x="12" y="162"/>
                  </a:lnTo>
                  <a:lnTo>
                    <a:pt x="6" y="150"/>
                  </a:lnTo>
                  <a:lnTo>
                    <a:pt x="2" y="136"/>
                  </a:lnTo>
                  <a:lnTo>
                    <a:pt x="0" y="120"/>
                  </a:lnTo>
                  <a:close/>
                  <a:moveTo>
                    <a:pt x="104" y="120"/>
                  </a:moveTo>
                  <a:lnTo>
                    <a:pt x="104" y="120"/>
                  </a:lnTo>
                  <a:lnTo>
                    <a:pt x="102" y="112"/>
                  </a:lnTo>
                  <a:lnTo>
                    <a:pt x="100" y="104"/>
                  </a:lnTo>
                  <a:lnTo>
                    <a:pt x="98" y="98"/>
                  </a:lnTo>
                  <a:lnTo>
                    <a:pt x="94" y="92"/>
                  </a:lnTo>
                  <a:lnTo>
                    <a:pt x="88" y="88"/>
                  </a:lnTo>
                  <a:lnTo>
                    <a:pt x="84" y="84"/>
                  </a:lnTo>
                  <a:lnTo>
                    <a:pt x="78" y="82"/>
                  </a:lnTo>
                  <a:lnTo>
                    <a:pt x="70" y="82"/>
                  </a:lnTo>
                  <a:lnTo>
                    <a:pt x="64" y="82"/>
                  </a:lnTo>
                  <a:lnTo>
                    <a:pt x="58" y="84"/>
                  </a:lnTo>
                  <a:lnTo>
                    <a:pt x="52" y="88"/>
                  </a:lnTo>
                  <a:lnTo>
                    <a:pt x="48" y="92"/>
                  </a:lnTo>
                  <a:lnTo>
                    <a:pt x="44" y="98"/>
                  </a:lnTo>
                  <a:lnTo>
                    <a:pt x="42" y="104"/>
                  </a:lnTo>
                  <a:lnTo>
                    <a:pt x="40" y="112"/>
                  </a:lnTo>
                  <a:lnTo>
                    <a:pt x="38" y="120"/>
                  </a:lnTo>
                  <a:lnTo>
                    <a:pt x="40" y="128"/>
                  </a:lnTo>
                  <a:lnTo>
                    <a:pt x="42" y="136"/>
                  </a:lnTo>
                  <a:lnTo>
                    <a:pt x="44" y="142"/>
                  </a:lnTo>
                  <a:lnTo>
                    <a:pt x="48" y="148"/>
                  </a:lnTo>
                  <a:lnTo>
                    <a:pt x="52" y="152"/>
                  </a:lnTo>
                  <a:lnTo>
                    <a:pt x="58" y="156"/>
                  </a:lnTo>
                  <a:lnTo>
                    <a:pt x="64" y="158"/>
                  </a:lnTo>
                  <a:lnTo>
                    <a:pt x="70" y="158"/>
                  </a:lnTo>
                  <a:lnTo>
                    <a:pt x="78" y="158"/>
                  </a:lnTo>
                  <a:lnTo>
                    <a:pt x="84" y="156"/>
                  </a:lnTo>
                  <a:lnTo>
                    <a:pt x="88" y="152"/>
                  </a:lnTo>
                  <a:lnTo>
                    <a:pt x="94" y="148"/>
                  </a:lnTo>
                  <a:lnTo>
                    <a:pt x="98" y="142"/>
                  </a:lnTo>
                  <a:lnTo>
                    <a:pt x="100" y="136"/>
                  </a:lnTo>
                  <a:lnTo>
                    <a:pt x="102" y="128"/>
                  </a:lnTo>
                  <a:lnTo>
                    <a:pt x="104" y="120"/>
                  </a:lnTo>
                  <a:close/>
                </a:path>
              </a:pathLst>
            </a:custGeom>
            <a:solidFill>
              <a:schemeClr val="tx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white">
            <a:xfrm>
              <a:off x="5020554" y="2228662"/>
              <a:ext cx="217438" cy="196561"/>
            </a:xfrm>
            <a:custGeom>
              <a:avLst/>
              <a:gdLst>
                <a:gd name="T0" fmla="*/ 0 w 110"/>
                <a:gd name="T1" fmla="*/ 2147483647 h 112"/>
                <a:gd name="T2" fmla="*/ 2147483647 w 110"/>
                <a:gd name="T3" fmla="*/ 2147483647 h 112"/>
                <a:gd name="T4" fmla="*/ 2147483647 w 110"/>
                <a:gd name="T5" fmla="*/ 2147483647 h 112"/>
                <a:gd name="T6" fmla="*/ 2147483647 w 110"/>
                <a:gd name="T7" fmla="*/ 2147483647 h 112"/>
                <a:gd name="T8" fmla="*/ 2147483647 w 110"/>
                <a:gd name="T9" fmla="*/ 2147483647 h 112"/>
                <a:gd name="T10" fmla="*/ 2147483647 w 110"/>
                <a:gd name="T11" fmla="*/ 0 h 112"/>
                <a:gd name="T12" fmla="*/ 2147483647 w 110"/>
                <a:gd name="T13" fmla="*/ 2147483647 h 112"/>
                <a:gd name="T14" fmla="*/ 2147483647 w 110"/>
                <a:gd name="T15" fmla="*/ 2147483647 h 112"/>
                <a:gd name="T16" fmla="*/ 2147483647 w 110"/>
                <a:gd name="T17" fmla="*/ 2147483647 h 112"/>
                <a:gd name="T18" fmla="*/ 2147483647 w 110"/>
                <a:gd name="T19" fmla="*/ 2147483647 h 112"/>
                <a:gd name="T20" fmla="*/ 2147483647 w 110"/>
                <a:gd name="T21" fmla="*/ 2147483647 h 112"/>
                <a:gd name="T22" fmla="*/ 2147483647 w 110"/>
                <a:gd name="T23" fmla="*/ 2147483647 h 112"/>
                <a:gd name="T24" fmla="*/ 2147483647 w 110"/>
                <a:gd name="T25" fmla="*/ 2147483647 h 112"/>
                <a:gd name="T26" fmla="*/ 2147483647 w 110"/>
                <a:gd name="T27" fmla="*/ 2147483647 h 112"/>
                <a:gd name="T28" fmla="*/ 2147483647 w 110"/>
                <a:gd name="T29" fmla="*/ 2147483647 h 112"/>
                <a:gd name="T30" fmla="*/ 2147483647 w 110"/>
                <a:gd name="T31" fmla="*/ 2147483647 h 112"/>
                <a:gd name="T32" fmla="*/ 2147483647 w 110"/>
                <a:gd name="T33" fmla="*/ 2147483647 h 112"/>
                <a:gd name="T34" fmla="*/ 2147483647 w 110"/>
                <a:gd name="T35" fmla="*/ 2147483647 h 112"/>
                <a:gd name="T36" fmla="*/ 2147483647 w 110"/>
                <a:gd name="T37" fmla="*/ 2147483647 h 112"/>
                <a:gd name="T38" fmla="*/ 0 w 110"/>
                <a:gd name="T39" fmla="*/ 2147483647 h 112"/>
                <a:gd name="T40" fmla="*/ 2147483647 w 110"/>
                <a:gd name="T41" fmla="*/ 2147483647 h 112"/>
                <a:gd name="T42" fmla="*/ 2147483647 w 110"/>
                <a:gd name="T43" fmla="*/ 2147483647 h 112"/>
                <a:gd name="T44" fmla="*/ 2147483647 w 110"/>
                <a:gd name="T45" fmla="*/ 2147483647 h 112"/>
                <a:gd name="T46" fmla="*/ 2147483647 w 110"/>
                <a:gd name="T47" fmla="*/ 2147483647 h 112"/>
                <a:gd name="T48" fmla="*/ 2147483647 w 110"/>
                <a:gd name="T49" fmla="*/ 2147483647 h 112"/>
                <a:gd name="T50" fmla="*/ 2147483647 w 110"/>
                <a:gd name="T51" fmla="*/ 2147483647 h 112"/>
                <a:gd name="T52" fmla="*/ 2147483647 w 110"/>
                <a:gd name="T53" fmla="*/ 2147483647 h 112"/>
                <a:gd name="T54" fmla="*/ 2147483647 w 110"/>
                <a:gd name="T55" fmla="*/ 2147483647 h 112"/>
                <a:gd name="T56" fmla="*/ 2147483647 w 110"/>
                <a:gd name="T57" fmla="*/ 2147483647 h 112"/>
                <a:gd name="T58" fmla="*/ 2147483647 w 110"/>
                <a:gd name="T59" fmla="*/ 2147483647 h 112"/>
                <a:gd name="T60" fmla="*/ 2147483647 w 110"/>
                <a:gd name="T61" fmla="*/ 2147483647 h 112"/>
                <a:gd name="T62" fmla="*/ 2147483647 w 110"/>
                <a:gd name="T63" fmla="*/ 2147483647 h 112"/>
                <a:gd name="T64" fmla="*/ 2147483647 w 110"/>
                <a:gd name="T65" fmla="*/ 2147483647 h 112"/>
                <a:gd name="T66" fmla="*/ 2147483647 w 110"/>
                <a:gd name="T67" fmla="*/ 2147483647 h 112"/>
                <a:gd name="T68" fmla="*/ 2147483647 w 110"/>
                <a:gd name="T69" fmla="*/ 2147483647 h 112"/>
                <a:gd name="T70" fmla="*/ 2147483647 w 110"/>
                <a:gd name="T71" fmla="*/ 2147483647 h 112"/>
                <a:gd name="T72" fmla="*/ 2147483647 w 110"/>
                <a:gd name="T73" fmla="*/ 2147483647 h 1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0"/>
                <a:gd name="T112" fmla="*/ 0 h 112"/>
                <a:gd name="T113" fmla="*/ 110 w 110"/>
                <a:gd name="T114" fmla="*/ 112 h 1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0" h="112">
                  <a:moveTo>
                    <a:pt x="0" y="58"/>
                  </a:moveTo>
                  <a:lnTo>
                    <a:pt x="0" y="56"/>
                  </a:lnTo>
                  <a:lnTo>
                    <a:pt x="2" y="46"/>
                  </a:lnTo>
                  <a:lnTo>
                    <a:pt x="4" y="34"/>
                  </a:lnTo>
                  <a:lnTo>
                    <a:pt x="10" y="26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4" y="4"/>
                  </a:lnTo>
                  <a:lnTo>
                    <a:pt x="44" y="2"/>
                  </a:lnTo>
                  <a:lnTo>
                    <a:pt x="56" y="0"/>
                  </a:lnTo>
                  <a:lnTo>
                    <a:pt x="68" y="2"/>
                  </a:lnTo>
                  <a:lnTo>
                    <a:pt x="78" y="4"/>
                  </a:lnTo>
                  <a:lnTo>
                    <a:pt x="88" y="10"/>
                  </a:lnTo>
                  <a:lnTo>
                    <a:pt x="96" y="16"/>
                  </a:lnTo>
                  <a:lnTo>
                    <a:pt x="102" y="24"/>
                  </a:lnTo>
                  <a:lnTo>
                    <a:pt x="106" y="34"/>
                  </a:lnTo>
                  <a:lnTo>
                    <a:pt x="110" y="44"/>
                  </a:lnTo>
                  <a:lnTo>
                    <a:pt x="110" y="56"/>
                  </a:lnTo>
                  <a:lnTo>
                    <a:pt x="110" y="68"/>
                  </a:lnTo>
                  <a:lnTo>
                    <a:pt x="106" y="78"/>
                  </a:lnTo>
                  <a:lnTo>
                    <a:pt x="102" y="88"/>
                  </a:lnTo>
                  <a:lnTo>
                    <a:pt x="96" y="96"/>
                  </a:lnTo>
                  <a:lnTo>
                    <a:pt x="86" y="104"/>
                  </a:lnTo>
                  <a:lnTo>
                    <a:pt x="78" y="108"/>
                  </a:lnTo>
                  <a:lnTo>
                    <a:pt x="66" y="112"/>
                  </a:lnTo>
                  <a:lnTo>
                    <a:pt x="56" y="112"/>
                  </a:lnTo>
                  <a:lnTo>
                    <a:pt x="44" y="112"/>
                  </a:lnTo>
                  <a:lnTo>
                    <a:pt x="34" y="108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10" y="88"/>
                  </a:lnTo>
                  <a:lnTo>
                    <a:pt x="4" y="78"/>
                  </a:lnTo>
                  <a:lnTo>
                    <a:pt x="2" y="68"/>
                  </a:lnTo>
                  <a:lnTo>
                    <a:pt x="0" y="58"/>
                  </a:lnTo>
                  <a:close/>
                  <a:moveTo>
                    <a:pt x="88" y="58"/>
                  </a:moveTo>
                  <a:lnTo>
                    <a:pt x="88" y="56"/>
                  </a:lnTo>
                  <a:lnTo>
                    <a:pt x="86" y="50"/>
                  </a:lnTo>
                  <a:lnTo>
                    <a:pt x="84" y="44"/>
                  </a:lnTo>
                  <a:lnTo>
                    <a:pt x="82" y="38"/>
                  </a:lnTo>
                  <a:lnTo>
                    <a:pt x="78" y="32"/>
                  </a:lnTo>
                  <a:lnTo>
                    <a:pt x="74" y="28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6" y="22"/>
                  </a:lnTo>
                  <a:lnTo>
                    <a:pt x="48" y="22"/>
                  </a:lnTo>
                  <a:lnTo>
                    <a:pt x="42" y="24"/>
                  </a:lnTo>
                  <a:lnTo>
                    <a:pt x="38" y="28"/>
                  </a:lnTo>
                  <a:lnTo>
                    <a:pt x="32" y="32"/>
                  </a:lnTo>
                  <a:lnTo>
                    <a:pt x="26" y="42"/>
                  </a:lnTo>
                  <a:lnTo>
                    <a:pt x="24" y="56"/>
                  </a:lnTo>
                  <a:lnTo>
                    <a:pt x="24" y="64"/>
                  </a:lnTo>
                  <a:lnTo>
                    <a:pt x="26" y="70"/>
                  </a:lnTo>
                  <a:lnTo>
                    <a:pt x="34" y="80"/>
                  </a:lnTo>
                  <a:lnTo>
                    <a:pt x="38" y="86"/>
                  </a:lnTo>
                  <a:lnTo>
                    <a:pt x="44" y="88"/>
                  </a:lnTo>
                  <a:lnTo>
                    <a:pt x="50" y="90"/>
                  </a:lnTo>
                  <a:lnTo>
                    <a:pt x="56" y="92"/>
                  </a:lnTo>
                  <a:lnTo>
                    <a:pt x="62" y="90"/>
                  </a:lnTo>
                  <a:lnTo>
                    <a:pt x="68" y="88"/>
                  </a:lnTo>
                  <a:lnTo>
                    <a:pt x="74" y="86"/>
                  </a:lnTo>
                  <a:lnTo>
                    <a:pt x="78" y="82"/>
                  </a:lnTo>
                  <a:lnTo>
                    <a:pt x="84" y="70"/>
                  </a:lnTo>
                  <a:lnTo>
                    <a:pt x="88" y="58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white">
            <a:xfrm>
              <a:off x="5272552" y="2157185"/>
              <a:ext cx="126718" cy="265289"/>
            </a:xfrm>
            <a:custGeom>
              <a:avLst/>
              <a:gdLst>
                <a:gd name="T0" fmla="*/ 2147483647 w 64"/>
                <a:gd name="T1" fmla="*/ 2147483647 h 150"/>
                <a:gd name="T2" fmla="*/ 0 w 64"/>
                <a:gd name="T3" fmla="*/ 2147483647 h 150"/>
                <a:gd name="T4" fmla="*/ 0 w 64"/>
                <a:gd name="T5" fmla="*/ 2147483647 h 150"/>
                <a:gd name="T6" fmla="*/ 2147483647 w 64"/>
                <a:gd name="T7" fmla="*/ 2147483647 h 150"/>
                <a:gd name="T8" fmla="*/ 2147483647 w 64"/>
                <a:gd name="T9" fmla="*/ 2147483647 h 150"/>
                <a:gd name="T10" fmla="*/ 2147483647 w 64"/>
                <a:gd name="T11" fmla="*/ 2147483647 h 150"/>
                <a:gd name="T12" fmla="*/ 2147483647 w 64"/>
                <a:gd name="T13" fmla="*/ 2147483647 h 150"/>
                <a:gd name="T14" fmla="*/ 2147483647 w 64"/>
                <a:gd name="T15" fmla="*/ 2147483647 h 150"/>
                <a:gd name="T16" fmla="*/ 2147483647 w 64"/>
                <a:gd name="T17" fmla="*/ 2147483647 h 150"/>
                <a:gd name="T18" fmla="*/ 2147483647 w 64"/>
                <a:gd name="T19" fmla="*/ 2147483647 h 150"/>
                <a:gd name="T20" fmla="*/ 2147483647 w 64"/>
                <a:gd name="T21" fmla="*/ 2147483647 h 150"/>
                <a:gd name="T22" fmla="*/ 2147483647 w 64"/>
                <a:gd name="T23" fmla="*/ 2147483647 h 150"/>
                <a:gd name="T24" fmla="*/ 2147483647 w 64"/>
                <a:gd name="T25" fmla="*/ 2147483647 h 150"/>
                <a:gd name="T26" fmla="*/ 2147483647 w 64"/>
                <a:gd name="T27" fmla="*/ 0 h 150"/>
                <a:gd name="T28" fmla="*/ 2147483647 w 64"/>
                <a:gd name="T29" fmla="*/ 0 h 150"/>
                <a:gd name="T30" fmla="*/ 2147483647 w 64"/>
                <a:gd name="T31" fmla="*/ 0 h 150"/>
                <a:gd name="T32" fmla="*/ 2147483647 w 64"/>
                <a:gd name="T33" fmla="*/ 0 h 150"/>
                <a:gd name="T34" fmla="*/ 2147483647 w 64"/>
                <a:gd name="T35" fmla="*/ 2147483647 h 150"/>
                <a:gd name="T36" fmla="*/ 2147483647 w 64"/>
                <a:gd name="T37" fmla="*/ 2147483647 h 150"/>
                <a:gd name="T38" fmla="*/ 2147483647 w 64"/>
                <a:gd name="T39" fmla="*/ 2147483647 h 150"/>
                <a:gd name="T40" fmla="*/ 2147483647 w 64"/>
                <a:gd name="T41" fmla="*/ 2147483647 h 150"/>
                <a:gd name="T42" fmla="*/ 2147483647 w 64"/>
                <a:gd name="T43" fmla="*/ 2147483647 h 150"/>
                <a:gd name="T44" fmla="*/ 2147483647 w 64"/>
                <a:gd name="T45" fmla="*/ 2147483647 h 150"/>
                <a:gd name="T46" fmla="*/ 2147483647 w 64"/>
                <a:gd name="T47" fmla="*/ 2147483647 h 150"/>
                <a:gd name="T48" fmla="*/ 2147483647 w 64"/>
                <a:gd name="T49" fmla="*/ 2147483647 h 150"/>
                <a:gd name="T50" fmla="*/ 2147483647 w 64"/>
                <a:gd name="T51" fmla="*/ 2147483647 h 150"/>
                <a:gd name="T52" fmla="*/ 2147483647 w 64"/>
                <a:gd name="T53" fmla="*/ 2147483647 h 150"/>
                <a:gd name="T54" fmla="*/ 2147483647 w 64"/>
                <a:gd name="T55" fmla="*/ 2147483647 h 150"/>
                <a:gd name="T56" fmla="*/ 2147483647 w 64"/>
                <a:gd name="T57" fmla="*/ 2147483647 h 150"/>
                <a:gd name="T58" fmla="*/ 2147483647 w 64"/>
                <a:gd name="T59" fmla="*/ 2147483647 h 150"/>
                <a:gd name="T60" fmla="*/ 2147483647 w 64"/>
                <a:gd name="T61" fmla="*/ 2147483647 h 150"/>
                <a:gd name="T62" fmla="*/ 2147483647 w 64"/>
                <a:gd name="T63" fmla="*/ 2147483647 h 150"/>
                <a:gd name="T64" fmla="*/ 2147483647 w 64"/>
                <a:gd name="T65" fmla="*/ 2147483647 h 150"/>
                <a:gd name="T66" fmla="*/ 2147483647 w 64"/>
                <a:gd name="T67" fmla="*/ 2147483647 h 1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4"/>
                <a:gd name="T103" fmla="*/ 0 h 150"/>
                <a:gd name="T104" fmla="*/ 64 w 64"/>
                <a:gd name="T105" fmla="*/ 150 h 15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4" h="150">
                  <a:moveTo>
                    <a:pt x="12" y="64"/>
                  </a:moveTo>
                  <a:lnTo>
                    <a:pt x="0" y="64"/>
                  </a:lnTo>
                  <a:lnTo>
                    <a:pt x="0" y="44"/>
                  </a:lnTo>
                  <a:lnTo>
                    <a:pt x="12" y="44"/>
                  </a:lnTo>
                  <a:lnTo>
                    <a:pt x="12" y="36"/>
                  </a:lnTo>
                  <a:lnTo>
                    <a:pt x="12" y="26"/>
                  </a:lnTo>
                  <a:lnTo>
                    <a:pt x="14" y="20"/>
                  </a:lnTo>
                  <a:lnTo>
                    <a:pt x="16" y="14"/>
                  </a:lnTo>
                  <a:lnTo>
                    <a:pt x="20" y="8"/>
                  </a:lnTo>
                  <a:lnTo>
                    <a:pt x="26" y="4"/>
                  </a:lnTo>
                  <a:lnTo>
                    <a:pt x="30" y="2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64" y="2"/>
                  </a:lnTo>
                  <a:lnTo>
                    <a:pt x="64" y="24"/>
                  </a:lnTo>
                  <a:lnTo>
                    <a:pt x="56" y="22"/>
                  </a:lnTo>
                  <a:lnTo>
                    <a:pt x="50" y="22"/>
                  </a:lnTo>
                  <a:lnTo>
                    <a:pt x="44" y="22"/>
                  </a:lnTo>
                  <a:lnTo>
                    <a:pt x="38" y="26"/>
                  </a:lnTo>
                  <a:lnTo>
                    <a:pt x="36" y="30"/>
                  </a:lnTo>
                  <a:lnTo>
                    <a:pt x="36" y="38"/>
                  </a:lnTo>
                  <a:lnTo>
                    <a:pt x="36" y="44"/>
                  </a:lnTo>
                  <a:lnTo>
                    <a:pt x="62" y="44"/>
                  </a:lnTo>
                  <a:lnTo>
                    <a:pt x="62" y="64"/>
                  </a:lnTo>
                  <a:lnTo>
                    <a:pt x="36" y="64"/>
                  </a:lnTo>
                  <a:lnTo>
                    <a:pt x="36" y="150"/>
                  </a:lnTo>
                  <a:lnTo>
                    <a:pt x="12" y="150"/>
                  </a:lnTo>
                  <a:lnTo>
                    <a:pt x="12" y="64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white">
            <a:xfrm>
              <a:off x="5510148" y="2159934"/>
              <a:ext cx="208798" cy="265289"/>
            </a:xfrm>
            <a:custGeom>
              <a:avLst/>
              <a:gdLst>
                <a:gd name="T0" fmla="*/ 0 w 106"/>
                <a:gd name="T1" fmla="*/ 2147483647 h 150"/>
                <a:gd name="T2" fmla="*/ 0 w 106"/>
                <a:gd name="T3" fmla="*/ 2147483647 h 150"/>
                <a:gd name="T4" fmla="*/ 2147483647 w 106"/>
                <a:gd name="T5" fmla="*/ 2147483647 h 150"/>
                <a:gd name="T6" fmla="*/ 2147483647 w 106"/>
                <a:gd name="T7" fmla="*/ 2147483647 h 150"/>
                <a:gd name="T8" fmla="*/ 2147483647 w 106"/>
                <a:gd name="T9" fmla="*/ 2147483647 h 150"/>
                <a:gd name="T10" fmla="*/ 2147483647 w 106"/>
                <a:gd name="T11" fmla="*/ 2147483647 h 150"/>
                <a:gd name="T12" fmla="*/ 2147483647 w 106"/>
                <a:gd name="T13" fmla="*/ 2147483647 h 150"/>
                <a:gd name="T14" fmla="*/ 2147483647 w 106"/>
                <a:gd name="T15" fmla="*/ 2147483647 h 150"/>
                <a:gd name="T16" fmla="*/ 2147483647 w 106"/>
                <a:gd name="T17" fmla="*/ 0 h 150"/>
                <a:gd name="T18" fmla="*/ 2147483647 w 106"/>
                <a:gd name="T19" fmla="*/ 2147483647 h 150"/>
                <a:gd name="T20" fmla="*/ 2147483647 w 106"/>
                <a:gd name="T21" fmla="*/ 2147483647 h 150"/>
                <a:gd name="T22" fmla="*/ 2147483647 w 106"/>
                <a:gd name="T23" fmla="*/ 2147483647 h 150"/>
                <a:gd name="T24" fmla="*/ 2147483647 w 106"/>
                <a:gd name="T25" fmla="*/ 2147483647 h 150"/>
                <a:gd name="T26" fmla="*/ 2147483647 w 106"/>
                <a:gd name="T27" fmla="*/ 2147483647 h 150"/>
                <a:gd name="T28" fmla="*/ 2147483647 w 106"/>
                <a:gd name="T29" fmla="*/ 2147483647 h 150"/>
                <a:gd name="T30" fmla="*/ 2147483647 w 106"/>
                <a:gd name="T31" fmla="*/ 2147483647 h 150"/>
                <a:gd name="T32" fmla="*/ 0 w 106"/>
                <a:gd name="T33" fmla="*/ 2147483647 h 150"/>
                <a:gd name="T34" fmla="*/ 0 w 106"/>
                <a:gd name="T35" fmla="*/ 2147483647 h 150"/>
                <a:gd name="T36" fmla="*/ 2147483647 w 106"/>
                <a:gd name="T37" fmla="*/ 2147483647 h 150"/>
                <a:gd name="T38" fmla="*/ 2147483647 w 106"/>
                <a:gd name="T39" fmla="*/ 2147483647 h 150"/>
                <a:gd name="T40" fmla="*/ 2147483647 w 106"/>
                <a:gd name="T41" fmla="*/ 2147483647 h 150"/>
                <a:gd name="T42" fmla="*/ 2147483647 w 106"/>
                <a:gd name="T43" fmla="*/ 2147483647 h 150"/>
                <a:gd name="T44" fmla="*/ 2147483647 w 106"/>
                <a:gd name="T45" fmla="*/ 2147483647 h 150"/>
                <a:gd name="T46" fmla="*/ 2147483647 w 106"/>
                <a:gd name="T47" fmla="*/ 2147483647 h 150"/>
                <a:gd name="T48" fmla="*/ 2147483647 w 106"/>
                <a:gd name="T49" fmla="*/ 2147483647 h 150"/>
                <a:gd name="T50" fmla="*/ 2147483647 w 106"/>
                <a:gd name="T51" fmla="*/ 2147483647 h 150"/>
                <a:gd name="T52" fmla="*/ 2147483647 w 106"/>
                <a:gd name="T53" fmla="*/ 2147483647 h 150"/>
                <a:gd name="T54" fmla="*/ 2147483647 w 106"/>
                <a:gd name="T55" fmla="*/ 2147483647 h 150"/>
                <a:gd name="T56" fmla="*/ 2147483647 w 106"/>
                <a:gd name="T57" fmla="*/ 2147483647 h 150"/>
                <a:gd name="T58" fmla="*/ 2147483647 w 106"/>
                <a:gd name="T59" fmla="*/ 2147483647 h 150"/>
                <a:gd name="T60" fmla="*/ 2147483647 w 106"/>
                <a:gd name="T61" fmla="*/ 2147483647 h 150"/>
                <a:gd name="T62" fmla="*/ 2147483647 w 106"/>
                <a:gd name="T63" fmla="*/ 2147483647 h 150"/>
                <a:gd name="T64" fmla="*/ 2147483647 w 106"/>
                <a:gd name="T65" fmla="*/ 2147483647 h 150"/>
                <a:gd name="T66" fmla="*/ 2147483647 w 106"/>
                <a:gd name="T67" fmla="*/ 2147483647 h 150"/>
                <a:gd name="T68" fmla="*/ 2147483647 w 106"/>
                <a:gd name="T69" fmla="*/ 2147483647 h 150"/>
                <a:gd name="T70" fmla="*/ 2147483647 w 106"/>
                <a:gd name="T71" fmla="*/ 2147483647 h 150"/>
                <a:gd name="T72" fmla="*/ 2147483647 w 106"/>
                <a:gd name="T73" fmla="*/ 2147483647 h 150"/>
                <a:gd name="T74" fmla="*/ 2147483647 w 106"/>
                <a:gd name="T75" fmla="*/ 2147483647 h 1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6"/>
                <a:gd name="T115" fmla="*/ 0 h 150"/>
                <a:gd name="T116" fmla="*/ 106 w 106"/>
                <a:gd name="T117" fmla="*/ 150 h 1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6" h="150">
                  <a:moveTo>
                    <a:pt x="0" y="94"/>
                  </a:moveTo>
                  <a:lnTo>
                    <a:pt x="0" y="94"/>
                  </a:lnTo>
                  <a:lnTo>
                    <a:pt x="0" y="82"/>
                  </a:lnTo>
                  <a:lnTo>
                    <a:pt x="4" y="70"/>
                  </a:lnTo>
                  <a:lnTo>
                    <a:pt x="8" y="60"/>
                  </a:lnTo>
                  <a:lnTo>
                    <a:pt x="14" y="52"/>
                  </a:lnTo>
                  <a:lnTo>
                    <a:pt x="22" y="46"/>
                  </a:lnTo>
                  <a:lnTo>
                    <a:pt x="30" y="42"/>
                  </a:lnTo>
                  <a:lnTo>
                    <a:pt x="38" y="40"/>
                  </a:lnTo>
                  <a:lnTo>
                    <a:pt x="48" y="38"/>
                  </a:lnTo>
                  <a:lnTo>
                    <a:pt x="58" y="40"/>
                  </a:lnTo>
                  <a:lnTo>
                    <a:pt x="68" y="44"/>
                  </a:lnTo>
                  <a:lnTo>
                    <a:pt x="76" y="50"/>
                  </a:lnTo>
                  <a:lnTo>
                    <a:pt x="82" y="58"/>
                  </a:lnTo>
                  <a:lnTo>
                    <a:pt x="82" y="0"/>
                  </a:lnTo>
                  <a:lnTo>
                    <a:pt x="106" y="0"/>
                  </a:lnTo>
                  <a:lnTo>
                    <a:pt x="106" y="148"/>
                  </a:lnTo>
                  <a:lnTo>
                    <a:pt x="82" y="148"/>
                  </a:lnTo>
                  <a:lnTo>
                    <a:pt x="82" y="130"/>
                  </a:lnTo>
                  <a:lnTo>
                    <a:pt x="76" y="138"/>
                  </a:lnTo>
                  <a:lnTo>
                    <a:pt x="68" y="144"/>
                  </a:lnTo>
                  <a:lnTo>
                    <a:pt x="58" y="148"/>
                  </a:lnTo>
                  <a:lnTo>
                    <a:pt x="48" y="150"/>
                  </a:lnTo>
                  <a:lnTo>
                    <a:pt x="38" y="150"/>
                  </a:lnTo>
                  <a:lnTo>
                    <a:pt x="30" y="146"/>
                  </a:lnTo>
                  <a:lnTo>
                    <a:pt x="22" y="142"/>
                  </a:lnTo>
                  <a:lnTo>
                    <a:pt x="14" y="136"/>
                  </a:lnTo>
                  <a:lnTo>
                    <a:pt x="8" y="128"/>
                  </a:lnTo>
                  <a:lnTo>
                    <a:pt x="4" y="118"/>
                  </a:lnTo>
                  <a:lnTo>
                    <a:pt x="0" y="108"/>
                  </a:lnTo>
                  <a:lnTo>
                    <a:pt x="0" y="94"/>
                  </a:lnTo>
                  <a:close/>
                  <a:moveTo>
                    <a:pt x="82" y="94"/>
                  </a:moveTo>
                  <a:lnTo>
                    <a:pt x="82" y="94"/>
                  </a:lnTo>
                  <a:lnTo>
                    <a:pt x="82" y="86"/>
                  </a:lnTo>
                  <a:lnTo>
                    <a:pt x="80" y="80"/>
                  </a:lnTo>
                  <a:lnTo>
                    <a:pt x="78" y="74"/>
                  </a:lnTo>
                  <a:lnTo>
                    <a:pt x="74" y="70"/>
                  </a:lnTo>
                  <a:lnTo>
                    <a:pt x="70" y="66"/>
                  </a:lnTo>
                  <a:lnTo>
                    <a:pt x="64" y="62"/>
                  </a:lnTo>
                  <a:lnTo>
                    <a:pt x="58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2" y="62"/>
                  </a:lnTo>
                  <a:lnTo>
                    <a:pt x="36" y="64"/>
                  </a:lnTo>
                  <a:lnTo>
                    <a:pt x="32" y="68"/>
                  </a:lnTo>
                  <a:lnTo>
                    <a:pt x="28" y="74"/>
                  </a:lnTo>
                  <a:lnTo>
                    <a:pt x="26" y="80"/>
                  </a:lnTo>
                  <a:lnTo>
                    <a:pt x="24" y="86"/>
                  </a:lnTo>
                  <a:lnTo>
                    <a:pt x="24" y="94"/>
                  </a:lnTo>
                  <a:lnTo>
                    <a:pt x="24" y="102"/>
                  </a:lnTo>
                  <a:lnTo>
                    <a:pt x="26" y="108"/>
                  </a:lnTo>
                  <a:lnTo>
                    <a:pt x="28" y="114"/>
                  </a:lnTo>
                  <a:lnTo>
                    <a:pt x="32" y="120"/>
                  </a:lnTo>
                  <a:lnTo>
                    <a:pt x="36" y="124"/>
                  </a:lnTo>
                  <a:lnTo>
                    <a:pt x="42" y="126"/>
                  </a:lnTo>
                  <a:lnTo>
                    <a:pt x="48" y="128"/>
                  </a:lnTo>
                  <a:lnTo>
                    <a:pt x="54" y="130"/>
                  </a:lnTo>
                  <a:lnTo>
                    <a:pt x="58" y="128"/>
                  </a:lnTo>
                  <a:lnTo>
                    <a:pt x="64" y="126"/>
                  </a:lnTo>
                  <a:lnTo>
                    <a:pt x="70" y="124"/>
                  </a:lnTo>
                  <a:lnTo>
                    <a:pt x="74" y="120"/>
                  </a:lnTo>
                  <a:lnTo>
                    <a:pt x="78" y="114"/>
                  </a:lnTo>
                  <a:lnTo>
                    <a:pt x="80" y="108"/>
                  </a:lnTo>
                  <a:lnTo>
                    <a:pt x="82" y="102"/>
                  </a:lnTo>
                  <a:lnTo>
                    <a:pt x="82" y="94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" name="Freeform 22"/>
            <p:cNvSpPr>
              <a:spLocks noEditPoints="1"/>
            </p:cNvSpPr>
            <p:nvPr/>
          </p:nvSpPr>
          <p:spPr bwMode="white">
            <a:xfrm>
              <a:off x="5777985" y="2159934"/>
              <a:ext cx="51839" cy="262540"/>
            </a:xfrm>
            <a:custGeom>
              <a:avLst/>
              <a:gdLst>
                <a:gd name="T0" fmla="*/ 0 w 26"/>
                <a:gd name="T1" fmla="*/ 0 h 148"/>
                <a:gd name="T2" fmla="*/ 2147483647 w 26"/>
                <a:gd name="T3" fmla="*/ 0 h 148"/>
                <a:gd name="T4" fmla="*/ 2147483647 w 26"/>
                <a:gd name="T5" fmla="*/ 2147483647 h 148"/>
                <a:gd name="T6" fmla="*/ 0 w 26"/>
                <a:gd name="T7" fmla="*/ 2147483647 h 148"/>
                <a:gd name="T8" fmla="*/ 0 w 26"/>
                <a:gd name="T9" fmla="*/ 0 h 148"/>
                <a:gd name="T10" fmla="*/ 2147483647 w 26"/>
                <a:gd name="T11" fmla="*/ 2147483647 h 148"/>
                <a:gd name="T12" fmla="*/ 2147483647 w 26"/>
                <a:gd name="T13" fmla="*/ 2147483647 h 148"/>
                <a:gd name="T14" fmla="*/ 2147483647 w 26"/>
                <a:gd name="T15" fmla="*/ 2147483647 h 148"/>
                <a:gd name="T16" fmla="*/ 2147483647 w 26"/>
                <a:gd name="T17" fmla="*/ 2147483647 h 148"/>
                <a:gd name="T18" fmla="*/ 2147483647 w 26"/>
                <a:gd name="T19" fmla="*/ 2147483647 h 1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48"/>
                <a:gd name="T32" fmla="*/ 26 w 26"/>
                <a:gd name="T33" fmla="*/ 148 h 1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48">
                  <a:moveTo>
                    <a:pt x="0" y="0"/>
                  </a:moveTo>
                  <a:lnTo>
                    <a:pt x="26" y="0"/>
                  </a:lnTo>
                  <a:lnTo>
                    <a:pt x="26" y="24"/>
                  </a:lnTo>
                  <a:lnTo>
                    <a:pt x="0" y="24"/>
                  </a:lnTo>
                  <a:lnTo>
                    <a:pt x="0" y="0"/>
                  </a:lnTo>
                  <a:close/>
                  <a:moveTo>
                    <a:pt x="2" y="40"/>
                  </a:moveTo>
                  <a:lnTo>
                    <a:pt x="24" y="40"/>
                  </a:lnTo>
                  <a:lnTo>
                    <a:pt x="24" y="148"/>
                  </a:lnTo>
                  <a:lnTo>
                    <a:pt x="2" y="148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white">
            <a:xfrm>
              <a:off x="5873024" y="2157185"/>
              <a:ext cx="125279" cy="265289"/>
            </a:xfrm>
            <a:custGeom>
              <a:avLst/>
              <a:gdLst>
                <a:gd name="T0" fmla="*/ 2147483647 w 64"/>
                <a:gd name="T1" fmla="*/ 2147483647 h 150"/>
                <a:gd name="T2" fmla="*/ 0 w 64"/>
                <a:gd name="T3" fmla="*/ 2147483647 h 150"/>
                <a:gd name="T4" fmla="*/ 0 w 64"/>
                <a:gd name="T5" fmla="*/ 2147483647 h 150"/>
                <a:gd name="T6" fmla="*/ 2147483647 w 64"/>
                <a:gd name="T7" fmla="*/ 2147483647 h 150"/>
                <a:gd name="T8" fmla="*/ 2147483647 w 64"/>
                <a:gd name="T9" fmla="*/ 2147483647 h 150"/>
                <a:gd name="T10" fmla="*/ 2147483647 w 64"/>
                <a:gd name="T11" fmla="*/ 2147483647 h 150"/>
                <a:gd name="T12" fmla="*/ 2147483647 w 64"/>
                <a:gd name="T13" fmla="*/ 2147483647 h 150"/>
                <a:gd name="T14" fmla="*/ 2147483647 w 64"/>
                <a:gd name="T15" fmla="*/ 2147483647 h 150"/>
                <a:gd name="T16" fmla="*/ 2147483647 w 64"/>
                <a:gd name="T17" fmla="*/ 2147483647 h 150"/>
                <a:gd name="T18" fmla="*/ 2147483647 w 64"/>
                <a:gd name="T19" fmla="*/ 2147483647 h 150"/>
                <a:gd name="T20" fmla="*/ 2147483647 w 64"/>
                <a:gd name="T21" fmla="*/ 2147483647 h 150"/>
                <a:gd name="T22" fmla="*/ 2147483647 w 64"/>
                <a:gd name="T23" fmla="*/ 2147483647 h 150"/>
                <a:gd name="T24" fmla="*/ 2147483647 w 64"/>
                <a:gd name="T25" fmla="*/ 2147483647 h 150"/>
                <a:gd name="T26" fmla="*/ 2147483647 w 64"/>
                <a:gd name="T27" fmla="*/ 0 h 150"/>
                <a:gd name="T28" fmla="*/ 2147483647 w 64"/>
                <a:gd name="T29" fmla="*/ 0 h 150"/>
                <a:gd name="T30" fmla="*/ 2147483647 w 64"/>
                <a:gd name="T31" fmla="*/ 0 h 150"/>
                <a:gd name="T32" fmla="*/ 2147483647 w 64"/>
                <a:gd name="T33" fmla="*/ 0 h 150"/>
                <a:gd name="T34" fmla="*/ 2147483647 w 64"/>
                <a:gd name="T35" fmla="*/ 2147483647 h 150"/>
                <a:gd name="T36" fmla="*/ 2147483647 w 64"/>
                <a:gd name="T37" fmla="*/ 2147483647 h 150"/>
                <a:gd name="T38" fmla="*/ 2147483647 w 64"/>
                <a:gd name="T39" fmla="*/ 2147483647 h 150"/>
                <a:gd name="T40" fmla="*/ 2147483647 w 64"/>
                <a:gd name="T41" fmla="*/ 2147483647 h 150"/>
                <a:gd name="T42" fmla="*/ 2147483647 w 64"/>
                <a:gd name="T43" fmla="*/ 2147483647 h 150"/>
                <a:gd name="T44" fmla="*/ 2147483647 w 64"/>
                <a:gd name="T45" fmla="*/ 2147483647 h 150"/>
                <a:gd name="T46" fmla="*/ 2147483647 w 64"/>
                <a:gd name="T47" fmla="*/ 2147483647 h 150"/>
                <a:gd name="T48" fmla="*/ 2147483647 w 64"/>
                <a:gd name="T49" fmla="*/ 2147483647 h 150"/>
                <a:gd name="T50" fmla="*/ 2147483647 w 64"/>
                <a:gd name="T51" fmla="*/ 2147483647 h 150"/>
                <a:gd name="T52" fmla="*/ 2147483647 w 64"/>
                <a:gd name="T53" fmla="*/ 2147483647 h 150"/>
                <a:gd name="T54" fmla="*/ 2147483647 w 64"/>
                <a:gd name="T55" fmla="*/ 2147483647 h 150"/>
                <a:gd name="T56" fmla="*/ 2147483647 w 64"/>
                <a:gd name="T57" fmla="*/ 2147483647 h 150"/>
                <a:gd name="T58" fmla="*/ 2147483647 w 64"/>
                <a:gd name="T59" fmla="*/ 2147483647 h 150"/>
                <a:gd name="T60" fmla="*/ 2147483647 w 64"/>
                <a:gd name="T61" fmla="*/ 2147483647 h 150"/>
                <a:gd name="T62" fmla="*/ 2147483647 w 64"/>
                <a:gd name="T63" fmla="*/ 2147483647 h 150"/>
                <a:gd name="T64" fmla="*/ 2147483647 w 64"/>
                <a:gd name="T65" fmla="*/ 2147483647 h 150"/>
                <a:gd name="T66" fmla="*/ 2147483647 w 64"/>
                <a:gd name="T67" fmla="*/ 2147483647 h 1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4"/>
                <a:gd name="T103" fmla="*/ 0 h 150"/>
                <a:gd name="T104" fmla="*/ 64 w 64"/>
                <a:gd name="T105" fmla="*/ 150 h 15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4" h="150">
                  <a:moveTo>
                    <a:pt x="14" y="64"/>
                  </a:moveTo>
                  <a:lnTo>
                    <a:pt x="0" y="64"/>
                  </a:lnTo>
                  <a:lnTo>
                    <a:pt x="0" y="44"/>
                  </a:lnTo>
                  <a:lnTo>
                    <a:pt x="14" y="44"/>
                  </a:lnTo>
                  <a:lnTo>
                    <a:pt x="14" y="36"/>
                  </a:lnTo>
                  <a:lnTo>
                    <a:pt x="14" y="26"/>
                  </a:lnTo>
                  <a:lnTo>
                    <a:pt x="16" y="20"/>
                  </a:lnTo>
                  <a:lnTo>
                    <a:pt x="18" y="14"/>
                  </a:lnTo>
                  <a:lnTo>
                    <a:pt x="22" y="8"/>
                  </a:lnTo>
                  <a:lnTo>
                    <a:pt x="26" y="4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64" y="24"/>
                  </a:lnTo>
                  <a:lnTo>
                    <a:pt x="58" y="22"/>
                  </a:lnTo>
                  <a:lnTo>
                    <a:pt x="50" y="22"/>
                  </a:lnTo>
                  <a:lnTo>
                    <a:pt x="44" y="22"/>
                  </a:lnTo>
                  <a:lnTo>
                    <a:pt x="40" y="26"/>
                  </a:lnTo>
                  <a:lnTo>
                    <a:pt x="38" y="30"/>
                  </a:lnTo>
                  <a:lnTo>
                    <a:pt x="36" y="38"/>
                  </a:lnTo>
                  <a:lnTo>
                    <a:pt x="36" y="44"/>
                  </a:lnTo>
                  <a:lnTo>
                    <a:pt x="64" y="44"/>
                  </a:lnTo>
                  <a:lnTo>
                    <a:pt x="64" y="64"/>
                  </a:lnTo>
                  <a:lnTo>
                    <a:pt x="36" y="64"/>
                  </a:lnTo>
                  <a:lnTo>
                    <a:pt x="36" y="150"/>
                  </a:lnTo>
                  <a:lnTo>
                    <a:pt x="14" y="150"/>
                  </a:lnTo>
                  <a:lnTo>
                    <a:pt x="14" y="64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white">
            <a:xfrm>
              <a:off x="6019902" y="2157185"/>
              <a:ext cx="125279" cy="265289"/>
            </a:xfrm>
            <a:custGeom>
              <a:avLst/>
              <a:gdLst>
                <a:gd name="T0" fmla="*/ 2147483647 w 64"/>
                <a:gd name="T1" fmla="*/ 2147483647 h 150"/>
                <a:gd name="T2" fmla="*/ 0 w 64"/>
                <a:gd name="T3" fmla="*/ 2147483647 h 150"/>
                <a:gd name="T4" fmla="*/ 0 w 64"/>
                <a:gd name="T5" fmla="*/ 2147483647 h 150"/>
                <a:gd name="T6" fmla="*/ 2147483647 w 64"/>
                <a:gd name="T7" fmla="*/ 2147483647 h 150"/>
                <a:gd name="T8" fmla="*/ 2147483647 w 64"/>
                <a:gd name="T9" fmla="*/ 2147483647 h 150"/>
                <a:gd name="T10" fmla="*/ 2147483647 w 64"/>
                <a:gd name="T11" fmla="*/ 2147483647 h 150"/>
                <a:gd name="T12" fmla="*/ 2147483647 w 64"/>
                <a:gd name="T13" fmla="*/ 2147483647 h 150"/>
                <a:gd name="T14" fmla="*/ 2147483647 w 64"/>
                <a:gd name="T15" fmla="*/ 2147483647 h 150"/>
                <a:gd name="T16" fmla="*/ 2147483647 w 64"/>
                <a:gd name="T17" fmla="*/ 2147483647 h 150"/>
                <a:gd name="T18" fmla="*/ 2147483647 w 64"/>
                <a:gd name="T19" fmla="*/ 2147483647 h 150"/>
                <a:gd name="T20" fmla="*/ 2147483647 w 64"/>
                <a:gd name="T21" fmla="*/ 2147483647 h 150"/>
                <a:gd name="T22" fmla="*/ 2147483647 w 64"/>
                <a:gd name="T23" fmla="*/ 2147483647 h 150"/>
                <a:gd name="T24" fmla="*/ 2147483647 w 64"/>
                <a:gd name="T25" fmla="*/ 2147483647 h 150"/>
                <a:gd name="T26" fmla="*/ 2147483647 w 64"/>
                <a:gd name="T27" fmla="*/ 0 h 150"/>
                <a:gd name="T28" fmla="*/ 2147483647 w 64"/>
                <a:gd name="T29" fmla="*/ 0 h 150"/>
                <a:gd name="T30" fmla="*/ 2147483647 w 64"/>
                <a:gd name="T31" fmla="*/ 0 h 150"/>
                <a:gd name="T32" fmla="*/ 2147483647 w 64"/>
                <a:gd name="T33" fmla="*/ 0 h 150"/>
                <a:gd name="T34" fmla="*/ 2147483647 w 64"/>
                <a:gd name="T35" fmla="*/ 2147483647 h 150"/>
                <a:gd name="T36" fmla="*/ 2147483647 w 64"/>
                <a:gd name="T37" fmla="*/ 2147483647 h 150"/>
                <a:gd name="T38" fmla="*/ 2147483647 w 64"/>
                <a:gd name="T39" fmla="*/ 2147483647 h 150"/>
                <a:gd name="T40" fmla="*/ 2147483647 w 64"/>
                <a:gd name="T41" fmla="*/ 2147483647 h 150"/>
                <a:gd name="T42" fmla="*/ 2147483647 w 64"/>
                <a:gd name="T43" fmla="*/ 2147483647 h 150"/>
                <a:gd name="T44" fmla="*/ 2147483647 w 64"/>
                <a:gd name="T45" fmla="*/ 2147483647 h 150"/>
                <a:gd name="T46" fmla="*/ 2147483647 w 64"/>
                <a:gd name="T47" fmla="*/ 2147483647 h 150"/>
                <a:gd name="T48" fmla="*/ 2147483647 w 64"/>
                <a:gd name="T49" fmla="*/ 2147483647 h 150"/>
                <a:gd name="T50" fmla="*/ 2147483647 w 64"/>
                <a:gd name="T51" fmla="*/ 2147483647 h 150"/>
                <a:gd name="T52" fmla="*/ 2147483647 w 64"/>
                <a:gd name="T53" fmla="*/ 2147483647 h 150"/>
                <a:gd name="T54" fmla="*/ 2147483647 w 64"/>
                <a:gd name="T55" fmla="*/ 2147483647 h 150"/>
                <a:gd name="T56" fmla="*/ 2147483647 w 64"/>
                <a:gd name="T57" fmla="*/ 2147483647 h 150"/>
                <a:gd name="T58" fmla="*/ 2147483647 w 64"/>
                <a:gd name="T59" fmla="*/ 2147483647 h 150"/>
                <a:gd name="T60" fmla="*/ 2147483647 w 64"/>
                <a:gd name="T61" fmla="*/ 2147483647 h 150"/>
                <a:gd name="T62" fmla="*/ 2147483647 w 64"/>
                <a:gd name="T63" fmla="*/ 2147483647 h 150"/>
                <a:gd name="T64" fmla="*/ 2147483647 w 64"/>
                <a:gd name="T65" fmla="*/ 2147483647 h 150"/>
                <a:gd name="T66" fmla="*/ 2147483647 w 64"/>
                <a:gd name="T67" fmla="*/ 2147483647 h 1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4"/>
                <a:gd name="T103" fmla="*/ 0 h 150"/>
                <a:gd name="T104" fmla="*/ 64 w 64"/>
                <a:gd name="T105" fmla="*/ 150 h 15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4" h="150">
                  <a:moveTo>
                    <a:pt x="12" y="64"/>
                  </a:moveTo>
                  <a:lnTo>
                    <a:pt x="0" y="64"/>
                  </a:lnTo>
                  <a:lnTo>
                    <a:pt x="0" y="44"/>
                  </a:lnTo>
                  <a:lnTo>
                    <a:pt x="12" y="44"/>
                  </a:lnTo>
                  <a:lnTo>
                    <a:pt x="12" y="36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18" y="14"/>
                  </a:lnTo>
                  <a:lnTo>
                    <a:pt x="22" y="8"/>
                  </a:lnTo>
                  <a:lnTo>
                    <a:pt x="26" y="4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64" y="24"/>
                  </a:lnTo>
                  <a:lnTo>
                    <a:pt x="56" y="22"/>
                  </a:lnTo>
                  <a:lnTo>
                    <a:pt x="50" y="22"/>
                  </a:lnTo>
                  <a:lnTo>
                    <a:pt x="44" y="22"/>
                  </a:lnTo>
                  <a:lnTo>
                    <a:pt x="40" y="26"/>
                  </a:lnTo>
                  <a:lnTo>
                    <a:pt x="38" y="30"/>
                  </a:lnTo>
                  <a:lnTo>
                    <a:pt x="36" y="38"/>
                  </a:lnTo>
                  <a:lnTo>
                    <a:pt x="36" y="44"/>
                  </a:lnTo>
                  <a:lnTo>
                    <a:pt x="64" y="44"/>
                  </a:lnTo>
                  <a:lnTo>
                    <a:pt x="64" y="64"/>
                  </a:lnTo>
                  <a:lnTo>
                    <a:pt x="36" y="64"/>
                  </a:lnTo>
                  <a:lnTo>
                    <a:pt x="36" y="150"/>
                  </a:lnTo>
                  <a:lnTo>
                    <a:pt x="12" y="150"/>
                  </a:lnTo>
                  <a:lnTo>
                    <a:pt x="12" y="64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" name="Freeform 25"/>
            <p:cNvSpPr>
              <a:spLocks noEditPoints="1"/>
            </p:cNvSpPr>
            <p:nvPr/>
          </p:nvSpPr>
          <p:spPr bwMode="white">
            <a:xfrm>
              <a:off x="6163900" y="2228662"/>
              <a:ext cx="198718" cy="196561"/>
            </a:xfrm>
            <a:custGeom>
              <a:avLst/>
              <a:gdLst>
                <a:gd name="T0" fmla="*/ 0 w 100"/>
                <a:gd name="T1" fmla="*/ 2147483647 h 112"/>
                <a:gd name="T2" fmla="*/ 0 w 100"/>
                <a:gd name="T3" fmla="*/ 2147483647 h 112"/>
                <a:gd name="T4" fmla="*/ 0 w 100"/>
                <a:gd name="T5" fmla="*/ 2147483647 h 112"/>
                <a:gd name="T6" fmla="*/ 0 w 100"/>
                <a:gd name="T7" fmla="*/ 2147483647 h 112"/>
                <a:gd name="T8" fmla="*/ 2147483647 w 100"/>
                <a:gd name="T9" fmla="*/ 2147483647 h 112"/>
                <a:gd name="T10" fmla="*/ 2147483647 w 100"/>
                <a:gd name="T11" fmla="*/ 2147483647 h 112"/>
                <a:gd name="T12" fmla="*/ 2147483647 w 100"/>
                <a:gd name="T13" fmla="*/ 2147483647 h 112"/>
                <a:gd name="T14" fmla="*/ 2147483647 w 100"/>
                <a:gd name="T15" fmla="*/ 2147483647 h 112"/>
                <a:gd name="T16" fmla="*/ 2147483647 w 100"/>
                <a:gd name="T17" fmla="*/ 2147483647 h 112"/>
                <a:gd name="T18" fmla="*/ 2147483647 w 100"/>
                <a:gd name="T19" fmla="*/ 2147483647 h 112"/>
                <a:gd name="T20" fmla="*/ 2147483647 w 100"/>
                <a:gd name="T21" fmla="*/ 0 h 112"/>
                <a:gd name="T22" fmla="*/ 2147483647 w 100"/>
                <a:gd name="T23" fmla="*/ 0 h 112"/>
                <a:gd name="T24" fmla="*/ 2147483647 w 100"/>
                <a:gd name="T25" fmla="*/ 2147483647 h 112"/>
                <a:gd name="T26" fmla="*/ 2147483647 w 100"/>
                <a:gd name="T27" fmla="*/ 2147483647 h 112"/>
                <a:gd name="T28" fmla="*/ 2147483647 w 100"/>
                <a:gd name="T29" fmla="*/ 2147483647 h 112"/>
                <a:gd name="T30" fmla="*/ 2147483647 w 100"/>
                <a:gd name="T31" fmla="*/ 2147483647 h 112"/>
                <a:gd name="T32" fmla="*/ 2147483647 w 100"/>
                <a:gd name="T33" fmla="*/ 2147483647 h 112"/>
                <a:gd name="T34" fmla="*/ 2147483647 w 100"/>
                <a:gd name="T35" fmla="*/ 2147483647 h 112"/>
                <a:gd name="T36" fmla="*/ 2147483647 w 100"/>
                <a:gd name="T37" fmla="*/ 2147483647 h 112"/>
                <a:gd name="T38" fmla="*/ 2147483647 w 100"/>
                <a:gd name="T39" fmla="*/ 2147483647 h 112"/>
                <a:gd name="T40" fmla="*/ 2147483647 w 100"/>
                <a:gd name="T41" fmla="*/ 2147483647 h 112"/>
                <a:gd name="T42" fmla="*/ 2147483647 w 100"/>
                <a:gd name="T43" fmla="*/ 2147483647 h 112"/>
                <a:gd name="T44" fmla="*/ 2147483647 w 100"/>
                <a:gd name="T45" fmla="*/ 2147483647 h 112"/>
                <a:gd name="T46" fmla="*/ 2147483647 w 100"/>
                <a:gd name="T47" fmla="*/ 2147483647 h 112"/>
                <a:gd name="T48" fmla="*/ 2147483647 w 100"/>
                <a:gd name="T49" fmla="*/ 2147483647 h 112"/>
                <a:gd name="T50" fmla="*/ 2147483647 w 100"/>
                <a:gd name="T51" fmla="*/ 2147483647 h 112"/>
                <a:gd name="T52" fmla="*/ 2147483647 w 100"/>
                <a:gd name="T53" fmla="*/ 2147483647 h 112"/>
                <a:gd name="T54" fmla="*/ 2147483647 w 100"/>
                <a:gd name="T55" fmla="*/ 2147483647 h 112"/>
                <a:gd name="T56" fmla="*/ 2147483647 w 100"/>
                <a:gd name="T57" fmla="*/ 2147483647 h 112"/>
                <a:gd name="T58" fmla="*/ 2147483647 w 100"/>
                <a:gd name="T59" fmla="*/ 2147483647 h 112"/>
                <a:gd name="T60" fmla="*/ 2147483647 w 100"/>
                <a:gd name="T61" fmla="*/ 2147483647 h 112"/>
                <a:gd name="T62" fmla="*/ 2147483647 w 100"/>
                <a:gd name="T63" fmla="*/ 2147483647 h 112"/>
                <a:gd name="T64" fmla="*/ 2147483647 w 100"/>
                <a:gd name="T65" fmla="*/ 2147483647 h 112"/>
                <a:gd name="T66" fmla="*/ 2147483647 w 100"/>
                <a:gd name="T67" fmla="*/ 2147483647 h 112"/>
                <a:gd name="T68" fmla="*/ 2147483647 w 100"/>
                <a:gd name="T69" fmla="*/ 2147483647 h 112"/>
                <a:gd name="T70" fmla="*/ 2147483647 w 100"/>
                <a:gd name="T71" fmla="*/ 2147483647 h 112"/>
                <a:gd name="T72" fmla="*/ 2147483647 w 100"/>
                <a:gd name="T73" fmla="*/ 2147483647 h 112"/>
                <a:gd name="T74" fmla="*/ 2147483647 w 100"/>
                <a:gd name="T75" fmla="*/ 2147483647 h 112"/>
                <a:gd name="T76" fmla="*/ 2147483647 w 100"/>
                <a:gd name="T77" fmla="*/ 2147483647 h 112"/>
                <a:gd name="T78" fmla="*/ 2147483647 w 100"/>
                <a:gd name="T79" fmla="*/ 2147483647 h 112"/>
                <a:gd name="T80" fmla="*/ 2147483647 w 100"/>
                <a:gd name="T81" fmla="*/ 2147483647 h 112"/>
                <a:gd name="T82" fmla="*/ 2147483647 w 100"/>
                <a:gd name="T83" fmla="*/ 2147483647 h 112"/>
                <a:gd name="T84" fmla="*/ 2147483647 w 100"/>
                <a:gd name="T85" fmla="*/ 2147483647 h 112"/>
                <a:gd name="T86" fmla="*/ 2147483647 w 100"/>
                <a:gd name="T87" fmla="*/ 2147483647 h 112"/>
                <a:gd name="T88" fmla="*/ 2147483647 w 100"/>
                <a:gd name="T89" fmla="*/ 2147483647 h 112"/>
                <a:gd name="T90" fmla="*/ 2147483647 w 100"/>
                <a:gd name="T91" fmla="*/ 2147483647 h 112"/>
                <a:gd name="T92" fmla="*/ 0 w 100"/>
                <a:gd name="T93" fmla="*/ 2147483647 h 112"/>
                <a:gd name="T94" fmla="*/ 0 w 100"/>
                <a:gd name="T95" fmla="*/ 2147483647 h 112"/>
                <a:gd name="T96" fmla="*/ 0 w 100"/>
                <a:gd name="T97" fmla="*/ 2147483647 h 112"/>
                <a:gd name="T98" fmla="*/ 2147483647 w 100"/>
                <a:gd name="T99" fmla="*/ 2147483647 h 112"/>
                <a:gd name="T100" fmla="*/ 2147483647 w 100"/>
                <a:gd name="T101" fmla="*/ 2147483647 h 112"/>
                <a:gd name="T102" fmla="*/ 2147483647 w 100"/>
                <a:gd name="T103" fmla="*/ 2147483647 h 112"/>
                <a:gd name="T104" fmla="*/ 2147483647 w 100"/>
                <a:gd name="T105" fmla="*/ 2147483647 h 112"/>
                <a:gd name="T106" fmla="*/ 2147483647 w 100"/>
                <a:gd name="T107" fmla="*/ 2147483647 h 112"/>
                <a:gd name="T108" fmla="*/ 2147483647 w 100"/>
                <a:gd name="T109" fmla="*/ 2147483647 h 112"/>
                <a:gd name="T110" fmla="*/ 2147483647 w 100"/>
                <a:gd name="T111" fmla="*/ 2147483647 h 112"/>
                <a:gd name="T112" fmla="*/ 2147483647 w 100"/>
                <a:gd name="T113" fmla="*/ 2147483647 h 112"/>
                <a:gd name="T114" fmla="*/ 2147483647 w 100"/>
                <a:gd name="T115" fmla="*/ 2147483647 h 112"/>
                <a:gd name="T116" fmla="*/ 2147483647 w 100"/>
                <a:gd name="T117" fmla="*/ 2147483647 h 112"/>
                <a:gd name="T118" fmla="*/ 2147483647 w 100"/>
                <a:gd name="T119" fmla="*/ 2147483647 h 112"/>
                <a:gd name="T120" fmla="*/ 2147483647 w 100"/>
                <a:gd name="T121" fmla="*/ 2147483647 h 112"/>
                <a:gd name="T122" fmla="*/ 2147483647 w 100"/>
                <a:gd name="T123" fmla="*/ 2147483647 h 11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0"/>
                <a:gd name="T187" fmla="*/ 0 h 112"/>
                <a:gd name="T188" fmla="*/ 100 w 100"/>
                <a:gd name="T189" fmla="*/ 112 h 11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0" h="112">
                  <a:moveTo>
                    <a:pt x="0" y="56"/>
                  </a:moveTo>
                  <a:lnTo>
                    <a:pt x="0" y="56"/>
                  </a:lnTo>
                  <a:lnTo>
                    <a:pt x="0" y="46"/>
                  </a:lnTo>
                  <a:lnTo>
                    <a:pt x="4" y="34"/>
                  </a:lnTo>
                  <a:lnTo>
                    <a:pt x="8" y="26"/>
                  </a:lnTo>
                  <a:lnTo>
                    <a:pt x="14" y="16"/>
                  </a:lnTo>
                  <a:lnTo>
                    <a:pt x="22" y="10"/>
                  </a:lnTo>
                  <a:lnTo>
                    <a:pt x="30" y="4"/>
                  </a:lnTo>
                  <a:lnTo>
                    <a:pt x="40" y="2"/>
                  </a:lnTo>
                  <a:lnTo>
                    <a:pt x="50" y="0"/>
                  </a:lnTo>
                  <a:lnTo>
                    <a:pt x="62" y="2"/>
                  </a:lnTo>
                  <a:lnTo>
                    <a:pt x="72" y="4"/>
                  </a:lnTo>
                  <a:lnTo>
                    <a:pt x="80" y="10"/>
                  </a:lnTo>
                  <a:lnTo>
                    <a:pt x="88" y="18"/>
                  </a:lnTo>
                  <a:lnTo>
                    <a:pt x="92" y="26"/>
                  </a:lnTo>
                  <a:lnTo>
                    <a:pt x="96" y="36"/>
                  </a:lnTo>
                  <a:lnTo>
                    <a:pt x="98" y="46"/>
                  </a:lnTo>
                  <a:lnTo>
                    <a:pt x="100" y="58"/>
                  </a:lnTo>
                  <a:lnTo>
                    <a:pt x="100" y="66"/>
                  </a:lnTo>
                  <a:lnTo>
                    <a:pt x="24" y="66"/>
                  </a:lnTo>
                  <a:lnTo>
                    <a:pt x="26" y="76"/>
                  </a:lnTo>
                  <a:lnTo>
                    <a:pt x="34" y="86"/>
                  </a:lnTo>
                  <a:lnTo>
                    <a:pt x="42" y="90"/>
                  </a:lnTo>
                  <a:lnTo>
                    <a:pt x="54" y="92"/>
                  </a:lnTo>
                  <a:lnTo>
                    <a:pt x="62" y="92"/>
                  </a:lnTo>
                  <a:lnTo>
                    <a:pt x="68" y="90"/>
                  </a:lnTo>
                  <a:lnTo>
                    <a:pt x="74" y="86"/>
                  </a:lnTo>
                  <a:lnTo>
                    <a:pt x="82" y="80"/>
                  </a:lnTo>
                  <a:lnTo>
                    <a:pt x="96" y="92"/>
                  </a:lnTo>
                  <a:lnTo>
                    <a:pt x="86" y="100"/>
                  </a:lnTo>
                  <a:lnTo>
                    <a:pt x="78" y="108"/>
                  </a:lnTo>
                  <a:lnTo>
                    <a:pt x="66" y="112"/>
                  </a:lnTo>
                  <a:lnTo>
                    <a:pt x="52" y="112"/>
                  </a:lnTo>
                  <a:lnTo>
                    <a:pt x="42" y="112"/>
                  </a:lnTo>
                  <a:lnTo>
                    <a:pt x="32" y="108"/>
                  </a:lnTo>
                  <a:lnTo>
                    <a:pt x="22" y="104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68"/>
                  </a:lnTo>
                  <a:lnTo>
                    <a:pt x="0" y="56"/>
                  </a:lnTo>
                  <a:close/>
                  <a:moveTo>
                    <a:pt x="76" y="48"/>
                  </a:moveTo>
                  <a:lnTo>
                    <a:pt x="76" y="48"/>
                  </a:lnTo>
                  <a:lnTo>
                    <a:pt x="74" y="38"/>
                  </a:lnTo>
                  <a:lnTo>
                    <a:pt x="68" y="28"/>
                  </a:lnTo>
                  <a:lnTo>
                    <a:pt x="60" y="22"/>
                  </a:lnTo>
                  <a:lnTo>
                    <a:pt x="56" y="22"/>
                  </a:lnTo>
                  <a:lnTo>
                    <a:pt x="50" y="20"/>
                  </a:lnTo>
                  <a:lnTo>
                    <a:pt x="40" y="22"/>
                  </a:lnTo>
                  <a:lnTo>
                    <a:pt x="32" y="28"/>
                  </a:lnTo>
                  <a:lnTo>
                    <a:pt x="26" y="38"/>
                  </a:lnTo>
                  <a:lnTo>
                    <a:pt x="24" y="48"/>
                  </a:lnTo>
                  <a:lnTo>
                    <a:pt x="76" y="48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white">
            <a:xfrm>
              <a:off x="6408697" y="2228662"/>
              <a:ext cx="119519" cy="193812"/>
            </a:xfrm>
            <a:custGeom>
              <a:avLst/>
              <a:gdLst>
                <a:gd name="T0" fmla="*/ 0 w 60"/>
                <a:gd name="T1" fmla="*/ 2147483647 h 110"/>
                <a:gd name="T2" fmla="*/ 2147483647 w 60"/>
                <a:gd name="T3" fmla="*/ 2147483647 h 110"/>
                <a:gd name="T4" fmla="*/ 2147483647 w 60"/>
                <a:gd name="T5" fmla="*/ 2147483647 h 110"/>
                <a:gd name="T6" fmla="*/ 2147483647 w 60"/>
                <a:gd name="T7" fmla="*/ 2147483647 h 110"/>
                <a:gd name="T8" fmla="*/ 2147483647 w 60"/>
                <a:gd name="T9" fmla="*/ 2147483647 h 110"/>
                <a:gd name="T10" fmla="*/ 2147483647 w 60"/>
                <a:gd name="T11" fmla="*/ 2147483647 h 110"/>
                <a:gd name="T12" fmla="*/ 2147483647 w 60"/>
                <a:gd name="T13" fmla="*/ 2147483647 h 110"/>
                <a:gd name="T14" fmla="*/ 2147483647 w 60"/>
                <a:gd name="T15" fmla="*/ 0 h 110"/>
                <a:gd name="T16" fmla="*/ 2147483647 w 60"/>
                <a:gd name="T17" fmla="*/ 2147483647 h 110"/>
                <a:gd name="T18" fmla="*/ 2147483647 w 60"/>
                <a:gd name="T19" fmla="*/ 2147483647 h 110"/>
                <a:gd name="T20" fmla="*/ 2147483647 w 60"/>
                <a:gd name="T21" fmla="*/ 2147483647 h 110"/>
                <a:gd name="T22" fmla="*/ 2147483647 w 60"/>
                <a:gd name="T23" fmla="*/ 2147483647 h 110"/>
                <a:gd name="T24" fmla="*/ 2147483647 w 60"/>
                <a:gd name="T25" fmla="*/ 2147483647 h 110"/>
                <a:gd name="T26" fmla="*/ 2147483647 w 60"/>
                <a:gd name="T27" fmla="*/ 2147483647 h 110"/>
                <a:gd name="T28" fmla="*/ 2147483647 w 60"/>
                <a:gd name="T29" fmla="*/ 2147483647 h 110"/>
                <a:gd name="T30" fmla="*/ 2147483647 w 60"/>
                <a:gd name="T31" fmla="*/ 2147483647 h 110"/>
                <a:gd name="T32" fmla="*/ 2147483647 w 60"/>
                <a:gd name="T33" fmla="*/ 2147483647 h 110"/>
                <a:gd name="T34" fmla="*/ 2147483647 w 60"/>
                <a:gd name="T35" fmla="*/ 2147483647 h 110"/>
                <a:gd name="T36" fmla="*/ 2147483647 w 60"/>
                <a:gd name="T37" fmla="*/ 2147483647 h 110"/>
                <a:gd name="T38" fmla="*/ 2147483647 w 60"/>
                <a:gd name="T39" fmla="*/ 2147483647 h 110"/>
                <a:gd name="T40" fmla="*/ 0 w 60"/>
                <a:gd name="T41" fmla="*/ 2147483647 h 110"/>
                <a:gd name="T42" fmla="*/ 0 w 60"/>
                <a:gd name="T43" fmla="*/ 2147483647 h 1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0"/>
                <a:gd name="T67" fmla="*/ 0 h 110"/>
                <a:gd name="T68" fmla="*/ 60 w 60"/>
                <a:gd name="T69" fmla="*/ 110 h 1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0" h="110">
                  <a:moveTo>
                    <a:pt x="0" y="2"/>
                  </a:moveTo>
                  <a:lnTo>
                    <a:pt x="24" y="2"/>
                  </a:lnTo>
                  <a:lnTo>
                    <a:pt x="24" y="26"/>
                  </a:lnTo>
                  <a:lnTo>
                    <a:pt x="30" y="16"/>
                  </a:lnTo>
                  <a:lnTo>
                    <a:pt x="38" y="8"/>
                  </a:lnTo>
                  <a:lnTo>
                    <a:pt x="48" y="2"/>
                  </a:lnTo>
                  <a:lnTo>
                    <a:pt x="60" y="0"/>
                  </a:lnTo>
                  <a:lnTo>
                    <a:pt x="60" y="26"/>
                  </a:lnTo>
                  <a:lnTo>
                    <a:pt x="58" y="26"/>
                  </a:lnTo>
                  <a:lnTo>
                    <a:pt x="52" y="28"/>
                  </a:lnTo>
                  <a:lnTo>
                    <a:pt x="44" y="30"/>
                  </a:lnTo>
                  <a:lnTo>
                    <a:pt x="38" y="32"/>
                  </a:lnTo>
                  <a:lnTo>
                    <a:pt x="34" y="38"/>
                  </a:lnTo>
                  <a:lnTo>
                    <a:pt x="28" y="44"/>
                  </a:lnTo>
                  <a:lnTo>
                    <a:pt x="26" y="50"/>
                  </a:lnTo>
                  <a:lnTo>
                    <a:pt x="24" y="60"/>
                  </a:lnTo>
                  <a:lnTo>
                    <a:pt x="24" y="70"/>
                  </a:lnTo>
                  <a:lnTo>
                    <a:pt x="24" y="110"/>
                  </a:lnTo>
                  <a:lnTo>
                    <a:pt x="0" y="11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6" name="Freeform 27"/>
            <p:cNvSpPr>
              <a:spLocks noEditPoints="1"/>
            </p:cNvSpPr>
            <p:nvPr/>
          </p:nvSpPr>
          <p:spPr bwMode="white">
            <a:xfrm>
              <a:off x="6552696" y="2228662"/>
              <a:ext cx="197278" cy="196561"/>
            </a:xfrm>
            <a:custGeom>
              <a:avLst/>
              <a:gdLst>
                <a:gd name="T0" fmla="*/ 0 w 100"/>
                <a:gd name="T1" fmla="*/ 2147483647 h 112"/>
                <a:gd name="T2" fmla="*/ 0 w 100"/>
                <a:gd name="T3" fmla="*/ 2147483647 h 112"/>
                <a:gd name="T4" fmla="*/ 0 w 100"/>
                <a:gd name="T5" fmla="*/ 2147483647 h 112"/>
                <a:gd name="T6" fmla="*/ 0 w 100"/>
                <a:gd name="T7" fmla="*/ 2147483647 h 112"/>
                <a:gd name="T8" fmla="*/ 2147483647 w 100"/>
                <a:gd name="T9" fmla="*/ 2147483647 h 112"/>
                <a:gd name="T10" fmla="*/ 2147483647 w 100"/>
                <a:gd name="T11" fmla="*/ 2147483647 h 112"/>
                <a:gd name="T12" fmla="*/ 2147483647 w 100"/>
                <a:gd name="T13" fmla="*/ 2147483647 h 112"/>
                <a:gd name="T14" fmla="*/ 2147483647 w 100"/>
                <a:gd name="T15" fmla="*/ 2147483647 h 112"/>
                <a:gd name="T16" fmla="*/ 2147483647 w 100"/>
                <a:gd name="T17" fmla="*/ 2147483647 h 112"/>
                <a:gd name="T18" fmla="*/ 2147483647 w 100"/>
                <a:gd name="T19" fmla="*/ 2147483647 h 112"/>
                <a:gd name="T20" fmla="*/ 2147483647 w 100"/>
                <a:gd name="T21" fmla="*/ 0 h 112"/>
                <a:gd name="T22" fmla="*/ 2147483647 w 100"/>
                <a:gd name="T23" fmla="*/ 0 h 112"/>
                <a:gd name="T24" fmla="*/ 2147483647 w 100"/>
                <a:gd name="T25" fmla="*/ 2147483647 h 112"/>
                <a:gd name="T26" fmla="*/ 2147483647 w 100"/>
                <a:gd name="T27" fmla="*/ 2147483647 h 112"/>
                <a:gd name="T28" fmla="*/ 2147483647 w 100"/>
                <a:gd name="T29" fmla="*/ 2147483647 h 112"/>
                <a:gd name="T30" fmla="*/ 2147483647 w 100"/>
                <a:gd name="T31" fmla="*/ 2147483647 h 112"/>
                <a:gd name="T32" fmla="*/ 2147483647 w 100"/>
                <a:gd name="T33" fmla="*/ 2147483647 h 112"/>
                <a:gd name="T34" fmla="*/ 2147483647 w 100"/>
                <a:gd name="T35" fmla="*/ 2147483647 h 112"/>
                <a:gd name="T36" fmla="*/ 2147483647 w 100"/>
                <a:gd name="T37" fmla="*/ 2147483647 h 112"/>
                <a:gd name="T38" fmla="*/ 2147483647 w 100"/>
                <a:gd name="T39" fmla="*/ 2147483647 h 112"/>
                <a:gd name="T40" fmla="*/ 2147483647 w 100"/>
                <a:gd name="T41" fmla="*/ 2147483647 h 112"/>
                <a:gd name="T42" fmla="*/ 2147483647 w 100"/>
                <a:gd name="T43" fmla="*/ 2147483647 h 112"/>
                <a:gd name="T44" fmla="*/ 2147483647 w 100"/>
                <a:gd name="T45" fmla="*/ 2147483647 h 112"/>
                <a:gd name="T46" fmla="*/ 2147483647 w 100"/>
                <a:gd name="T47" fmla="*/ 2147483647 h 112"/>
                <a:gd name="T48" fmla="*/ 2147483647 w 100"/>
                <a:gd name="T49" fmla="*/ 2147483647 h 112"/>
                <a:gd name="T50" fmla="*/ 2147483647 w 100"/>
                <a:gd name="T51" fmla="*/ 2147483647 h 112"/>
                <a:gd name="T52" fmla="*/ 2147483647 w 100"/>
                <a:gd name="T53" fmla="*/ 2147483647 h 112"/>
                <a:gd name="T54" fmla="*/ 2147483647 w 100"/>
                <a:gd name="T55" fmla="*/ 2147483647 h 112"/>
                <a:gd name="T56" fmla="*/ 2147483647 w 100"/>
                <a:gd name="T57" fmla="*/ 2147483647 h 112"/>
                <a:gd name="T58" fmla="*/ 2147483647 w 100"/>
                <a:gd name="T59" fmla="*/ 2147483647 h 112"/>
                <a:gd name="T60" fmla="*/ 2147483647 w 100"/>
                <a:gd name="T61" fmla="*/ 2147483647 h 112"/>
                <a:gd name="T62" fmla="*/ 2147483647 w 100"/>
                <a:gd name="T63" fmla="*/ 2147483647 h 112"/>
                <a:gd name="T64" fmla="*/ 2147483647 w 100"/>
                <a:gd name="T65" fmla="*/ 2147483647 h 112"/>
                <a:gd name="T66" fmla="*/ 2147483647 w 100"/>
                <a:gd name="T67" fmla="*/ 2147483647 h 112"/>
                <a:gd name="T68" fmla="*/ 2147483647 w 100"/>
                <a:gd name="T69" fmla="*/ 2147483647 h 112"/>
                <a:gd name="T70" fmla="*/ 2147483647 w 100"/>
                <a:gd name="T71" fmla="*/ 2147483647 h 112"/>
                <a:gd name="T72" fmla="*/ 2147483647 w 100"/>
                <a:gd name="T73" fmla="*/ 2147483647 h 112"/>
                <a:gd name="T74" fmla="*/ 2147483647 w 100"/>
                <a:gd name="T75" fmla="*/ 2147483647 h 112"/>
                <a:gd name="T76" fmla="*/ 2147483647 w 100"/>
                <a:gd name="T77" fmla="*/ 2147483647 h 112"/>
                <a:gd name="T78" fmla="*/ 2147483647 w 100"/>
                <a:gd name="T79" fmla="*/ 2147483647 h 112"/>
                <a:gd name="T80" fmla="*/ 2147483647 w 100"/>
                <a:gd name="T81" fmla="*/ 2147483647 h 112"/>
                <a:gd name="T82" fmla="*/ 2147483647 w 100"/>
                <a:gd name="T83" fmla="*/ 2147483647 h 112"/>
                <a:gd name="T84" fmla="*/ 2147483647 w 100"/>
                <a:gd name="T85" fmla="*/ 2147483647 h 112"/>
                <a:gd name="T86" fmla="*/ 2147483647 w 100"/>
                <a:gd name="T87" fmla="*/ 2147483647 h 112"/>
                <a:gd name="T88" fmla="*/ 2147483647 w 100"/>
                <a:gd name="T89" fmla="*/ 2147483647 h 112"/>
                <a:gd name="T90" fmla="*/ 2147483647 w 100"/>
                <a:gd name="T91" fmla="*/ 2147483647 h 112"/>
                <a:gd name="T92" fmla="*/ 0 w 100"/>
                <a:gd name="T93" fmla="*/ 2147483647 h 112"/>
                <a:gd name="T94" fmla="*/ 0 w 100"/>
                <a:gd name="T95" fmla="*/ 2147483647 h 112"/>
                <a:gd name="T96" fmla="*/ 0 w 100"/>
                <a:gd name="T97" fmla="*/ 2147483647 h 112"/>
                <a:gd name="T98" fmla="*/ 2147483647 w 100"/>
                <a:gd name="T99" fmla="*/ 2147483647 h 112"/>
                <a:gd name="T100" fmla="*/ 2147483647 w 100"/>
                <a:gd name="T101" fmla="*/ 2147483647 h 112"/>
                <a:gd name="T102" fmla="*/ 2147483647 w 100"/>
                <a:gd name="T103" fmla="*/ 2147483647 h 112"/>
                <a:gd name="T104" fmla="*/ 2147483647 w 100"/>
                <a:gd name="T105" fmla="*/ 2147483647 h 112"/>
                <a:gd name="T106" fmla="*/ 2147483647 w 100"/>
                <a:gd name="T107" fmla="*/ 2147483647 h 112"/>
                <a:gd name="T108" fmla="*/ 2147483647 w 100"/>
                <a:gd name="T109" fmla="*/ 2147483647 h 112"/>
                <a:gd name="T110" fmla="*/ 2147483647 w 100"/>
                <a:gd name="T111" fmla="*/ 2147483647 h 112"/>
                <a:gd name="T112" fmla="*/ 2147483647 w 100"/>
                <a:gd name="T113" fmla="*/ 2147483647 h 112"/>
                <a:gd name="T114" fmla="*/ 2147483647 w 100"/>
                <a:gd name="T115" fmla="*/ 2147483647 h 112"/>
                <a:gd name="T116" fmla="*/ 2147483647 w 100"/>
                <a:gd name="T117" fmla="*/ 2147483647 h 112"/>
                <a:gd name="T118" fmla="*/ 2147483647 w 100"/>
                <a:gd name="T119" fmla="*/ 2147483647 h 112"/>
                <a:gd name="T120" fmla="*/ 2147483647 w 100"/>
                <a:gd name="T121" fmla="*/ 2147483647 h 112"/>
                <a:gd name="T122" fmla="*/ 2147483647 w 100"/>
                <a:gd name="T123" fmla="*/ 2147483647 h 11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0"/>
                <a:gd name="T187" fmla="*/ 0 h 112"/>
                <a:gd name="T188" fmla="*/ 100 w 100"/>
                <a:gd name="T189" fmla="*/ 112 h 11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0" h="112">
                  <a:moveTo>
                    <a:pt x="0" y="56"/>
                  </a:moveTo>
                  <a:lnTo>
                    <a:pt x="0" y="56"/>
                  </a:lnTo>
                  <a:lnTo>
                    <a:pt x="0" y="46"/>
                  </a:lnTo>
                  <a:lnTo>
                    <a:pt x="4" y="34"/>
                  </a:lnTo>
                  <a:lnTo>
                    <a:pt x="8" y="26"/>
                  </a:lnTo>
                  <a:lnTo>
                    <a:pt x="14" y="16"/>
                  </a:lnTo>
                  <a:lnTo>
                    <a:pt x="20" y="10"/>
                  </a:lnTo>
                  <a:lnTo>
                    <a:pt x="30" y="4"/>
                  </a:lnTo>
                  <a:lnTo>
                    <a:pt x="40" y="2"/>
                  </a:lnTo>
                  <a:lnTo>
                    <a:pt x="50" y="0"/>
                  </a:lnTo>
                  <a:lnTo>
                    <a:pt x="62" y="2"/>
                  </a:lnTo>
                  <a:lnTo>
                    <a:pt x="72" y="4"/>
                  </a:lnTo>
                  <a:lnTo>
                    <a:pt x="80" y="10"/>
                  </a:lnTo>
                  <a:lnTo>
                    <a:pt x="86" y="18"/>
                  </a:lnTo>
                  <a:lnTo>
                    <a:pt x="92" y="26"/>
                  </a:lnTo>
                  <a:lnTo>
                    <a:pt x="96" y="36"/>
                  </a:lnTo>
                  <a:lnTo>
                    <a:pt x="98" y="46"/>
                  </a:lnTo>
                  <a:lnTo>
                    <a:pt x="100" y="58"/>
                  </a:lnTo>
                  <a:lnTo>
                    <a:pt x="100" y="66"/>
                  </a:lnTo>
                  <a:lnTo>
                    <a:pt x="22" y="66"/>
                  </a:lnTo>
                  <a:lnTo>
                    <a:pt x="26" y="76"/>
                  </a:lnTo>
                  <a:lnTo>
                    <a:pt x="34" y="86"/>
                  </a:lnTo>
                  <a:lnTo>
                    <a:pt x="42" y="90"/>
                  </a:lnTo>
                  <a:lnTo>
                    <a:pt x="52" y="92"/>
                  </a:lnTo>
                  <a:lnTo>
                    <a:pt x="60" y="92"/>
                  </a:lnTo>
                  <a:lnTo>
                    <a:pt x="68" y="90"/>
                  </a:lnTo>
                  <a:lnTo>
                    <a:pt x="74" y="86"/>
                  </a:lnTo>
                  <a:lnTo>
                    <a:pt x="80" y="80"/>
                  </a:lnTo>
                  <a:lnTo>
                    <a:pt x="94" y="92"/>
                  </a:lnTo>
                  <a:lnTo>
                    <a:pt x="86" y="100"/>
                  </a:lnTo>
                  <a:lnTo>
                    <a:pt x="76" y="108"/>
                  </a:lnTo>
                  <a:lnTo>
                    <a:pt x="66" y="112"/>
                  </a:lnTo>
                  <a:lnTo>
                    <a:pt x="52" y="112"/>
                  </a:lnTo>
                  <a:lnTo>
                    <a:pt x="42" y="112"/>
                  </a:lnTo>
                  <a:lnTo>
                    <a:pt x="32" y="108"/>
                  </a:lnTo>
                  <a:lnTo>
                    <a:pt x="22" y="104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68"/>
                  </a:lnTo>
                  <a:lnTo>
                    <a:pt x="0" y="56"/>
                  </a:lnTo>
                  <a:close/>
                  <a:moveTo>
                    <a:pt x="76" y="48"/>
                  </a:moveTo>
                  <a:lnTo>
                    <a:pt x="76" y="48"/>
                  </a:lnTo>
                  <a:lnTo>
                    <a:pt x="74" y="38"/>
                  </a:lnTo>
                  <a:lnTo>
                    <a:pt x="68" y="28"/>
                  </a:lnTo>
                  <a:lnTo>
                    <a:pt x="60" y="22"/>
                  </a:lnTo>
                  <a:lnTo>
                    <a:pt x="56" y="22"/>
                  </a:lnTo>
                  <a:lnTo>
                    <a:pt x="50" y="20"/>
                  </a:lnTo>
                  <a:lnTo>
                    <a:pt x="40" y="22"/>
                  </a:lnTo>
                  <a:lnTo>
                    <a:pt x="32" y="28"/>
                  </a:lnTo>
                  <a:lnTo>
                    <a:pt x="26" y="38"/>
                  </a:lnTo>
                  <a:lnTo>
                    <a:pt x="22" y="48"/>
                  </a:lnTo>
                  <a:lnTo>
                    <a:pt x="76" y="48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white">
            <a:xfrm>
              <a:off x="6796053" y="2228662"/>
              <a:ext cx="182877" cy="193812"/>
            </a:xfrm>
            <a:custGeom>
              <a:avLst/>
              <a:gdLst>
                <a:gd name="T0" fmla="*/ 0 w 92"/>
                <a:gd name="T1" fmla="*/ 2147483647 h 110"/>
                <a:gd name="T2" fmla="*/ 2147483647 w 92"/>
                <a:gd name="T3" fmla="*/ 2147483647 h 110"/>
                <a:gd name="T4" fmla="*/ 2147483647 w 92"/>
                <a:gd name="T5" fmla="*/ 2147483647 h 110"/>
                <a:gd name="T6" fmla="*/ 2147483647 w 92"/>
                <a:gd name="T7" fmla="*/ 2147483647 h 110"/>
                <a:gd name="T8" fmla="*/ 2147483647 w 92"/>
                <a:gd name="T9" fmla="*/ 2147483647 h 110"/>
                <a:gd name="T10" fmla="*/ 2147483647 w 92"/>
                <a:gd name="T11" fmla="*/ 2147483647 h 110"/>
                <a:gd name="T12" fmla="*/ 2147483647 w 92"/>
                <a:gd name="T13" fmla="*/ 2147483647 h 110"/>
                <a:gd name="T14" fmla="*/ 2147483647 w 92"/>
                <a:gd name="T15" fmla="*/ 0 h 110"/>
                <a:gd name="T16" fmla="*/ 2147483647 w 92"/>
                <a:gd name="T17" fmla="*/ 0 h 110"/>
                <a:gd name="T18" fmla="*/ 2147483647 w 92"/>
                <a:gd name="T19" fmla="*/ 2147483647 h 110"/>
                <a:gd name="T20" fmla="*/ 2147483647 w 92"/>
                <a:gd name="T21" fmla="*/ 2147483647 h 110"/>
                <a:gd name="T22" fmla="*/ 2147483647 w 92"/>
                <a:gd name="T23" fmla="*/ 2147483647 h 110"/>
                <a:gd name="T24" fmla="*/ 2147483647 w 92"/>
                <a:gd name="T25" fmla="*/ 2147483647 h 110"/>
                <a:gd name="T26" fmla="*/ 2147483647 w 92"/>
                <a:gd name="T27" fmla="*/ 2147483647 h 110"/>
                <a:gd name="T28" fmla="*/ 2147483647 w 92"/>
                <a:gd name="T29" fmla="*/ 2147483647 h 110"/>
                <a:gd name="T30" fmla="*/ 2147483647 w 92"/>
                <a:gd name="T31" fmla="*/ 2147483647 h 110"/>
                <a:gd name="T32" fmla="*/ 2147483647 w 92"/>
                <a:gd name="T33" fmla="*/ 2147483647 h 110"/>
                <a:gd name="T34" fmla="*/ 2147483647 w 92"/>
                <a:gd name="T35" fmla="*/ 2147483647 h 110"/>
                <a:gd name="T36" fmla="*/ 2147483647 w 92"/>
                <a:gd name="T37" fmla="*/ 2147483647 h 110"/>
                <a:gd name="T38" fmla="*/ 2147483647 w 92"/>
                <a:gd name="T39" fmla="*/ 2147483647 h 110"/>
                <a:gd name="T40" fmla="*/ 2147483647 w 92"/>
                <a:gd name="T41" fmla="*/ 2147483647 h 110"/>
                <a:gd name="T42" fmla="*/ 2147483647 w 92"/>
                <a:gd name="T43" fmla="*/ 2147483647 h 110"/>
                <a:gd name="T44" fmla="*/ 2147483647 w 92"/>
                <a:gd name="T45" fmla="*/ 2147483647 h 110"/>
                <a:gd name="T46" fmla="*/ 2147483647 w 92"/>
                <a:gd name="T47" fmla="*/ 2147483647 h 110"/>
                <a:gd name="T48" fmla="*/ 2147483647 w 92"/>
                <a:gd name="T49" fmla="*/ 2147483647 h 110"/>
                <a:gd name="T50" fmla="*/ 2147483647 w 92"/>
                <a:gd name="T51" fmla="*/ 2147483647 h 110"/>
                <a:gd name="T52" fmla="*/ 2147483647 w 92"/>
                <a:gd name="T53" fmla="*/ 2147483647 h 110"/>
                <a:gd name="T54" fmla="*/ 2147483647 w 92"/>
                <a:gd name="T55" fmla="*/ 2147483647 h 110"/>
                <a:gd name="T56" fmla="*/ 2147483647 w 92"/>
                <a:gd name="T57" fmla="*/ 2147483647 h 110"/>
                <a:gd name="T58" fmla="*/ 2147483647 w 92"/>
                <a:gd name="T59" fmla="*/ 2147483647 h 110"/>
                <a:gd name="T60" fmla="*/ 2147483647 w 92"/>
                <a:gd name="T61" fmla="*/ 2147483647 h 110"/>
                <a:gd name="T62" fmla="*/ 0 w 92"/>
                <a:gd name="T63" fmla="*/ 2147483647 h 110"/>
                <a:gd name="T64" fmla="*/ 0 w 92"/>
                <a:gd name="T65" fmla="*/ 2147483647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"/>
                <a:gd name="T100" fmla="*/ 0 h 110"/>
                <a:gd name="T101" fmla="*/ 92 w 92"/>
                <a:gd name="T102" fmla="*/ 110 h 1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" h="110">
                  <a:moveTo>
                    <a:pt x="0" y="2"/>
                  </a:moveTo>
                  <a:lnTo>
                    <a:pt x="24" y="2"/>
                  </a:lnTo>
                  <a:lnTo>
                    <a:pt x="24" y="20"/>
                  </a:lnTo>
                  <a:lnTo>
                    <a:pt x="28" y="12"/>
                  </a:lnTo>
                  <a:lnTo>
                    <a:pt x="36" y="6"/>
                  </a:lnTo>
                  <a:lnTo>
                    <a:pt x="44" y="2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0" y="4"/>
                  </a:lnTo>
                  <a:lnTo>
                    <a:pt x="78" y="6"/>
                  </a:lnTo>
                  <a:lnTo>
                    <a:pt x="82" y="12"/>
                  </a:lnTo>
                  <a:lnTo>
                    <a:pt x="86" y="18"/>
                  </a:lnTo>
                  <a:lnTo>
                    <a:pt x="90" y="24"/>
                  </a:lnTo>
                  <a:lnTo>
                    <a:pt x="92" y="32"/>
                  </a:lnTo>
                  <a:lnTo>
                    <a:pt x="92" y="42"/>
                  </a:lnTo>
                  <a:lnTo>
                    <a:pt x="92" y="110"/>
                  </a:lnTo>
                  <a:lnTo>
                    <a:pt x="68" y="110"/>
                  </a:lnTo>
                  <a:lnTo>
                    <a:pt x="68" y="50"/>
                  </a:lnTo>
                  <a:lnTo>
                    <a:pt x="66" y="38"/>
                  </a:lnTo>
                  <a:lnTo>
                    <a:pt x="62" y="30"/>
                  </a:lnTo>
                  <a:lnTo>
                    <a:pt x="56" y="24"/>
                  </a:lnTo>
                  <a:lnTo>
                    <a:pt x="46" y="22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8"/>
                  </a:lnTo>
                  <a:lnTo>
                    <a:pt x="24" y="50"/>
                  </a:lnTo>
                  <a:lnTo>
                    <a:pt x="24" y="110"/>
                  </a:lnTo>
                  <a:lnTo>
                    <a:pt x="0" y="11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white">
            <a:xfrm>
              <a:off x="7025010" y="2228662"/>
              <a:ext cx="185758" cy="196561"/>
            </a:xfrm>
            <a:custGeom>
              <a:avLst/>
              <a:gdLst>
                <a:gd name="T0" fmla="*/ 0 w 94"/>
                <a:gd name="T1" fmla="*/ 2147483647 h 112"/>
                <a:gd name="T2" fmla="*/ 0 w 94"/>
                <a:gd name="T3" fmla="*/ 2147483647 h 112"/>
                <a:gd name="T4" fmla="*/ 0 w 94"/>
                <a:gd name="T5" fmla="*/ 2147483647 h 112"/>
                <a:gd name="T6" fmla="*/ 0 w 94"/>
                <a:gd name="T7" fmla="*/ 2147483647 h 112"/>
                <a:gd name="T8" fmla="*/ 2147483647 w 94"/>
                <a:gd name="T9" fmla="*/ 2147483647 h 112"/>
                <a:gd name="T10" fmla="*/ 2147483647 w 94"/>
                <a:gd name="T11" fmla="*/ 2147483647 h 112"/>
                <a:gd name="T12" fmla="*/ 2147483647 w 94"/>
                <a:gd name="T13" fmla="*/ 2147483647 h 112"/>
                <a:gd name="T14" fmla="*/ 2147483647 w 94"/>
                <a:gd name="T15" fmla="*/ 2147483647 h 112"/>
                <a:gd name="T16" fmla="*/ 2147483647 w 94"/>
                <a:gd name="T17" fmla="*/ 2147483647 h 112"/>
                <a:gd name="T18" fmla="*/ 2147483647 w 94"/>
                <a:gd name="T19" fmla="*/ 2147483647 h 112"/>
                <a:gd name="T20" fmla="*/ 2147483647 w 94"/>
                <a:gd name="T21" fmla="*/ 0 h 112"/>
                <a:gd name="T22" fmla="*/ 2147483647 w 94"/>
                <a:gd name="T23" fmla="*/ 0 h 112"/>
                <a:gd name="T24" fmla="*/ 2147483647 w 94"/>
                <a:gd name="T25" fmla="*/ 2147483647 h 112"/>
                <a:gd name="T26" fmla="*/ 2147483647 w 94"/>
                <a:gd name="T27" fmla="*/ 2147483647 h 112"/>
                <a:gd name="T28" fmla="*/ 2147483647 w 94"/>
                <a:gd name="T29" fmla="*/ 2147483647 h 112"/>
                <a:gd name="T30" fmla="*/ 2147483647 w 94"/>
                <a:gd name="T31" fmla="*/ 2147483647 h 112"/>
                <a:gd name="T32" fmla="*/ 2147483647 w 94"/>
                <a:gd name="T33" fmla="*/ 2147483647 h 112"/>
                <a:gd name="T34" fmla="*/ 2147483647 w 94"/>
                <a:gd name="T35" fmla="*/ 2147483647 h 112"/>
                <a:gd name="T36" fmla="*/ 2147483647 w 94"/>
                <a:gd name="T37" fmla="*/ 2147483647 h 112"/>
                <a:gd name="T38" fmla="*/ 2147483647 w 94"/>
                <a:gd name="T39" fmla="*/ 2147483647 h 112"/>
                <a:gd name="T40" fmla="*/ 2147483647 w 94"/>
                <a:gd name="T41" fmla="*/ 2147483647 h 112"/>
                <a:gd name="T42" fmla="*/ 2147483647 w 94"/>
                <a:gd name="T43" fmla="*/ 2147483647 h 112"/>
                <a:gd name="T44" fmla="*/ 2147483647 w 94"/>
                <a:gd name="T45" fmla="*/ 2147483647 h 112"/>
                <a:gd name="T46" fmla="*/ 2147483647 w 94"/>
                <a:gd name="T47" fmla="*/ 2147483647 h 112"/>
                <a:gd name="T48" fmla="*/ 2147483647 w 94"/>
                <a:gd name="T49" fmla="*/ 2147483647 h 112"/>
                <a:gd name="T50" fmla="*/ 2147483647 w 94"/>
                <a:gd name="T51" fmla="*/ 2147483647 h 112"/>
                <a:gd name="T52" fmla="*/ 2147483647 w 94"/>
                <a:gd name="T53" fmla="*/ 2147483647 h 112"/>
                <a:gd name="T54" fmla="*/ 2147483647 w 94"/>
                <a:gd name="T55" fmla="*/ 2147483647 h 112"/>
                <a:gd name="T56" fmla="*/ 2147483647 w 94"/>
                <a:gd name="T57" fmla="*/ 2147483647 h 112"/>
                <a:gd name="T58" fmla="*/ 2147483647 w 94"/>
                <a:gd name="T59" fmla="*/ 2147483647 h 112"/>
                <a:gd name="T60" fmla="*/ 2147483647 w 94"/>
                <a:gd name="T61" fmla="*/ 2147483647 h 112"/>
                <a:gd name="T62" fmla="*/ 2147483647 w 94"/>
                <a:gd name="T63" fmla="*/ 2147483647 h 112"/>
                <a:gd name="T64" fmla="*/ 2147483647 w 94"/>
                <a:gd name="T65" fmla="*/ 2147483647 h 112"/>
                <a:gd name="T66" fmla="*/ 2147483647 w 94"/>
                <a:gd name="T67" fmla="*/ 2147483647 h 112"/>
                <a:gd name="T68" fmla="*/ 2147483647 w 94"/>
                <a:gd name="T69" fmla="*/ 2147483647 h 112"/>
                <a:gd name="T70" fmla="*/ 2147483647 w 94"/>
                <a:gd name="T71" fmla="*/ 2147483647 h 112"/>
                <a:gd name="T72" fmla="*/ 2147483647 w 94"/>
                <a:gd name="T73" fmla="*/ 2147483647 h 112"/>
                <a:gd name="T74" fmla="*/ 2147483647 w 94"/>
                <a:gd name="T75" fmla="*/ 2147483647 h 112"/>
                <a:gd name="T76" fmla="*/ 2147483647 w 94"/>
                <a:gd name="T77" fmla="*/ 2147483647 h 112"/>
                <a:gd name="T78" fmla="*/ 2147483647 w 94"/>
                <a:gd name="T79" fmla="*/ 2147483647 h 112"/>
                <a:gd name="T80" fmla="*/ 2147483647 w 94"/>
                <a:gd name="T81" fmla="*/ 2147483647 h 112"/>
                <a:gd name="T82" fmla="*/ 2147483647 w 94"/>
                <a:gd name="T83" fmla="*/ 2147483647 h 112"/>
                <a:gd name="T84" fmla="*/ 2147483647 w 94"/>
                <a:gd name="T85" fmla="*/ 2147483647 h 112"/>
                <a:gd name="T86" fmla="*/ 2147483647 w 94"/>
                <a:gd name="T87" fmla="*/ 2147483647 h 112"/>
                <a:gd name="T88" fmla="*/ 2147483647 w 94"/>
                <a:gd name="T89" fmla="*/ 2147483647 h 112"/>
                <a:gd name="T90" fmla="*/ 2147483647 w 94"/>
                <a:gd name="T91" fmla="*/ 2147483647 h 112"/>
                <a:gd name="T92" fmla="*/ 2147483647 w 94"/>
                <a:gd name="T93" fmla="*/ 2147483647 h 112"/>
                <a:gd name="T94" fmla="*/ 2147483647 w 94"/>
                <a:gd name="T95" fmla="*/ 2147483647 h 112"/>
                <a:gd name="T96" fmla="*/ 2147483647 w 94"/>
                <a:gd name="T97" fmla="*/ 2147483647 h 112"/>
                <a:gd name="T98" fmla="*/ 2147483647 w 94"/>
                <a:gd name="T99" fmla="*/ 2147483647 h 112"/>
                <a:gd name="T100" fmla="*/ 2147483647 w 94"/>
                <a:gd name="T101" fmla="*/ 2147483647 h 112"/>
                <a:gd name="T102" fmla="*/ 2147483647 w 94"/>
                <a:gd name="T103" fmla="*/ 2147483647 h 112"/>
                <a:gd name="T104" fmla="*/ 2147483647 w 94"/>
                <a:gd name="T105" fmla="*/ 2147483647 h 112"/>
                <a:gd name="T106" fmla="*/ 2147483647 w 94"/>
                <a:gd name="T107" fmla="*/ 2147483647 h 112"/>
                <a:gd name="T108" fmla="*/ 2147483647 w 94"/>
                <a:gd name="T109" fmla="*/ 2147483647 h 112"/>
                <a:gd name="T110" fmla="*/ 0 w 94"/>
                <a:gd name="T111" fmla="*/ 2147483647 h 112"/>
                <a:gd name="T112" fmla="*/ 0 w 94"/>
                <a:gd name="T113" fmla="*/ 2147483647 h 112"/>
                <a:gd name="T114" fmla="*/ 0 w 94"/>
                <a:gd name="T115" fmla="*/ 2147483647 h 1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4"/>
                <a:gd name="T175" fmla="*/ 0 h 112"/>
                <a:gd name="T176" fmla="*/ 94 w 94"/>
                <a:gd name="T177" fmla="*/ 112 h 1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4" h="112">
                  <a:moveTo>
                    <a:pt x="0" y="58"/>
                  </a:moveTo>
                  <a:lnTo>
                    <a:pt x="0" y="56"/>
                  </a:lnTo>
                  <a:lnTo>
                    <a:pt x="0" y="46"/>
                  </a:lnTo>
                  <a:lnTo>
                    <a:pt x="4" y="34"/>
                  </a:lnTo>
                  <a:lnTo>
                    <a:pt x="8" y="26"/>
                  </a:lnTo>
                  <a:lnTo>
                    <a:pt x="14" y="16"/>
                  </a:lnTo>
                  <a:lnTo>
                    <a:pt x="22" y="10"/>
                  </a:lnTo>
                  <a:lnTo>
                    <a:pt x="32" y="4"/>
                  </a:lnTo>
                  <a:lnTo>
                    <a:pt x="42" y="2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6"/>
                  </a:lnTo>
                  <a:lnTo>
                    <a:pt x="86" y="12"/>
                  </a:lnTo>
                  <a:lnTo>
                    <a:pt x="94" y="18"/>
                  </a:lnTo>
                  <a:lnTo>
                    <a:pt x="80" y="36"/>
                  </a:lnTo>
                  <a:lnTo>
                    <a:pt x="74" y="30"/>
                  </a:lnTo>
                  <a:lnTo>
                    <a:pt x="68" y="26"/>
                  </a:lnTo>
                  <a:lnTo>
                    <a:pt x="60" y="22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0" y="24"/>
                  </a:lnTo>
                  <a:lnTo>
                    <a:pt x="36" y="28"/>
                  </a:lnTo>
                  <a:lnTo>
                    <a:pt x="32" y="32"/>
                  </a:lnTo>
                  <a:lnTo>
                    <a:pt x="26" y="42"/>
                  </a:lnTo>
                  <a:lnTo>
                    <a:pt x="22" y="56"/>
                  </a:lnTo>
                  <a:lnTo>
                    <a:pt x="26" y="70"/>
                  </a:lnTo>
                  <a:lnTo>
                    <a:pt x="32" y="82"/>
                  </a:lnTo>
                  <a:lnTo>
                    <a:pt x="36" y="86"/>
                  </a:lnTo>
                  <a:lnTo>
                    <a:pt x="42" y="88"/>
                  </a:lnTo>
                  <a:lnTo>
                    <a:pt x="48" y="90"/>
                  </a:lnTo>
                  <a:lnTo>
                    <a:pt x="54" y="92"/>
                  </a:lnTo>
                  <a:lnTo>
                    <a:pt x="62" y="90"/>
                  </a:lnTo>
                  <a:lnTo>
                    <a:pt x="68" y="88"/>
                  </a:lnTo>
                  <a:lnTo>
                    <a:pt x="74" y="84"/>
                  </a:lnTo>
                  <a:lnTo>
                    <a:pt x="80" y="78"/>
                  </a:lnTo>
                  <a:lnTo>
                    <a:pt x="94" y="92"/>
                  </a:lnTo>
                  <a:lnTo>
                    <a:pt x="86" y="100"/>
                  </a:lnTo>
                  <a:lnTo>
                    <a:pt x="78" y="108"/>
                  </a:lnTo>
                  <a:lnTo>
                    <a:pt x="66" y="112"/>
                  </a:lnTo>
                  <a:lnTo>
                    <a:pt x="52" y="112"/>
                  </a:lnTo>
                  <a:lnTo>
                    <a:pt x="42" y="112"/>
                  </a:lnTo>
                  <a:lnTo>
                    <a:pt x="32" y="108"/>
                  </a:lnTo>
                  <a:lnTo>
                    <a:pt x="22" y="104"/>
                  </a:lnTo>
                  <a:lnTo>
                    <a:pt x="14" y="96"/>
                  </a:lnTo>
                  <a:lnTo>
                    <a:pt x="8" y="88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" name="Freeform 30"/>
            <p:cNvSpPr>
              <a:spLocks noEditPoints="1"/>
            </p:cNvSpPr>
            <p:nvPr/>
          </p:nvSpPr>
          <p:spPr bwMode="white">
            <a:xfrm>
              <a:off x="7238127" y="2228662"/>
              <a:ext cx="197278" cy="196561"/>
            </a:xfrm>
            <a:custGeom>
              <a:avLst/>
              <a:gdLst>
                <a:gd name="T0" fmla="*/ 0 w 100"/>
                <a:gd name="T1" fmla="*/ 2147483647 h 112"/>
                <a:gd name="T2" fmla="*/ 0 w 100"/>
                <a:gd name="T3" fmla="*/ 2147483647 h 112"/>
                <a:gd name="T4" fmla="*/ 0 w 100"/>
                <a:gd name="T5" fmla="*/ 2147483647 h 112"/>
                <a:gd name="T6" fmla="*/ 0 w 100"/>
                <a:gd name="T7" fmla="*/ 2147483647 h 112"/>
                <a:gd name="T8" fmla="*/ 2147483647 w 100"/>
                <a:gd name="T9" fmla="*/ 2147483647 h 112"/>
                <a:gd name="T10" fmla="*/ 2147483647 w 100"/>
                <a:gd name="T11" fmla="*/ 2147483647 h 112"/>
                <a:gd name="T12" fmla="*/ 2147483647 w 100"/>
                <a:gd name="T13" fmla="*/ 2147483647 h 112"/>
                <a:gd name="T14" fmla="*/ 2147483647 w 100"/>
                <a:gd name="T15" fmla="*/ 2147483647 h 112"/>
                <a:gd name="T16" fmla="*/ 2147483647 w 100"/>
                <a:gd name="T17" fmla="*/ 2147483647 h 112"/>
                <a:gd name="T18" fmla="*/ 2147483647 w 100"/>
                <a:gd name="T19" fmla="*/ 2147483647 h 112"/>
                <a:gd name="T20" fmla="*/ 2147483647 w 100"/>
                <a:gd name="T21" fmla="*/ 0 h 112"/>
                <a:gd name="T22" fmla="*/ 2147483647 w 100"/>
                <a:gd name="T23" fmla="*/ 0 h 112"/>
                <a:gd name="T24" fmla="*/ 2147483647 w 100"/>
                <a:gd name="T25" fmla="*/ 2147483647 h 112"/>
                <a:gd name="T26" fmla="*/ 2147483647 w 100"/>
                <a:gd name="T27" fmla="*/ 2147483647 h 112"/>
                <a:gd name="T28" fmla="*/ 2147483647 w 100"/>
                <a:gd name="T29" fmla="*/ 2147483647 h 112"/>
                <a:gd name="T30" fmla="*/ 2147483647 w 100"/>
                <a:gd name="T31" fmla="*/ 2147483647 h 112"/>
                <a:gd name="T32" fmla="*/ 2147483647 w 100"/>
                <a:gd name="T33" fmla="*/ 2147483647 h 112"/>
                <a:gd name="T34" fmla="*/ 2147483647 w 100"/>
                <a:gd name="T35" fmla="*/ 2147483647 h 112"/>
                <a:gd name="T36" fmla="*/ 2147483647 w 100"/>
                <a:gd name="T37" fmla="*/ 2147483647 h 112"/>
                <a:gd name="T38" fmla="*/ 2147483647 w 100"/>
                <a:gd name="T39" fmla="*/ 2147483647 h 112"/>
                <a:gd name="T40" fmla="*/ 2147483647 w 100"/>
                <a:gd name="T41" fmla="*/ 2147483647 h 112"/>
                <a:gd name="T42" fmla="*/ 2147483647 w 100"/>
                <a:gd name="T43" fmla="*/ 2147483647 h 112"/>
                <a:gd name="T44" fmla="*/ 2147483647 w 100"/>
                <a:gd name="T45" fmla="*/ 2147483647 h 112"/>
                <a:gd name="T46" fmla="*/ 2147483647 w 100"/>
                <a:gd name="T47" fmla="*/ 2147483647 h 112"/>
                <a:gd name="T48" fmla="*/ 2147483647 w 100"/>
                <a:gd name="T49" fmla="*/ 2147483647 h 112"/>
                <a:gd name="T50" fmla="*/ 2147483647 w 100"/>
                <a:gd name="T51" fmla="*/ 2147483647 h 112"/>
                <a:gd name="T52" fmla="*/ 2147483647 w 100"/>
                <a:gd name="T53" fmla="*/ 2147483647 h 112"/>
                <a:gd name="T54" fmla="*/ 2147483647 w 100"/>
                <a:gd name="T55" fmla="*/ 2147483647 h 112"/>
                <a:gd name="T56" fmla="*/ 2147483647 w 100"/>
                <a:gd name="T57" fmla="*/ 2147483647 h 112"/>
                <a:gd name="T58" fmla="*/ 2147483647 w 100"/>
                <a:gd name="T59" fmla="*/ 2147483647 h 112"/>
                <a:gd name="T60" fmla="*/ 2147483647 w 100"/>
                <a:gd name="T61" fmla="*/ 2147483647 h 112"/>
                <a:gd name="T62" fmla="*/ 2147483647 w 100"/>
                <a:gd name="T63" fmla="*/ 2147483647 h 112"/>
                <a:gd name="T64" fmla="*/ 2147483647 w 100"/>
                <a:gd name="T65" fmla="*/ 2147483647 h 112"/>
                <a:gd name="T66" fmla="*/ 2147483647 w 100"/>
                <a:gd name="T67" fmla="*/ 2147483647 h 112"/>
                <a:gd name="T68" fmla="*/ 2147483647 w 100"/>
                <a:gd name="T69" fmla="*/ 2147483647 h 112"/>
                <a:gd name="T70" fmla="*/ 2147483647 w 100"/>
                <a:gd name="T71" fmla="*/ 2147483647 h 112"/>
                <a:gd name="T72" fmla="*/ 2147483647 w 100"/>
                <a:gd name="T73" fmla="*/ 2147483647 h 112"/>
                <a:gd name="T74" fmla="*/ 2147483647 w 100"/>
                <a:gd name="T75" fmla="*/ 2147483647 h 112"/>
                <a:gd name="T76" fmla="*/ 2147483647 w 100"/>
                <a:gd name="T77" fmla="*/ 2147483647 h 112"/>
                <a:gd name="T78" fmla="*/ 2147483647 w 100"/>
                <a:gd name="T79" fmla="*/ 2147483647 h 112"/>
                <a:gd name="T80" fmla="*/ 2147483647 w 100"/>
                <a:gd name="T81" fmla="*/ 2147483647 h 112"/>
                <a:gd name="T82" fmla="*/ 2147483647 w 100"/>
                <a:gd name="T83" fmla="*/ 2147483647 h 112"/>
                <a:gd name="T84" fmla="*/ 2147483647 w 100"/>
                <a:gd name="T85" fmla="*/ 2147483647 h 112"/>
                <a:gd name="T86" fmla="*/ 2147483647 w 100"/>
                <a:gd name="T87" fmla="*/ 2147483647 h 112"/>
                <a:gd name="T88" fmla="*/ 2147483647 w 100"/>
                <a:gd name="T89" fmla="*/ 2147483647 h 112"/>
                <a:gd name="T90" fmla="*/ 2147483647 w 100"/>
                <a:gd name="T91" fmla="*/ 2147483647 h 112"/>
                <a:gd name="T92" fmla="*/ 2147483647 w 100"/>
                <a:gd name="T93" fmla="*/ 2147483647 h 112"/>
                <a:gd name="T94" fmla="*/ 0 w 100"/>
                <a:gd name="T95" fmla="*/ 2147483647 h 112"/>
                <a:gd name="T96" fmla="*/ 0 w 100"/>
                <a:gd name="T97" fmla="*/ 2147483647 h 112"/>
                <a:gd name="T98" fmla="*/ 2147483647 w 100"/>
                <a:gd name="T99" fmla="*/ 2147483647 h 112"/>
                <a:gd name="T100" fmla="*/ 2147483647 w 100"/>
                <a:gd name="T101" fmla="*/ 2147483647 h 112"/>
                <a:gd name="T102" fmla="*/ 2147483647 w 100"/>
                <a:gd name="T103" fmla="*/ 2147483647 h 112"/>
                <a:gd name="T104" fmla="*/ 2147483647 w 100"/>
                <a:gd name="T105" fmla="*/ 2147483647 h 112"/>
                <a:gd name="T106" fmla="*/ 2147483647 w 100"/>
                <a:gd name="T107" fmla="*/ 2147483647 h 112"/>
                <a:gd name="T108" fmla="*/ 2147483647 w 100"/>
                <a:gd name="T109" fmla="*/ 2147483647 h 112"/>
                <a:gd name="T110" fmla="*/ 2147483647 w 100"/>
                <a:gd name="T111" fmla="*/ 2147483647 h 112"/>
                <a:gd name="T112" fmla="*/ 2147483647 w 100"/>
                <a:gd name="T113" fmla="*/ 2147483647 h 112"/>
                <a:gd name="T114" fmla="*/ 2147483647 w 100"/>
                <a:gd name="T115" fmla="*/ 2147483647 h 112"/>
                <a:gd name="T116" fmla="*/ 2147483647 w 100"/>
                <a:gd name="T117" fmla="*/ 2147483647 h 112"/>
                <a:gd name="T118" fmla="*/ 2147483647 w 100"/>
                <a:gd name="T119" fmla="*/ 2147483647 h 112"/>
                <a:gd name="T120" fmla="*/ 2147483647 w 100"/>
                <a:gd name="T121" fmla="*/ 2147483647 h 112"/>
                <a:gd name="T122" fmla="*/ 2147483647 w 100"/>
                <a:gd name="T123" fmla="*/ 2147483647 h 11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0"/>
                <a:gd name="T187" fmla="*/ 0 h 112"/>
                <a:gd name="T188" fmla="*/ 100 w 100"/>
                <a:gd name="T189" fmla="*/ 112 h 11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0" h="112">
                  <a:moveTo>
                    <a:pt x="0" y="56"/>
                  </a:moveTo>
                  <a:lnTo>
                    <a:pt x="0" y="56"/>
                  </a:lnTo>
                  <a:lnTo>
                    <a:pt x="0" y="46"/>
                  </a:lnTo>
                  <a:lnTo>
                    <a:pt x="4" y="34"/>
                  </a:lnTo>
                  <a:lnTo>
                    <a:pt x="8" y="26"/>
                  </a:lnTo>
                  <a:lnTo>
                    <a:pt x="14" y="16"/>
                  </a:lnTo>
                  <a:lnTo>
                    <a:pt x="22" y="10"/>
                  </a:lnTo>
                  <a:lnTo>
                    <a:pt x="30" y="4"/>
                  </a:lnTo>
                  <a:lnTo>
                    <a:pt x="40" y="2"/>
                  </a:lnTo>
                  <a:lnTo>
                    <a:pt x="50" y="0"/>
                  </a:lnTo>
                  <a:lnTo>
                    <a:pt x="62" y="2"/>
                  </a:lnTo>
                  <a:lnTo>
                    <a:pt x="72" y="4"/>
                  </a:lnTo>
                  <a:lnTo>
                    <a:pt x="80" y="10"/>
                  </a:lnTo>
                  <a:lnTo>
                    <a:pt x="88" y="18"/>
                  </a:lnTo>
                  <a:lnTo>
                    <a:pt x="94" y="26"/>
                  </a:lnTo>
                  <a:lnTo>
                    <a:pt x="98" y="36"/>
                  </a:lnTo>
                  <a:lnTo>
                    <a:pt x="100" y="46"/>
                  </a:lnTo>
                  <a:lnTo>
                    <a:pt x="100" y="58"/>
                  </a:lnTo>
                  <a:lnTo>
                    <a:pt x="100" y="66"/>
                  </a:lnTo>
                  <a:lnTo>
                    <a:pt x="24" y="66"/>
                  </a:lnTo>
                  <a:lnTo>
                    <a:pt x="28" y="76"/>
                  </a:lnTo>
                  <a:lnTo>
                    <a:pt x="34" y="86"/>
                  </a:lnTo>
                  <a:lnTo>
                    <a:pt x="42" y="90"/>
                  </a:lnTo>
                  <a:lnTo>
                    <a:pt x="54" y="92"/>
                  </a:lnTo>
                  <a:lnTo>
                    <a:pt x="62" y="92"/>
                  </a:lnTo>
                  <a:lnTo>
                    <a:pt x="68" y="90"/>
                  </a:lnTo>
                  <a:lnTo>
                    <a:pt x="76" y="86"/>
                  </a:lnTo>
                  <a:lnTo>
                    <a:pt x="82" y="80"/>
                  </a:lnTo>
                  <a:lnTo>
                    <a:pt x="96" y="92"/>
                  </a:lnTo>
                  <a:lnTo>
                    <a:pt x="88" y="100"/>
                  </a:lnTo>
                  <a:lnTo>
                    <a:pt x="78" y="108"/>
                  </a:lnTo>
                  <a:lnTo>
                    <a:pt x="66" y="112"/>
                  </a:lnTo>
                  <a:lnTo>
                    <a:pt x="54" y="112"/>
                  </a:lnTo>
                  <a:lnTo>
                    <a:pt x="42" y="112"/>
                  </a:lnTo>
                  <a:lnTo>
                    <a:pt x="32" y="108"/>
                  </a:lnTo>
                  <a:lnTo>
                    <a:pt x="24" y="104"/>
                  </a:lnTo>
                  <a:lnTo>
                    <a:pt x="16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2" y="68"/>
                  </a:lnTo>
                  <a:lnTo>
                    <a:pt x="0" y="56"/>
                  </a:lnTo>
                  <a:close/>
                  <a:moveTo>
                    <a:pt x="76" y="48"/>
                  </a:moveTo>
                  <a:lnTo>
                    <a:pt x="76" y="48"/>
                  </a:lnTo>
                  <a:lnTo>
                    <a:pt x="74" y="38"/>
                  </a:lnTo>
                  <a:lnTo>
                    <a:pt x="68" y="28"/>
                  </a:lnTo>
                  <a:lnTo>
                    <a:pt x="60" y="22"/>
                  </a:lnTo>
                  <a:lnTo>
                    <a:pt x="56" y="22"/>
                  </a:lnTo>
                  <a:lnTo>
                    <a:pt x="50" y="20"/>
                  </a:lnTo>
                  <a:lnTo>
                    <a:pt x="40" y="22"/>
                  </a:lnTo>
                  <a:lnTo>
                    <a:pt x="32" y="28"/>
                  </a:lnTo>
                  <a:lnTo>
                    <a:pt x="26" y="38"/>
                  </a:lnTo>
                  <a:lnTo>
                    <a:pt x="24" y="48"/>
                  </a:lnTo>
                  <a:lnTo>
                    <a:pt x="76" y="48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white">
            <a:xfrm>
              <a:off x="7475725" y="2371615"/>
              <a:ext cx="50399" cy="50858"/>
            </a:xfrm>
            <a:prstGeom prst="rect">
              <a:avLst/>
            </a:prstGeom>
            <a:solidFill>
              <a:schemeClr val="bg1"/>
            </a:solidFill>
            <a:ln w="34925">
              <a:noFill/>
              <a:miter lim="800000"/>
              <a:headEnd/>
              <a:tailEnd/>
            </a:ln>
          </p:spPr>
          <p:txBody>
            <a:bodyPr lIns="91427" tIns="45713" rIns="91427" bIns="45713"/>
            <a:lstStyle/>
            <a:p>
              <a:pPr>
                <a:defRPr/>
              </a:pPr>
              <a:endParaRPr lang="en-US" sz="1800" b="0" dirty="0">
                <a:solidFill>
                  <a:schemeClr val="bg1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1" name="Freeform 32"/>
            <p:cNvSpPr>
              <a:spLocks noEditPoints="1"/>
            </p:cNvSpPr>
            <p:nvPr/>
          </p:nvSpPr>
          <p:spPr bwMode="white">
            <a:xfrm>
              <a:off x="7510284" y="2216290"/>
              <a:ext cx="103679" cy="96219"/>
            </a:xfrm>
            <a:custGeom>
              <a:avLst/>
              <a:gdLst>
                <a:gd name="T0" fmla="*/ 2147483647 w 52"/>
                <a:gd name="T1" fmla="*/ 2147483647 h 54"/>
                <a:gd name="T2" fmla="*/ 2147483647 w 52"/>
                <a:gd name="T3" fmla="*/ 2147483647 h 54"/>
                <a:gd name="T4" fmla="*/ 2147483647 w 52"/>
                <a:gd name="T5" fmla="*/ 2147483647 h 54"/>
                <a:gd name="T6" fmla="*/ 2147483647 w 52"/>
                <a:gd name="T7" fmla="*/ 2147483647 h 54"/>
                <a:gd name="T8" fmla="*/ 2147483647 w 52"/>
                <a:gd name="T9" fmla="*/ 2147483647 h 54"/>
                <a:gd name="T10" fmla="*/ 2147483647 w 52"/>
                <a:gd name="T11" fmla="*/ 0 h 54"/>
                <a:gd name="T12" fmla="*/ 2147483647 w 52"/>
                <a:gd name="T13" fmla="*/ 2147483647 h 54"/>
                <a:gd name="T14" fmla="*/ 0 w 52"/>
                <a:gd name="T15" fmla="*/ 2147483647 h 54"/>
                <a:gd name="T16" fmla="*/ 2147483647 w 52"/>
                <a:gd name="T17" fmla="*/ 2147483647 h 54"/>
                <a:gd name="T18" fmla="*/ 2147483647 w 52"/>
                <a:gd name="T19" fmla="*/ 2147483647 h 54"/>
                <a:gd name="T20" fmla="*/ 2147483647 w 52"/>
                <a:gd name="T21" fmla="*/ 2147483647 h 54"/>
                <a:gd name="T22" fmla="*/ 2147483647 w 52"/>
                <a:gd name="T23" fmla="*/ 2147483647 h 54"/>
                <a:gd name="T24" fmla="*/ 2147483647 w 52"/>
                <a:gd name="T25" fmla="*/ 2147483647 h 54"/>
                <a:gd name="T26" fmla="*/ 2147483647 w 52"/>
                <a:gd name="T27" fmla="*/ 2147483647 h 54"/>
                <a:gd name="T28" fmla="*/ 2147483647 w 52"/>
                <a:gd name="T29" fmla="*/ 2147483647 h 54"/>
                <a:gd name="T30" fmla="*/ 2147483647 w 52"/>
                <a:gd name="T31" fmla="*/ 2147483647 h 54"/>
                <a:gd name="T32" fmla="*/ 2147483647 w 52"/>
                <a:gd name="T33" fmla="*/ 2147483647 h 54"/>
                <a:gd name="T34" fmla="*/ 2147483647 w 52"/>
                <a:gd name="T35" fmla="*/ 2147483647 h 54"/>
                <a:gd name="T36" fmla="*/ 2147483647 w 52"/>
                <a:gd name="T37" fmla="*/ 2147483647 h 54"/>
                <a:gd name="T38" fmla="*/ 2147483647 w 52"/>
                <a:gd name="T39" fmla="*/ 2147483647 h 54"/>
                <a:gd name="T40" fmla="*/ 2147483647 w 52"/>
                <a:gd name="T41" fmla="*/ 2147483647 h 54"/>
                <a:gd name="T42" fmla="*/ 2147483647 w 52"/>
                <a:gd name="T43" fmla="*/ 2147483647 h 54"/>
                <a:gd name="T44" fmla="*/ 2147483647 w 52"/>
                <a:gd name="T45" fmla="*/ 2147483647 h 54"/>
                <a:gd name="T46" fmla="*/ 2147483647 w 52"/>
                <a:gd name="T47" fmla="*/ 2147483647 h 54"/>
                <a:gd name="T48" fmla="*/ 2147483647 w 52"/>
                <a:gd name="T49" fmla="*/ 2147483647 h 54"/>
                <a:gd name="T50" fmla="*/ 2147483647 w 52"/>
                <a:gd name="T51" fmla="*/ 2147483647 h 54"/>
                <a:gd name="T52" fmla="*/ 2147483647 w 52"/>
                <a:gd name="T53" fmla="*/ 2147483647 h 54"/>
                <a:gd name="T54" fmla="*/ 2147483647 w 52"/>
                <a:gd name="T55" fmla="*/ 2147483647 h 54"/>
                <a:gd name="T56" fmla="*/ 2147483647 w 52"/>
                <a:gd name="T57" fmla="*/ 2147483647 h 54"/>
                <a:gd name="T58" fmla="*/ 2147483647 w 52"/>
                <a:gd name="T59" fmla="*/ 2147483647 h 54"/>
                <a:gd name="T60" fmla="*/ 2147483647 w 52"/>
                <a:gd name="T61" fmla="*/ 2147483647 h 54"/>
                <a:gd name="T62" fmla="*/ 2147483647 w 52"/>
                <a:gd name="T63" fmla="*/ 2147483647 h 54"/>
                <a:gd name="T64" fmla="*/ 2147483647 w 52"/>
                <a:gd name="T65" fmla="*/ 2147483647 h 54"/>
                <a:gd name="T66" fmla="*/ 2147483647 w 52"/>
                <a:gd name="T67" fmla="*/ 2147483647 h 54"/>
                <a:gd name="T68" fmla="*/ 2147483647 w 52"/>
                <a:gd name="T69" fmla="*/ 2147483647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2"/>
                <a:gd name="T106" fmla="*/ 0 h 54"/>
                <a:gd name="T107" fmla="*/ 52 w 52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2" h="54">
                  <a:moveTo>
                    <a:pt x="26" y="54"/>
                  </a:moveTo>
                  <a:lnTo>
                    <a:pt x="26" y="54"/>
                  </a:lnTo>
                  <a:lnTo>
                    <a:pt x="36" y="52"/>
                  </a:lnTo>
                  <a:lnTo>
                    <a:pt x="46" y="46"/>
                  </a:lnTo>
                  <a:lnTo>
                    <a:pt x="50" y="38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6" y="8"/>
                  </a:lnTo>
                  <a:lnTo>
                    <a:pt x="36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8" y="46"/>
                  </a:lnTo>
                  <a:lnTo>
                    <a:pt x="16" y="52"/>
                  </a:lnTo>
                  <a:lnTo>
                    <a:pt x="26" y="54"/>
                  </a:lnTo>
                  <a:close/>
                  <a:moveTo>
                    <a:pt x="26" y="50"/>
                  </a:moveTo>
                  <a:lnTo>
                    <a:pt x="26" y="50"/>
                  </a:lnTo>
                  <a:lnTo>
                    <a:pt x="18" y="48"/>
                  </a:lnTo>
                  <a:lnTo>
                    <a:pt x="10" y="42"/>
                  </a:lnTo>
                  <a:lnTo>
                    <a:pt x="6" y="36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8" y="6"/>
                  </a:lnTo>
                  <a:lnTo>
                    <a:pt x="26" y="4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48" y="18"/>
                  </a:lnTo>
                  <a:lnTo>
                    <a:pt x="48" y="2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8"/>
                  </a:lnTo>
                  <a:lnTo>
                    <a:pt x="26" y="50"/>
                  </a:lnTo>
                  <a:close/>
                  <a:moveTo>
                    <a:pt x="30" y="28"/>
                  </a:moveTo>
                  <a:lnTo>
                    <a:pt x="30" y="28"/>
                  </a:lnTo>
                  <a:lnTo>
                    <a:pt x="36" y="26"/>
                  </a:lnTo>
                  <a:lnTo>
                    <a:pt x="38" y="24"/>
                  </a:lnTo>
                  <a:lnTo>
                    <a:pt x="40" y="20"/>
                  </a:lnTo>
                  <a:lnTo>
                    <a:pt x="38" y="16"/>
                  </a:lnTo>
                  <a:lnTo>
                    <a:pt x="36" y="14"/>
                  </a:lnTo>
                  <a:lnTo>
                    <a:pt x="30" y="12"/>
                  </a:lnTo>
                  <a:lnTo>
                    <a:pt x="16" y="12"/>
                  </a:lnTo>
                  <a:lnTo>
                    <a:pt x="16" y="42"/>
                  </a:lnTo>
                  <a:lnTo>
                    <a:pt x="20" y="42"/>
                  </a:lnTo>
                  <a:lnTo>
                    <a:pt x="20" y="28"/>
                  </a:lnTo>
                  <a:lnTo>
                    <a:pt x="26" y="28"/>
                  </a:lnTo>
                  <a:lnTo>
                    <a:pt x="34" y="42"/>
                  </a:lnTo>
                  <a:lnTo>
                    <a:pt x="40" y="42"/>
                  </a:lnTo>
                  <a:lnTo>
                    <a:pt x="30" y="28"/>
                  </a:lnTo>
                  <a:close/>
                  <a:moveTo>
                    <a:pt x="20" y="24"/>
                  </a:moveTo>
                  <a:lnTo>
                    <a:pt x="20" y="16"/>
                  </a:lnTo>
                  <a:lnTo>
                    <a:pt x="28" y="16"/>
                  </a:lnTo>
                  <a:lnTo>
                    <a:pt x="34" y="18"/>
                  </a:lnTo>
                  <a:lnTo>
                    <a:pt x="36" y="20"/>
                  </a:lnTo>
                  <a:lnTo>
                    <a:pt x="34" y="22"/>
                  </a:lnTo>
                  <a:lnTo>
                    <a:pt x="32" y="24"/>
                  </a:lnTo>
                  <a:lnTo>
                    <a:pt x="26" y="24"/>
                  </a:lnTo>
                  <a:lnTo>
                    <a:pt x="20" y="24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white">
            <a:xfrm>
              <a:off x="7550604" y="2245156"/>
              <a:ext cx="31680" cy="15120"/>
            </a:xfrm>
            <a:custGeom>
              <a:avLst/>
              <a:gdLst>
                <a:gd name="T0" fmla="*/ 0 w 16"/>
                <a:gd name="T1" fmla="*/ 2147483647 h 8"/>
                <a:gd name="T2" fmla="*/ 0 w 16"/>
                <a:gd name="T3" fmla="*/ 0 h 8"/>
                <a:gd name="T4" fmla="*/ 2147483647 w 16"/>
                <a:gd name="T5" fmla="*/ 0 h 8"/>
                <a:gd name="T6" fmla="*/ 2147483647 w 16"/>
                <a:gd name="T7" fmla="*/ 0 h 8"/>
                <a:gd name="T8" fmla="*/ 2147483647 w 16"/>
                <a:gd name="T9" fmla="*/ 2147483647 h 8"/>
                <a:gd name="T10" fmla="*/ 2147483647 w 16"/>
                <a:gd name="T11" fmla="*/ 2147483647 h 8"/>
                <a:gd name="T12" fmla="*/ 2147483647 w 16"/>
                <a:gd name="T13" fmla="*/ 2147483647 h 8"/>
                <a:gd name="T14" fmla="*/ 2147483647 w 16"/>
                <a:gd name="T15" fmla="*/ 2147483647 h 8"/>
                <a:gd name="T16" fmla="*/ 2147483647 w 16"/>
                <a:gd name="T17" fmla="*/ 2147483647 h 8"/>
                <a:gd name="T18" fmla="*/ 2147483647 w 16"/>
                <a:gd name="T19" fmla="*/ 2147483647 h 8"/>
                <a:gd name="T20" fmla="*/ 2147483647 w 16"/>
                <a:gd name="T21" fmla="*/ 2147483647 h 8"/>
                <a:gd name="T22" fmla="*/ 0 w 16"/>
                <a:gd name="T23" fmla="*/ 2147483647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"/>
                <a:gd name="T37" fmla="*/ 0 h 8"/>
                <a:gd name="T38" fmla="*/ 16 w 16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" h="8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6" y="8"/>
                  </a:lnTo>
                  <a:lnTo>
                    <a:pt x="0" y="8"/>
                  </a:lnTo>
                </a:path>
              </a:pathLst>
            </a:custGeom>
            <a:solidFill>
              <a:schemeClr val="bg1"/>
            </a:solidFill>
            <a:ln w="349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33" name="Group 48"/>
          <p:cNvGrpSpPr>
            <a:grpSpLocks/>
          </p:cNvGrpSpPr>
          <p:nvPr userDrawn="1"/>
        </p:nvGrpSpPr>
        <p:grpSpPr bwMode="auto">
          <a:xfrm>
            <a:off x="3556000" y="5454650"/>
            <a:ext cx="2208213" cy="863600"/>
            <a:chOff x="2744788" y="642938"/>
            <a:chExt cx="3638550" cy="1423987"/>
          </a:xfrm>
        </p:grpSpPr>
        <p:sp>
          <p:nvSpPr>
            <p:cNvPr id="34" name="Freeform 6"/>
            <p:cNvSpPr>
              <a:spLocks noEditPoints="1"/>
            </p:cNvSpPr>
            <p:nvPr/>
          </p:nvSpPr>
          <p:spPr bwMode="ltGray">
            <a:xfrm>
              <a:off x="2744788" y="1744958"/>
              <a:ext cx="256346" cy="316732"/>
            </a:xfrm>
            <a:custGeom>
              <a:avLst/>
              <a:gdLst>
                <a:gd name="T0" fmla="*/ 65087 w 161"/>
                <a:gd name="T1" fmla="*/ 184150 h 199"/>
                <a:gd name="T2" fmla="*/ 65087 w 161"/>
                <a:gd name="T3" fmla="*/ 254000 h 199"/>
                <a:gd name="T4" fmla="*/ 142875 w 161"/>
                <a:gd name="T5" fmla="*/ 254000 h 199"/>
                <a:gd name="T6" fmla="*/ 160337 w 161"/>
                <a:gd name="T7" fmla="*/ 254000 h 199"/>
                <a:gd name="T8" fmla="*/ 173037 w 161"/>
                <a:gd name="T9" fmla="*/ 249238 h 199"/>
                <a:gd name="T10" fmla="*/ 182562 w 161"/>
                <a:gd name="T11" fmla="*/ 242888 h 199"/>
                <a:gd name="T12" fmla="*/ 188912 w 161"/>
                <a:gd name="T13" fmla="*/ 231775 h 199"/>
                <a:gd name="T14" fmla="*/ 190500 w 161"/>
                <a:gd name="T15" fmla="*/ 220663 h 199"/>
                <a:gd name="T16" fmla="*/ 190500 w 161"/>
                <a:gd name="T17" fmla="*/ 219075 h 199"/>
                <a:gd name="T18" fmla="*/ 188912 w 161"/>
                <a:gd name="T19" fmla="*/ 206375 h 199"/>
                <a:gd name="T20" fmla="*/ 182562 w 161"/>
                <a:gd name="T21" fmla="*/ 198438 h 199"/>
                <a:gd name="T22" fmla="*/ 173037 w 161"/>
                <a:gd name="T23" fmla="*/ 190500 h 199"/>
                <a:gd name="T24" fmla="*/ 160337 w 161"/>
                <a:gd name="T25" fmla="*/ 185738 h 199"/>
                <a:gd name="T26" fmla="*/ 141287 w 161"/>
                <a:gd name="T27" fmla="*/ 184150 h 199"/>
                <a:gd name="T28" fmla="*/ 65087 w 161"/>
                <a:gd name="T29" fmla="*/ 184150 h 199"/>
                <a:gd name="T30" fmla="*/ 65087 w 161"/>
                <a:gd name="T31" fmla="*/ 60325 h 199"/>
                <a:gd name="T32" fmla="*/ 65087 w 161"/>
                <a:gd name="T33" fmla="*/ 127000 h 199"/>
                <a:gd name="T34" fmla="*/ 125412 w 161"/>
                <a:gd name="T35" fmla="*/ 127000 h 199"/>
                <a:gd name="T36" fmla="*/ 142875 w 161"/>
                <a:gd name="T37" fmla="*/ 125413 h 199"/>
                <a:gd name="T38" fmla="*/ 155575 w 161"/>
                <a:gd name="T39" fmla="*/ 122238 h 199"/>
                <a:gd name="T40" fmla="*/ 165100 w 161"/>
                <a:gd name="T41" fmla="*/ 115888 h 199"/>
                <a:gd name="T42" fmla="*/ 171450 w 161"/>
                <a:gd name="T43" fmla="*/ 106363 h 199"/>
                <a:gd name="T44" fmla="*/ 173037 w 161"/>
                <a:gd name="T45" fmla="*/ 93663 h 199"/>
                <a:gd name="T46" fmla="*/ 173037 w 161"/>
                <a:gd name="T47" fmla="*/ 92075 h 199"/>
                <a:gd name="T48" fmla="*/ 171450 w 161"/>
                <a:gd name="T49" fmla="*/ 80963 h 199"/>
                <a:gd name="T50" fmla="*/ 165100 w 161"/>
                <a:gd name="T51" fmla="*/ 73025 h 199"/>
                <a:gd name="T52" fmla="*/ 157162 w 161"/>
                <a:gd name="T53" fmla="*/ 66675 h 199"/>
                <a:gd name="T54" fmla="*/ 146050 w 161"/>
                <a:gd name="T55" fmla="*/ 61913 h 199"/>
                <a:gd name="T56" fmla="*/ 130175 w 161"/>
                <a:gd name="T57" fmla="*/ 60325 h 199"/>
                <a:gd name="T58" fmla="*/ 65087 w 161"/>
                <a:gd name="T59" fmla="*/ 60325 h 199"/>
                <a:gd name="T60" fmla="*/ 0 w 161"/>
                <a:gd name="T61" fmla="*/ 0 h 199"/>
                <a:gd name="T62" fmla="*/ 139700 w 161"/>
                <a:gd name="T63" fmla="*/ 0 h 199"/>
                <a:gd name="T64" fmla="*/ 165100 w 161"/>
                <a:gd name="T65" fmla="*/ 1588 h 199"/>
                <a:gd name="T66" fmla="*/ 185737 w 161"/>
                <a:gd name="T67" fmla="*/ 7938 h 199"/>
                <a:gd name="T68" fmla="*/ 204787 w 161"/>
                <a:gd name="T69" fmla="*/ 15875 h 199"/>
                <a:gd name="T70" fmla="*/ 219075 w 161"/>
                <a:gd name="T71" fmla="*/ 26988 h 199"/>
                <a:gd name="T72" fmla="*/ 230187 w 161"/>
                <a:gd name="T73" fmla="*/ 42863 h 199"/>
                <a:gd name="T74" fmla="*/ 238125 w 161"/>
                <a:gd name="T75" fmla="*/ 60325 h 199"/>
                <a:gd name="T76" fmla="*/ 239712 w 161"/>
                <a:gd name="T77" fmla="*/ 80963 h 199"/>
                <a:gd name="T78" fmla="*/ 239712 w 161"/>
                <a:gd name="T79" fmla="*/ 82550 h 199"/>
                <a:gd name="T80" fmla="*/ 238125 w 161"/>
                <a:gd name="T81" fmla="*/ 103188 h 199"/>
                <a:gd name="T82" fmla="*/ 231775 w 161"/>
                <a:gd name="T83" fmla="*/ 119063 h 199"/>
                <a:gd name="T84" fmla="*/ 223837 w 161"/>
                <a:gd name="T85" fmla="*/ 131763 h 199"/>
                <a:gd name="T86" fmla="*/ 212725 w 161"/>
                <a:gd name="T87" fmla="*/ 142875 h 199"/>
                <a:gd name="T88" fmla="*/ 200025 w 161"/>
                <a:gd name="T89" fmla="*/ 150813 h 199"/>
                <a:gd name="T90" fmla="*/ 215900 w 161"/>
                <a:gd name="T91" fmla="*/ 158750 h 199"/>
                <a:gd name="T92" fmla="*/ 230187 w 161"/>
                <a:gd name="T93" fmla="*/ 166688 h 199"/>
                <a:gd name="T94" fmla="*/ 241300 w 161"/>
                <a:gd name="T95" fmla="*/ 179388 h 199"/>
                <a:gd name="T96" fmla="*/ 249237 w 161"/>
                <a:gd name="T97" fmla="*/ 192088 h 199"/>
                <a:gd name="T98" fmla="*/ 254000 w 161"/>
                <a:gd name="T99" fmla="*/ 209550 h 199"/>
                <a:gd name="T100" fmla="*/ 255587 w 161"/>
                <a:gd name="T101" fmla="*/ 228600 h 199"/>
                <a:gd name="T102" fmla="*/ 255587 w 161"/>
                <a:gd name="T103" fmla="*/ 228600 h 199"/>
                <a:gd name="T104" fmla="*/ 254000 w 161"/>
                <a:gd name="T105" fmla="*/ 249238 h 199"/>
                <a:gd name="T106" fmla="*/ 247650 w 161"/>
                <a:gd name="T107" fmla="*/ 266700 h 199"/>
                <a:gd name="T108" fmla="*/ 238125 w 161"/>
                <a:gd name="T109" fmla="*/ 282575 h 199"/>
                <a:gd name="T110" fmla="*/ 225425 w 161"/>
                <a:gd name="T111" fmla="*/ 293688 h 199"/>
                <a:gd name="T112" fmla="*/ 209550 w 161"/>
                <a:gd name="T113" fmla="*/ 303213 h 199"/>
                <a:gd name="T114" fmla="*/ 190500 w 161"/>
                <a:gd name="T115" fmla="*/ 309563 h 199"/>
                <a:gd name="T116" fmla="*/ 168275 w 161"/>
                <a:gd name="T117" fmla="*/ 314325 h 199"/>
                <a:gd name="T118" fmla="*/ 142875 w 161"/>
                <a:gd name="T119" fmla="*/ 315913 h 199"/>
                <a:gd name="T120" fmla="*/ 0 w 161"/>
                <a:gd name="T121" fmla="*/ 315913 h 199"/>
                <a:gd name="T122" fmla="*/ 0 w 161"/>
                <a:gd name="T123" fmla="*/ 0 h 1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1"/>
                <a:gd name="T187" fmla="*/ 0 h 199"/>
                <a:gd name="T188" fmla="*/ 161 w 161"/>
                <a:gd name="T189" fmla="*/ 199 h 1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1" h="199">
                  <a:moveTo>
                    <a:pt x="41" y="116"/>
                  </a:moveTo>
                  <a:lnTo>
                    <a:pt x="41" y="160"/>
                  </a:lnTo>
                  <a:lnTo>
                    <a:pt x="90" y="160"/>
                  </a:lnTo>
                  <a:lnTo>
                    <a:pt x="101" y="160"/>
                  </a:lnTo>
                  <a:lnTo>
                    <a:pt x="109" y="157"/>
                  </a:lnTo>
                  <a:lnTo>
                    <a:pt x="115" y="153"/>
                  </a:lnTo>
                  <a:lnTo>
                    <a:pt x="119" y="146"/>
                  </a:lnTo>
                  <a:lnTo>
                    <a:pt x="120" y="139"/>
                  </a:lnTo>
                  <a:lnTo>
                    <a:pt x="120" y="138"/>
                  </a:lnTo>
                  <a:lnTo>
                    <a:pt x="119" y="130"/>
                  </a:lnTo>
                  <a:lnTo>
                    <a:pt x="115" y="125"/>
                  </a:lnTo>
                  <a:lnTo>
                    <a:pt x="109" y="120"/>
                  </a:lnTo>
                  <a:lnTo>
                    <a:pt x="101" y="117"/>
                  </a:lnTo>
                  <a:lnTo>
                    <a:pt x="89" y="116"/>
                  </a:lnTo>
                  <a:lnTo>
                    <a:pt x="41" y="116"/>
                  </a:lnTo>
                  <a:close/>
                  <a:moveTo>
                    <a:pt x="41" y="38"/>
                  </a:moveTo>
                  <a:lnTo>
                    <a:pt x="41" y="80"/>
                  </a:lnTo>
                  <a:lnTo>
                    <a:pt x="79" y="80"/>
                  </a:lnTo>
                  <a:lnTo>
                    <a:pt x="90" y="79"/>
                  </a:lnTo>
                  <a:lnTo>
                    <a:pt x="98" y="77"/>
                  </a:lnTo>
                  <a:lnTo>
                    <a:pt x="104" y="73"/>
                  </a:lnTo>
                  <a:lnTo>
                    <a:pt x="108" y="67"/>
                  </a:lnTo>
                  <a:lnTo>
                    <a:pt x="109" y="59"/>
                  </a:lnTo>
                  <a:lnTo>
                    <a:pt x="109" y="58"/>
                  </a:lnTo>
                  <a:lnTo>
                    <a:pt x="108" y="51"/>
                  </a:lnTo>
                  <a:lnTo>
                    <a:pt x="104" y="46"/>
                  </a:lnTo>
                  <a:lnTo>
                    <a:pt x="99" y="42"/>
                  </a:lnTo>
                  <a:lnTo>
                    <a:pt x="92" y="39"/>
                  </a:lnTo>
                  <a:lnTo>
                    <a:pt x="82" y="38"/>
                  </a:lnTo>
                  <a:lnTo>
                    <a:pt x="41" y="38"/>
                  </a:lnTo>
                  <a:close/>
                  <a:moveTo>
                    <a:pt x="0" y="0"/>
                  </a:moveTo>
                  <a:lnTo>
                    <a:pt x="88" y="0"/>
                  </a:lnTo>
                  <a:lnTo>
                    <a:pt x="104" y="1"/>
                  </a:lnTo>
                  <a:lnTo>
                    <a:pt x="117" y="5"/>
                  </a:lnTo>
                  <a:lnTo>
                    <a:pt x="129" y="10"/>
                  </a:lnTo>
                  <a:lnTo>
                    <a:pt x="138" y="17"/>
                  </a:lnTo>
                  <a:lnTo>
                    <a:pt x="145" y="27"/>
                  </a:lnTo>
                  <a:lnTo>
                    <a:pt x="150" y="38"/>
                  </a:lnTo>
                  <a:lnTo>
                    <a:pt x="151" y="51"/>
                  </a:lnTo>
                  <a:lnTo>
                    <a:pt x="151" y="52"/>
                  </a:lnTo>
                  <a:lnTo>
                    <a:pt x="150" y="65"/>
                  </a:lnTo>
                  <a:lnTo>
                    <a:pt x="146" y="75"/>
                  </a:lnTo>
                  <a:lnTo>
                    <a:pt x="141" y="83"/>
                  </a:lnTo>
                  <a:lnTo>
                    <a:pt x="134" y="90"/>
                  </a:lnTo>
                  <a:lnTo>
                    <a:pt x="126" y="95"/>
                  </a:lnTo>
                  <a:lnTo>
                    <a:pt x="136" y="100"/>
                  </a:lnTo>
                  <a:lnTo>
                    <a:pt x="145" y="105"/>
                  </a:lnTo>
                  <a:lnTo>
                    <a:pt x="152" y="113"/>
                  </a:lnTo>
                  <a:lnTo>
                    <a:pt x="157" y="121"/>
                  </a:lnTo>
                  <a:lnTo>
                    <a:pt x="160" y="132"/>
                  </a:lnTo>
                  <a:lnTo>
                    <a:pt x="161" y="144"/>
                  </a:lnTo>
                  <a:lnTo>
                    <a:pt x="160" y="157"/>
                  </a:lnTo>
                  <a:lnTo>
                    <a:pt x="156" y="168"/>
                  </a:lnTo>
                  <a:lnTo>
                    <a:pt x="150" y="178"/>
                  </a:lnTo>
                  <a:lnTo>
                    <a:pt x="142" y="185"/>
                  </a:lnTo>
                  <a:lnTo>
                    <a:pt x="132" y="191"/>
                  </a:lnTo>
                  <a:lnTo>
                    <a:pt x="120" y="195"/>
                  </a:lnTo>
                  <a:lnTo>
                    <a:pt x="106" y="198"/>
                  </a:lnTo>
                  <a:lnTo>
                    <a:pt x="90" y="199"/>
                  </a:lnTo>
                  <a:lnTo>
                    <a:pt x="0" y="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ltGray">
            <a:xfrm>
              <a:off x="3053450" y="1744958"/>
              <a:ext cx="217111" cy="316732"/>
            </a:xfrm>
            <a:custGeom>
              <a:avLst/>
              <a:gdLst>
                <a:gd name="T0" fmla="*/ 0 w 137"/>
                <a:gd name="T1" fmla="*/ 0 h 199"/>
                <a:gd name="T2" fmla="*/ 66675 w 137"/>
                <a:gd name="T3" fmla="*/ 0 h 199"/>
                <a:gd name="T4" fmla="*/ 66675 w 137"/>
                <a:gd name="T5" fmla="*/ 252413 h 199"/>
                <a:gd name="T6" fmla="*/ 217488 w 137"/>
                <a:gd name="T7" fmla="*/ 252413 h 199"/>
                <a:gd name="T8" fmla="*/ 217488 w 137"/>
                <a:gd name="T9" fmla="*/ 315913 h 199"/>
                <a:gd name="T10" fmla="*/ 0 w 137"/>
                <a:gd name="T11" fmla="*/ 315913 h 199"/>
                <a:gd name="T12" fmla="*/ 0 w 137"/>
                <a:gd name="T13" fmla="*/ 0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7"/>
                <a:gd name="T22" fmla="*/ 0 h 199"/>
                <a:gd name="T23" fmla="*/ 137 w 137"/>
                <a:gd name="T24" fmla="*/ 199 h 1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7" h="199">
                  <a:moveTo>
                    <a:pt x="0" y="0"/>
                  </a:moveTo>
                  <a:lnTo>
                    <a:pt x="42" y="0"/>
                  </a:lnTo>
                  <a:lnTo>
                    <a:pt x="42" y="159"/>
                  </a:lnTo>
                  <a:lnTo>
                    <a:pt x="137" y="159"/>
                  </a:lnTo>
                  <a:lnTo>
                    <a:pt x="137" y="199"/>
                  </a:lnTo>
                  <a:lnTo>
                    <a:pt x="0" y="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6" name="Freeform 8"/>
            <p:cNvSpPr>
              <a:spLocks noEditPoints="1"/>
            </p:cNvSpPr>
            <p:nvPr/>
          </p:nvSpPr>
          <p:spPr bwMode="ltGray">
            <a:xfrm>
              <a:off x="3299333" y="1742340"/>
              <a:ext cx="321742" cy="319350"/>
            </a:xfrm>
            <a:custGeom>
              <a:avLst/>
              <a:gdLst>
                <a:gd name="T0" fmla="*/ 158750 w 202"/>
                <a:gd name="T1" fmla="*/ 84138 h 201"/>
                <a:gd name="T2" fmla="*/ 119063 w 202"/>
                <a:gd name="T3" fmla="*/ 187325 h 201"/>
                <a:gd name="T4" fmla="*/ 200025 w 202"/>
                <a:gd name="T5" fmla="*/ 187325 h 201"/>
                <a:gd name="T6" fmla="*/ 158750 w 202"/>
                <a:gd name="T7" fmla="*/ 84138 h 201"/>
                <a:gd name="T8" fmla="*/ 128588 w 202"/>
                <a:gd name="T9" fmla="*/ 0 h 201"/>
                <a:gd name="T10" fmla="*/ 190500 w 202"/>
                <a:gd name="T11" fmla="*/ 0 h 201"/>
                <a:gd name="T12" fmla="*/ 320675 w 202"/>
                <a:gd name="T13" fmla="*/ 319088 h 201"/>
                <a:gd name="T14" fmla="*/ 250825 w 202"/>
                <a:gd name="T15" fmla="*/ 319088 h 201"/>
                <a:gd name="T16" fmla="*/ 222250 w 202"/>
                <a:gd name="T17" fmla="*/ 247650 h 201"/>
                <a:gd name="T18" fmla="*/ 95250 w 202"/>
                <a:gd name="T19" fmla="*/ 247650 h 201"/>
                <a:gd name="T20" fmla="*/ 68263 w 202"/>
                <a:gd name="T21" fmla="*/ 319088 h 201"/>
                <a:gd name="T22" fmla="*/ 0 w 202"/>
                <a:gd name="T23" fmla="*/ 319088 h 201"/>
                <a:gd name="T24" fmla="*/ 128588 w 202"/>
                <a:gd name="T25" fmla="*/ 0 h 20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2"/>
                <a:gd name="T40" fmla="*/ 0 h 201"/>
                <a:gd name="T41" fmla="*/ 202 w 202"/>
                <a:gd name="T42" fmla="*/ 201 h 20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2" h="201">
                  <a:moveTo>
                    <a:pt x="100" y="53"/>
                  </a:moveTo>
                  <a:lnTo>
                    <a:pt x="75" y="118"/>
                  </a:lnTo>
                  <a:lnTo>
                    <a:pt x="126" y="118"/>
                  </a:lnTo>
                  <a:lnTo>
                    <a:pt x="100" y="53"/>
                  </a:lnTo>
                  <a:close/>
                  <a:moveTo>
                    <a:pt x="81" y="0"/>
                  </a:moveTo>
                  <a:lnTo>
                    <a:pt x="120" y="0"/>
                  </a:lnTo>
                  <a:lnTo>
                    <a:pt x="202" y="201"/>
                  </a:lnTo>
                  <a:lnTo>
                    <a:pt x="158" y="201"/>
                  </a:lnTo>
                  <a:lnTo>
                    <a:pt x="140" y="156"/>
                  </a:lnTo>
                  <a:lnTo>
                    <a:pt x="60" y="156"/>
                  </a:lnTo>
                  <a:lnTo>
                    <a:pt x="43" y="201"/>
                  </a:lnTo>
                  <a:lnTo>
                    <a:pt x="0" y="20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ltGray">
            <a:xfrm>
              <a:off x="3628921" y="1739723"/>
              <a:ext cx="277273" cy="327202"/>
            </a:xfrm>
            <a:custGeom>
              <a:avLst/>
              <a:gdLst>
                <a:gd name="T0" fmla="*/ 157163 w 175"/>
                <a:gd name="T1" fmla="*/ 0 h 206"/>
                <a:gd name="T2" fmla="*/ 184150 w 175"/>
                <a:gd name="T3" fmla="*/ 1588 h 206"/>
                <a:gd name="T4" fmla="*/ 207963 w 175"/>
                <a:gd name="T5" fmla="*/ 7938 h 206"/>
                <a:gd name="T6" fmla="*/ 227013 w 175"/>
                <a:gd name="T7" fmla="*/ 14288 h 206"/>
                <a:gd name="T8" fmla="*/ 244475 w 175"/>
                <a:gd name="T9" fmla="*/ 23812 h 206"/>
                <a:gd name="T10" fmla="*/ 261938 w 175"/>
                <a:gd name="T11" fmla="*/ 36513 h 206"/>
                <a:gd name="T12" fmla="*/ 276225 w 175"/>
                <a:gd name="T13" fmla="*/ 49212 h 206"/>
                <a:gd name="T14" fmla="*/ 234950 w 175"/>
                <a:gd name="T15" fmla="*/ 100012 h 206"/>
                <a:gd name="T16" fmla="*/ 215900 w 175"/>
                <a:gd name="T17" fmla="*/ 85725 h 206"/>
                <a:gd name="T18" fmla="*/ 198438 w 175"/>
                <a:gd name="T19" fmla="*/ 74613 h 206"/>
                <a:gd name="T20" fmla="*/ 177800 w 175"/>
                <a:gd name="T21" fmla="*/ 66675 h 206"/>
                <a:gd name="T22" fmla="*/ 157163 w 175"/>
                <a:gd name="T23" fmla="*/ 65088 h 206"/>
                <a:gd name="T24" fmla="*/ 136525 w 175"/>
                <a:gd name="T25" fmla="*/ 66675 h 206"/>
                <a:gd name="T26" fmla="*/ 117475 w 175"/>
                <a:gd name="T27" fmla="*/ 74613 h 206"/>
                <a:gd name="T28" fmla="*/ 101600 w 175"/>
                <a:gd name="T29" fmla="*/ 87312 h 206"/>
                <a:gd name="T30" fmla="*/ 88900 w 175"/>
                <a:gd name="T31" fmla="*/ 101600 h 206"/>
                <a:gd name="T32" fmla="*/ 77788 w 175"/>
                <a:gd name="T33" fmla="*/ 120650 h 206"/>
                <a:gd name="T34" fmla="*/ 71438 w 175"/>
                <a:gd name="T35" fmla="*/ 141288 h 206"/>
                <a:gd name="T36" fmla="*/ 69850 w 175"/>
                <a:gd name="T37" fmla="*/ 163513 h 206"/>
                <a:gd name="T38" fmla="*/ 69850 w 175"/>
                <a:gd name="T39" fmla="*/ 165100 h 206"/>
                <a:gd name="T40" fmla="*/ 71438 w 175"/>
                <a:gd name="T41" fmla="*/ 187325 h 206"/>
                <a:gd name="T42" fmla="*/ 77788 w 175"/>
                <a:gd name="T43" fmla="*/ 207963 h 206"/>
                <a:gd name="T44" fmla="*/ 87313 w 175"/>
                <a:gd name="T45" fmla="*/ 225425 h 206"/>
                <a:gd name="T46" fmla="*/ 100013 w 175"/>
                <a:gd name="T47" fmla="*/ 241300 h 206"/>
                <a:gd name="T48" fmla="*/ 117475 w 175"/>
                <a:gd name="T49" fmla="*/ 252413 h 206"/>
                <a:gd name="T50" fmla="*/ 136525 w 175"/>
                <a:gd name="T51" fmla="*/ 260350 h 206"/>
                <a:gd name="T52" fmla="*/ 157163 w 175"/>
                <a:gd name="T53" fmla="*/ 263525 h 206"/>
                <a:gd name="T54" fmla="*/ 176213 w 175"/>
                <a:gd name="T55" fmla="*/ 260350 h 206"/>
                <a:gd name="T56" fmla="*/ 192088 w 175"/>
                <a:gd name="T57" fmla="*/ 257175 h 206"/>
                <a:gd name="T58" fmla="*/ 207963 w 175"/>
                <a:gd name="T59" fmla="*/ 249238 h 206"/>
                <a:gd name="T60" fmla="*/ 222250 w 175"/>
                <a:gd name="T61" fmla="*/ 238125 h 206"/>
                <a:gd name="T62" fmla="*/ 236538 w 175"/>
                <a:gd name="T63" fmla="*/ 227013 h 206"/>
                <a:gd name="T64" fmla="*/ 277813 w 175"/>
                <a:gd name="T65" fmla="*/ 271463 h 206"/>
                <a:gd name="T66" fmla="*/ 263525 w 175"/>
                <a:gd name="T67" fmla="*/ 287338 h 206"/>
                <a:gd name="T68" fmla="*/ 244475 w 175"/>
                <a:gd name="T69" fmla="*/ 300038 h 206"/>
                <a:gd name="T70" fmla="*/ 227013 w 175"/>
                <a:gd name="T71" fmla="*/ 311150 h 206"/>
                <a:gd name="T72" fmla="*/ 204788 w 175"/>
                <a:gd name="T73" fmla="*/ 320675 h 206"/>
                <a:gd name="T74" fmla="*/ 182563 w 175"/>
                <a:gd name="T75" fmla="*/ 325438 h 206"/>
                <a:gd name="T76" fmla="*/ 153988 w 175"/>
                <a:gd name="T77" fmla="*/ 327025 h 206"/>
                <a:gd name="T78" fmla="*/ 122238 w 175"/>
                <a:gd name="T79" fmla="*/ 323850 h 206"/>
                <a:gd name="T80" fmla="*/ 93663 w 175"/>
                <a:gd name="T81" fmla="*/ 314325 h 206"/>
                <a:gd name="T82" fmla="*/ 68263 w 175"/>
                <a:gd name="T83" fmla="*/ 300038 h 206"/>
                <a:gd name="T84" fmla="*/ 44450 w 175"/>
                <a:gd name="T85" fmla="*/ 279400 h 206"/>
                <a:gd name="T86" fmla="*/ 25400 w 175"/>
                <a:gd name="T87" fmla="*/ 257175 h 206"/>
                <a:gd name="T88" fmla="*/ 12700 w 175"/>
                <a:gd name="T89" fmla="*/ 228600 h 206"/>
                <a:gd name="T90" fmla="*/ 3175 w 175"/>
                <a:gd name="T91" fmla="*/ 198437 h 206"/>
                <a:gd name="T92" fmla="*/ 0 w 175"/>
                <a:gd name="T93" fmla="*/ 165100 h 206"/>
                <a:gd name="T94" fmla="*/ 1588 w 175"/>
                <a:gd name="T95" fmla="*/ 134938 h 206"/>
                <a:gd name="T96" fmla="*/ 9525 w 175"/>
                <a:gd name="T97" fmla="*/ 107950 h 206"/>
                <a:gd name="T98" fmla="*/ 20638 w 175"/>
                <a:gd name="T99" fmla="*/ 82550 h 206"/>
                <a:gd name="T100" fmla="*/ 34925 w 175"/>
                <a:gd name="T101" fmla="*/ 58738 h 206"/>
                <a:gd name="T102" fmla="*/ 52388 w 175"/>
                <a:gd name="T103" fmla="*/ 39688 h 206"/>
                <a:gd name="T104" fmla="*/ 74613 w 175"/>
                <a:gd name="T105" fmla="*/ 22225 h 206"/>
                <a:gd name="T106" fmla="*/ 100013 w 175"/>
                <a:gd name="T107" fmla="*/ 11112 h 206"/>
                <a:gd name="T108" fmla="*/ 127000 w 175"/>
                <a:gd name="T109" fmla="*/ 3175 h 206"/>
                <a:gd name="T110" fmla="*/ 157163 w 175"/>
                <a:gd name="T111" fmla="*/ 0 h 20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5"/>
                <a:gd name="T169" fmla="*/ 0 h 206"/>
                <a:gd name="T170" fmla="*/ 175 w 175"/>
                <a:gd name="T171" fmla="*/ 206 h 20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5" h="206">
                  <a:moveTo>
                    <a:pt x="99" y="0"/>
                  </a:moveTo>
                  <a:lnTo>
                    <a:pt x="116" y="1"/>
                  </a:lnTo>
                  <a:lnTo>
                    <a:pt x="131" y="5"/>
                  </a:lnTo>
                  <a:lnTo>
                    <a:pt x="143" y="9"/>
                  </a:lnTo>
                  <a:lnTo>
                    <a:pt x="154" y="15"/>
                  </a:lnTo>
                  <a:lnTo>
                    <a:pt x="165" y="23"/>
                  </a:lnTo>
                  <a:lnTo>
                    <a:pt x="174" y="31"/>
                  </a:lnTo>
                  <a:lnTo>
                    <a:pt x="148" y="63"/>
                  </a:lnTo>
                  <a:lnTo>
                    <a:pt x="136" y="54"/>
                  </a:lnTo>
                  <a:lnTo>
                    <a:pt x="125" y="47"/>
                  </a:lnTo>
                  <a:lnTo>
                    <a:pt x="112" y="42"/>
                  </a:lnTo>
                  <a:lnTo>
                    <a:pt x="99" y="41"/>
                  </a:lnTo>
                  <a:lnTo>
                    <a:pt x="86" y="42"/>
                  </a:lnTo>
                  <a:lnTo>
                    <a:pt x="74" y="47"/>
                  </a:lnTo>
                  <a:lnTo>
                    <a:pt x="64" y="55"/>
                  </a:lnTo>
                  <a:lnTo>
                    <a:pt x="56" y="64"/>
                  </a:lnTo>
                  <a:lnTo>
                    <a:pt x="49" y="76"/>
                  </a:lnTo>
                  <a:lnTo>
                    <a:pt x="45" y="89"/>
                  </a:lnTo>
                  <a:lnTo>
                    <a:pt x="44" y="103"/>
                  </a:lnTo>
                  <a:lnTo>
                    <a:pt x="44" y="104"/>
                  </a:lnTo>
                  <a:lnTo>
                    <a:pt x="45" y="118"/>
                  </a:lnTo>
                  <a:lnTo>
                    <a:pt x="49" y="131"/>
                  </a:lnTo>
                  <a:lnTo>
                    <a:pt x="55" y="142"/>
                  </a:lnTo>
                  <a:lnTo>
                    <a:pt x="63" y="152"/>
                  </a:lnTo>
                  <a:lnTo>
                    <a:pt x="74" y="159"/>
                  </a:lnTo>
                  <a:lnTo>
                    <a:pt x="86" y="164"/>
                  </a:lnTo>
                  <a:lnTo>
                    <a:pt x="99" y="166"/>
                  </a:lnTo>
                  <a:lnTo>
                    <a:pt x="111" y="164"/>
                  </a:lnTo>
                  <a:lnTo>
                    <a:pt x="121" y="162"/>
                  </a:lnTo>
                  <a:lnTo>
                    <a:pt x="131" y="157"/>
                  </a:lnTo>
                  <a:lnTo>
                    <a:pt x="140" y="150"/>
                  </a:lnTo>
                  <a:lnTo>
                    <a:pt x="149" y="143"/>
                  </a:lnTo>
                  <a:lnTo>
                    <a:pt x="175" y="171"/>
                  </a:lnTo>
                  <a:lnTo>
                    <a:pt x="166" y="181"/>
                  </a:lnTo>
                  <a:lnTo>
                    <a:pt x="154" y="189"/>
                  </a:lnTo>
                  <a:lnTo>
                    <a:pt x="143" y="196"/>
                  </a:lnTo>
                  <a:lnTo>
                    <a:pt x="129" y="202"/>
                  </a:lnTo>
                  <a:lnTo>
                    <a:pt x="115" y="205"/>
                  </a:lnTo>
                  <a:lnTo>
                    <a:pt x="97" y="206"/>
                  </a:lnTo>
                  <a:lnTo>
                    <a:pt x="77" y="204"/>
                  </a:lnTo>
                  <a:lnTo>
                    <a:pt x="59" y="198"/>
                  </a:lnTo>
                  <a:lnTo>
                    <a:pt x="43" y="189"/>
                  </a:lnTo>
                  <a:lnTo>
                    <a:pt x="28" y="176"/>
                  </a:lnTo>
                  <a:lnTo>
                    <a:pt x="16" y="162"/>
                  </a:lnTo>
                  <a:lnTo>
                    <a:pt x="8" y="144"/>
                  </a:lnTo>
                  <a:lnTo>
                    <a:pt x="2" y="125"/>
                  </a:lnTo>
                  <a:lnTo>
                    <a:pt x="0" y="104"/>
                  </a:lnTo>
                  <a:lnTo>
                    <a:pt x="1" y="85"/>
                  </a:lnTo>
                  <a:lnTo>
                    <a:pt x="6" y="68"/>
                  </a:lnTo>
                  <a:lnTo>
                    <a:pt x="13" y="52"/>
                  </a:lnTo>
                  <a:lnTo>
                    <a:pt x="22" y="37"/>
                  </a:lnTo>
                  <a:lnTo>
                    <a:pt x="33" y="25"/>
                  </a:lnTo>
                  <a:lnTo>
                    <a:pt x="47" y="14"/>
                  </a:lnTo>
                  <a:lnTo>
                    <a:pt x="63" y="7"/>
                  </a:lnTo>
                  <a:lnTo>
                    <a:pt x="80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ltGray">
            <a:xfrm>
              <a:off x="3950663" y="1744958"/>
              <a:ext cx="274656" cy="316732"/>
            </a:xfrm>
            <a:custGeom>
              <a:avLst/>
              <a:gdLst>
                <a:gd name="T0" fmla="*/ 0 w 173"/>
                <a:gd name="T1" fmla="*/ 0 h 199"/>
                <a:gd name="T2" fmla="*/ 68262 w 173"/>
                <a:gd name="T3" fmla="*/ 0 h 199"/>
                <a:gd name="T4" fmla="*/ 68262 w 173"/>
                <a:gd name="T5" fmla="*/ 138113 h 199"/>
                <a:gd name="T6" fmla="*/ 190500 w 173"/>
                <a:gd name="T7" fmla="*/ 0 h 199"/>
                <a:gd name="T8" fmla="*/ 269875 w 173"/>
                <a:gd name="T9" fmla="*/ 0 h 199"/>
                <a:gd name="T10" fmla="*/ 147637 w 173"/>
                <a:gd name="T11" fmla="*/ 133350 h 199"/>
                <a:gd name="T12" fmla="*/ 274637 w 173"/>
                <a:gd name="T13" fmla="*/ 315913 h 199"/>
                <a:gd name="T14" fmla="*/ 195262 w 173"/>
                <a:gd name="T15" fmla="*/ 315913 h 199"/>
                <a:gd name="T16" fmla="*/ 101600 w 173"/>
                <a:gd name="T17" fmla="*/ 180975 h 199"/>
                <a:gd name="T18" fmla="*/ 68262 w 173"/>
                <a:gd name="T19" fmla="*/ 219075 h 199"/>
                <a:gd name="T20" fmla="*/ 68262 w 173"/>
                <a:gd name="T21" fmla="*/ 315913 h 199"/>
                <a:gd name="T22" fmla="*/ 0 w 173"/>
                <a:gd name="T23" fmla="*/ 315913 h 199"/>
                <a:gd name="T24" fmla="*/ 0 w 173"/>
                <a:gd name="T25" fmla="*/ 0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3"/>
                <a:gd name="T40" fmla="*/ 0 h 199"/>
                <a:gd name="T41" fmla="*/ 173 w 173"/>
                <a:gd name="T42" fmla="*/ 199 h 1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3" h="199">
                  <a:moveTo>
                    <a:pt x="0" y="0"/>
                  </a:moveTo>
                  <a:lnTo>
                    <a:pt x="43" y="0"/>
                  </a:lnTo>
                  <a:lnTo>
                    <a:pt x="43" y="87"/>
                  </a:lnTo>
                  <a:lnTo>
                    <a:pt x="120" y="0"/>
                  </a:lnTo>
                  <a:lnTo>
                    <a:pt x="170" y="0"/>
                  </a:lnTo>
                  <a:lnTo>
                    <a:pt x="93" y="84"/>
                  </a:lnTo>
                  <a:lnTo>
                    <a:pt x="173" y="199"/>
                  </a:lnTo>
                  <a:lnTo>
                    <a:pt x="123" y="199"/>
                  </a:lnTo>
                  <a:lnTo>
                    <a:pt x="64" y="114"/>
                  </a:lnTo>
                  <a:lnTo>
                    <a:pt x="43" y="138"/>
                  </a:lnTo>
                  <a:lnTo>
                    <a:pt x="43" y="199"/>
                  </a:lnTo>
                  <a:lnTo>
                    <a:pt x="0" y="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9" name="Freeform 11"/>
            <p:cNvSpPr>
              <a:spLocks noEditPoints="1"/>
            </p:cNvSpPr>
            <p:nvPr/>
          </p:nvSpPr>
          <p:spPr bwMode="ltGray">
            <a:xfrm>
              <a:off x="4316872" y="1750193"/>
              <a:ext cx="253730" cy="303644"/>
            </a:xfrm>
            <a:custGeom>
              <a:avLst/>
              <a:gdLst>
                <a:gd name="T0" fmla="*/ 74613 w 159"/>
                <a:gd name="T1" fmla="*/ 182562 h 190"/>
                <a:gd name="T2" fmla="*/ 61913 w 159"/>
                <a:gd name="T3" fmla="*/ 201612 h 190"/>
                <a:gd name="T4" fmla="*/ 60325 w 159"/>
                <a:gd name="T5" fmla="*/ 214313 h 190"/>
                <a:gd name="T6" fmla="*/ 71438 w 159"/>
                <a:gd name="T7" fmla="*/ 238125 h 190"/>
                <a:gd name="T8" fmla="*/ 100013 w 159"/>
                <a:gd name="T9" fmla="*/ 247650 h 190"/>
                <a:gd name="T10" fmla="*/ 127000 w 159"/>
                <a:gd name="T11" fmla="*/ 239713 h 190"/>
                <a:gd name="T12" fmla="*/ 87313 w 159"/>
                <a:gd name="T13" fmla="*/ 174625 h 190"/>
                <a:gd name="T14" fmla="*/ 106363 w 159"/>
                <a:gd name="T15" fmla="*/ 50800 h 190"/>
                <a:gd name="T16" fmla="*/ 92075 w 159"/>
                <a:gd name="T17" fmla="*/ 66675 h 190"/>
                <a:gd name="T18" fmla="*/ 90488 w 159"/>
                <a:gd name="T19" fmla="*/ 80962 h 190"/>
                <a:gd name="T20" fmla="*/ 93663 w 159"/>
                <a:gd name="T21" fmla="*/ 98425 h 190"/>
                <a:gd name="T22" fmla="*/ 107950 w 159"/>
                <a:gd name="T23" fmla="*/ 117475 h 190"/>
                <a:gd name="T24" fmla="*/ 134938 w 159"/>
                <a:gd name="T25" fmla="*/ 100012 h 190"/>
                <a:gd name="T26" fmla="*/ 142875 w 159"/>
                <a:gd name="T27" fmla="*/ 77787 h 190"/>
                <a:gd name="T28" fmla="*/ 141288 w 159"/>
                <a:gd name="T29" fmla="*/ 66675 h 190"/>
                <a:gd name="T30" fmla="*/ 128588 w 159"/>
                <a:gd name="T31" fmla="*/ 50800 h 190"/>
                <a:gd name="T32" fmla="*/ 117475 w 159"/>
                <a:gd name="T33" fmla="*/ 0 h 190"/>
                <a:gd name="T34" fmla="*/ 160338 w 159"/>
                <a:gd name="T35" fmla="*/ 9525 h 190"/>
                <a:gd name="T36" fmla="*/ 187325 w 159"/>
                <a:gd name="T37" fmla="*/ 36513 h 190"/>
                <a:gd name="T38" fmla="*/ 196850 w 159"/>
                <a:gd name="T39" fmla="*/ 73025 h 190"/>
                <a:gd name="T40" fmla="*/ 188913 w 159"/>
                <a:gd name="T41" fmla="*/ 107950 h 190"/>
                <a:gd name="T42" fmla="*/ 168275 w 159"/>
                <a:gd name="T43" fmla="*/ 131763 h 190"/>
                <a:gd name="T44" fmla="*/ 138113 w 159"/>
                <a:gd name="T45" fmla="*/ 150813 h 190"/>
                <a:gd name="T46" fmla="*/ 188913 w 159"/>
                <a:gd name="T47" fmla="*/ 165100 h 190"/>
                <a:gd name="T48" fmla="*/ 247650 w 159"/>
                <a:gd name="T49" fmla="*/ 165100 h 190"/>
                <a:gd name="T50" fmla="*/ 211138 w 159"/>
                <a:gd name="T51" fmla="*/ 227013 h 190"/>
                <a:gd name="T52" fmla="*/ 207963 w 159"/>
                <a:gd name="T53" fmla="*/ 301625 h 190"/>
                <a:gd name="T54" fmla="*/ 157163 w 159"/>
                <a:gd name="T55" fmla="*/ 282575 h 190"/>
                <a:gd name="T56" fmla="*/ 115888 w 159"/>
                <a:gd name="T57" fmla="*/ 298450 h 190"/>
                <a:gd name="T58" fmla="*/ 71438 w 159"/>
                <a:gd name="T59" fmla="*/ 298450 h 190"/>
                <a:gd name="T60" fmla="*/ 34925 w 159"/>
                <a:gd name="T61" fmla="*/ 284163 h 190"/>
                <a:gd name="T62" fmla="*/ 9525 w 159"/>
                <a:gd name="T63" fmla="*/ 257175 h 190"/>
                <a:gd name="T64" fmla="*/ 0 w 159"/>
                <a:gd name="T65" fmla="*/ 215900 h 190"/>
                <a:gd name="T66" fmla="*/ 1588 w 159"/>
                <a:gd name="T67" fmla="*/ 193675 h 190"/>
                <a:gd name="T68" fmla="*/ 20638 w 159"/>
                <a:gd name="T69" fmla="*/ 160337 h 190"/>
                <a:gd name="T70" fmla="*/ 53975 w 159"/>
                <a:gd name="T71" fmla="*/ 134938 h 190"/>
                <a:gd name="T72" fmla="*/ 36513 w 159"/>
                <a:gd name="T73" fmla="*/ 96837 h 190"/>
                <a:gd name="T74" fmla="*/ 36513 w 159"/>
                <a:gd name="T75" fmla="*/ 58738 h 190"/>
                <a:gd name="T76" fmla="*/ 50800 w 159"/>
                <a:gd name="T77" fmla="*/ 30163 h 190"/>
                <a:gd name="T78" fmla="*/ 77788 w 159"/>
                <a:gd name="T79" fmla="*/ 7938 h 190"/>
                <a:gd name="T80" fmla="*/ 117475 w 159"/>
                <a:gd name="T81" fmla="*/ 0 h 1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90"/>
                <a:gd name="T125" fmla="*/ 159 w 159"/>
                <a:gd name="T126" fmla="*/ 190 h 1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90">
                  <a:moveTo>
                    <a:pt x="55" y="110"/>
                  </a:moveTo>
                  <a:lnTo>
                    <a:pt x="47" y="115"/>
                  </a:lnTo>
                  <a:lnTo>
                    <a:pt x="43" y="121"/>
                  </a:lnTo>
                  <a:lnTo>
                    <a:pt x="39" y="127"/>
                  </a:lnTo>
                  <a:lnTo>
                    <a:pt x="38" y="134"/>
                  </a:lnTo>
                  <a:lnTo>
                    <a:pt x="38" y="135"/>
                  </a:lnTo>
                  <a:lnTo>
                    <a:pt x="40" y="143"/>
                  </a:lnTo>
                  <a:lnTo>
                    <a:pt x="45" y="150"/>
                  </a:lnTo>
                  <a:lnTo>
                    <a:pt x="54" y="155"/>
                  </a:lnTo>
                  <a:lnTo>
                    <a:pt x="63" y="156"/>
                  </a:lnTo>
                  <a:lnTo>
                    <a:pt x="72" y="155"/>
                  </a:lnTo>
                  <a:lnTo>
                    <a:pt x="80" y="151"/>
                  </a:lnTo>
                  <a:lnTo>
                    <a:pt x="88" y="145"/>
                  </a:lnTo>
                  <a:lnTo>
                    <a:pt x="55" y="110"/>
                  </a:lnTo>
                  <a:close/>
                  <a:moveTo>
                    <a:pt x="74" y="31"/>
                  </a:moveTo>
                  <a:lnTo>
                    <a:pt x="67" y="32"/>
                  </a:lnTo>
                  <a:lnTo>
                    <a:pt x="62" y="37"/>
                  </a:lnTo>
                  <a:lnTo>
                    <a:pt x="58" y="42"/>
                  </a:lnTo>
                  <a:lnTo>
                    <a:pt x="57" y="50"/>
                  </a:lnTo>
                  <a:lnTo>
                    <a:pt x="57" y="51"/>
                  </a:lnTo>
                  <a:lnTo>
                    <a:pt x="58" y="56"/>
                  </a:lnTo>
                  <a:lnTo>
                    <a:pt x="59" y="62"/>
                  </a:lnTo>
                  <a:lnTo>
                    <a:pt x="63" y="67"/>
                  </a:lnTo>
                  <a:lnTo>
                    <a:pt x="68" y="74"/>
                  </a:lnTo>
                  <a:lnTo>
                    <a:pt x="77" y="69"/>
                  </a:lnTo>
                  <a:lnTo>
                    <a:pt x="85" y="63"/>
                  </a:lnTo>
                  <a:lnTo>
                    <a:pt x="89" y="57"/>
                  </a:lnTo>
                  <a:lnTo>
                    <a:pt x="90" y="49"/>
                  </a:lnTo>
                  <a:lnTo>
                    <a:pt x="90" y="48"/>
                  </a:lnTo>
                  <a:lnTo>
                    <a:pt x="89" y="42"/>
                  </a:lnTo>
                  <a:lnTo>
                    <a:pt x="86" y="36"/>
                  </a:lnTo>
                  <a:lnTo>
                    <a:pt x="81" y="32"/>
                  </a:lnTo>
                  <a:lnTo>
                    <a:pt x="74" y="31"/>
                  </a:lnTo>
                  <a:close/>
                  <a:moveTo>
                    <a:pt x="74" y="0"/>
                  </a:moveTo>
                  <a:lnTo>
                    <a:pt x="88" y="1"/>
                  </a:lnTo>
                  <a:lnTo>
                    <a:pt x="101" y="6"/>
                  </a:lnTo>
                  <a:lnTo>
                    <a:pt x="111" y="14"/>
                  </a:lnTo>
                  <a:lnTo>
                    <a:pt x="118" y="23"/>
                  </a:lnTo>
                  <a:lnTo>
                    <a:pt x="122" y="34"/>
                  </a:lnTo>
                  <a:lnTo>
                    <a:pt x="124" y="46"/>
                  </a:lnTo>
                  <a:lnTo>
                    <a:pt x="122" y="58"/>
                  </a:lnTo>
                  <a:lnTo>
                    <a:pt x="119" y="68"/>
                  </a:lnTo>
                  <a:lnTo>
                    <a:pt x="113" y="76"/>
                  </a:lnTo>
                  <a:lnTo>
                    <a:pt x="106" y="83"/>
                  </a:lnTo>
                  <a:lnTo>
                    <a:pt x="97" y="90"/>
                  </a:lnTo>
                  <a:lnTo>
                    <a:pt x="87" y="95"/>
                  </a:lnTo>
                  <a:lnTo>
                    <a:pt x="111" y="119"/>
                  </a:lnTo>
                  <a:lnTo>
                    <a:pt x="119" y="104"/>
                  </a:lnTo>
                  <a:lnTo>
                    <a:pt x="128" y="88"/>
                  </a:lnTo>
                  <a:lnTo>
                    <a:pt x="156" y="104"/>
                  </a:lnTo>
                  <a:lnTo>
                    <a:pt x="145" y="123"/>
                  </a:lnTo>
                  <a:lnTo>
                    <a:pt x="133" y="143"/>
                  </a:lnTo>
                  <a:lnTo>
                    <a:pt x="159" y="170"/>
                  </a:lnTo>
                  <a:lnTo>
                    <a:pt x="131" y="190"/>
                  </a:lnTo>
                  <a:lnTo>
                    <a:pt x="110" y="169"/>
                  </a:lnTo>
                  <a:lnTo>
                    <a:pt x="99" y="178"/>
                  </a:lnTo>
                  <a:lnTo>
                    <a:pt x="87" y="184"/>
                  </a:lnTo>
                  <a:lnTo>
                    <a:pt x="73" y="188"/>
                  </a:lnTo>
                  <a:lnTo>
                    <a:pt x="58" y="189"/>
                  </a:lnTo>
                  <a:lnTo>
                    <a:pt x="45" y="188"/>
                  </a:lnTo>
                  <a:lnTo>
                    <a:pt x="32" y="185"/>
                  </a:lnTo>
                  <a:lnTo>
                    <a:pt x="22" y="179"/>
                  </a:lnTo>
                  <a:lnTo>
                    <a:pt x="13" y="171"/>
                  </a:lnTo>
                  <a:lnTo>
                    <a:pt x="6" y="162"/>
                  </a:lnTo>
                  <a:lnTo>
                    <a:pt x="1" y="150"/>
                  </a:lnTo>
                  <a:lnTo>
                    <a:pt x="0" y="136"/>
                  </a:lnTo>
                  <a:lnTo>
                    <a:pt x="1" y="122"/>
                  </a:lnTo>
                  <a:lnTo>
                    <a:pt x="6" y="111"/>
                  </a:lnTo>
                  <a:lnTo>
                    <a:pt x="13" y="101"/>
                  </a:lnTo>
                  <a:lnTo>
                    <a:pt x="22" y="92"/>
                  </a:lnTo>
                  <a:lnTo>
                    <a:pt x="34" y="85"/>
                  </a:lnTo>
                  <a:lnTo>
                    <a:pt x="27" y="73"/>
                  </a:lnTo>
                  <a:lnTo>
                    <a:pt x="23" y="61"/>
                  </a:lnTo>
                  <a:lnTo>
                    <a:pt x="22" y="48"/>
                  </a:lnTo>
                  <a:lnTo>
                    <a:pt x="23" y="37"/>
                  </a:lnTo>
                  <a:lnTo>
                    <a:pt x="27" y="28"/>
                  </a:lnTo>
                  <a:lnTo>
                    <a:pt x="32" y="19"/>
                  </a:lnTo>
                  <a:lnTo>
                    <a:pt x="40" y="11"/>
                  </a:lnTo>
                  <a:lnTo>
                    <a:pt x="49" y="5"/>
                  </a:lnTo>
                  <a:lnTo>
                    <a:pt x="61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ltGray">
            <a:xfrm>
              <a:off x="4633381" y="1744958"/>
              <a:ext cx="303430" cy="319350"/>
            </a:xfrm>
            <a:custGeom>
              <a:avLst/>
              <a:gdLst>
                <a:gd name="T0" fmla="*/ 0 w 191"/>
                <a:gd name="T1" fmla="*/ 0 h 200"/>
                <a:gd name="T2" fmla="*/ 73025 w 191"/>
                <a:gd name="T3" fmla="*/ 0 h 200"/>
                <a:gd name="T4" fmla="*/ 152400 w 191"/>
                <a:gd name="T5" fmla="*/ 222250 h 200"/>
                <a:gd name="T6" fmla="*/ 231775 w 191"/>
                <a:gd name="T7" fmla="*/ 0 h 200"/>
                <a:gd name="T8" fmla="*/ 303213 w 191"/>
                <a:gd name="T9" fmla="*/ 0 h 200"/>
                <a:gd name="T10" fmla="*/ 180975 w 191"/>
                <a:gd name="T11" fmla="*/ 317500 h 200"/>
                <a:gd name="T12" fmla="*/ 122238 w 191"/>
                <a:gd name="T13" fmla="*/ 317500 h 200"/>
                <a:gd name="T14" fmla="*/ 0 w 191"/>
                <a:gd name="T15" fmla="*/ 0 h 2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1"/>
                <a:gd name="T25" fmla="*/ 0 h 200"/>
                <a:gd name="T26" fmla="*/ 191 w 191"/>
                <a:gd name="T27" fmla="*/ 200 h 2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1" h="200">
                  <a:moveTo>
                    <a:pt x="0" y="0"/>
                  </a:moveTo>
                  <a:lnTo>
                    <a:pt x="46" y="0"/>
                  </a:lnTo>
                  <a:lnTo>
                    <a:pt x="96" y="140"/>
                  </a:lnTo>
                  <a:lnTo>
                    <a:pt x="146" y="0"/>
                  </a:lnTo>
                  <a:lnTo>
                    <a:pt x="191" y="0"/>
                  </a:lnTo>
                  <a:lnTo>
                    <a:pt x="114" y="200"/>
                  </a:lnTo>
                  <a:lnTo>
                    <a:pt x="7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ltGray">
            <a:xfrm>
              <a:off x="4976049" y="1744958"/>
              <a:ext cx="230189" cy="316732"/>
            </a:xfrm>
            <a:custGeom>
              <a:avLst/>
              <a:gdLst>
                <a:gd name="T0" fmla="*/ 0 w 145"/>
                <a:gd name="T1" fmla="*/ 0 h 199"/>
                <a:gd name="T2" fmla="*/ 227013 w 145"/>
                <a:gd name="T3" fmla="*/ 0 h 199"/>
                <a:gd name="T4" fmla="*/ 227013 w 145"/>
                <a:gd name="T5" fmla="*/ 61913 h 199"/>
                <a:gd name="T6" fmla="*/ 66675 w 145"/>
                <a:gd name="T7" fmla="*/ 61913 h 199"/>
                <a:gd name="T8" fmla="*/ 66675 w 145"/>
                <a:gd name="T9" fmla="*/ 125413 h 199"/>
                <a:gd name="T10" fmla="*/ 207963 w 145"/>
                <a:gd name="T11" fmla="*/ 125413 h 199"/>
                <a:gd name="T12" fmla="*/ 207963 w 145"/>
                <a:gd name="T13" fmla="*/ 187325 h 199"/>
                <a:gd name="T14" fmla="*/ 66675 w 145"/>
                <a:gd name="T15" fmla="*/ 187325 h 199"/>
                <a:gd name="T16" fmla="*/ 66675 w 145"/>
                <a:gd name="T17" fmla="*/ 254000 h 199"/>
                <a:gd name="T18" fmla="*/ 230188 w 145"/>
                <a:gd name="T19" fmla="*/ 254000 h 199"/>
                <a:gd name="T20" fmla="*/ 230188 w 145"/>
                <a:gd name="T21" fmla="*/ 315913 h 199"/>
                <a:gd name="T22" fmla="*/ 0 w 145"/>
                <a:gd name="T23" fmla="*/ 315913 h 199"/>
                <a:gd name="T24" fmla="*/ 0 w 145"/>
                <a:gd name="T25" fmla="*/ 0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5"/>
                <a:gd name="T40" fmla="*/ 0 h 199"/>
                <a:gd name="T41" fmla="*/ 145 w 145"/>
                <a:gd name="T42" fmla="*/ 199 h 1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5" h="199">
                  <a:moveTo>
                    <a:pt x="0" y="0"/>
                  </a:moveTo>
                  <a:lnTo>
                    <a:pt x="143" y="0"/>
                  </a:lnTo>
                  <a:lnTo>
                    <a:pt x="143" y="39"/>
                  </a:lnTo>
                  <a:lnTo>
                    <a:pt x="42" y="39"/>
                  </a:lnTo>
                  <a:lnTo>
                    <a:pt x="42" y="79"/>
                  </a:lnTo>
                  <a:lnTo>
                    <a:pt x="131" y="79"/>
                  </a:lnTo>
                  <a:lnTo>
                    <a:pt x="131" y="118"/>
                  </a:lnTo>
                  <a:lnTo>
                    <a:pt x="42" y="118"/>
                  </a:lnTo>
                  <a:lnTo>
                    <a:pt x="42" y="160"/>
                  </a:lnTo>
                  <a:lnTo>
                    <a:pt x="145" y="160"/>
                  </a:lnTo>
                  <a:lnTo>
                    <a:pt x="145" y="199"/>
                  </a:lnTo>
                  <a:lnTo>
                    <a:pt x="0" y="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2" name="Freeform 14"/>
            <p:cNvSpPr>
              <a:spLocks noEditPoints="1"/>
            </p:cNvSpPr>
            <p:nvPr/>
          </p:nvSpPr>
          <p:spPr bwMode="ltGray">
            <a:xfrm>
              <a:off x="5237627" y="1742340"/>
              <a:ext cx="319125" cy="319350"/>
            </a:xfrm>
            <a:custGeom>
              <a:avLst/>
              <a:gdLst>
                <a:gd name="T0" fmla="*/ 160337 w 201"/>
                <a:gd name="T1" fmla="*/ 84138 h 201"/>
                <a:gd name="T2" fmla="*/ 119062 w 201"/>
                <a:gd name="T3" fmla="*/ 187325 h 201"/>
                <a:gd name="T4" fmla="*/ 200025 w 201"/>
                <a:gd name="T5" fmla="*/ 187325 h 201"/>
                <a:gd name="T6" fmla="*/ 160337 w 201"/>
                <a:gd name="T7" fmla="*/ 84138 h 201"/>
                <a:gd name="T8" fmla="*/ 130175 w 201"/>
                <a:gd name="T9" fmla="*/ 0 h 201"/>
                <a:gd name="T10" fmla="*/ 190500 w 201"/>
                <a:gd name="T11" fmla="*/ 0 h 201"/>
                <a:gd name="T12" fmla="*/ 319087 w 201"/>
                <a:gd name="T13" fmla="*/ 319088 h 201"/>
                <a:gd name="T14" fmla="*/ 250825 w 201"/>
                <a:gd name="T15" fmla="*/ 319088 h 201"/>
                <a:gd name="T16" fmla="*/ 222250 w 201"/>
                <a:gd name="T17" fmla="*/ 247650 h 201"/>
                <a:gd name="T18" fmla="*/ 95250 w 201"/>
                <a:gd name="T19" fmla="*/ 247650 h 201"/>
                <a:gd name="T20" fmla="*/ 68262 w 201"/>
                <a:gd name="T21" fmla="*/ 319088 h 201"/>
                <a:gd name="T22" fmla="*/ 0 w 201"/>
                <a:gd name="T23" fmla="*/ 319088 h 201"/>
                <a:gd name="T24" fmla="*/ 130175 w 201"/>
                <a:gd name="T25" fmla="*/ 0 h 20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1"/>
                <a:gd name="T40" fmla="*/ 0 h 201"/>
                <a:gd name="T41" fmla="*/ 201 w 201"/>
                <a:gd name="T42" fmla="*/ 201 h 20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1" h="201">
                  <a:moveTo>
                    <a:pt x="101" y="53"/>
                  </a:moveTo>
                  <a:lnTo>
                    <a:pt x="75" y="118"/>
                  </a:lnTo>
                  <a:lnTo>
                    <a:pt x="126" y="118"/>
                  </a:lnTo>
                  <a:lnTo>
                    <a:pt x="101" y="53"/>
                  </a:lnTo>
                  <a:close/>
                  <a:moveTo>
                    <a:pt x="82" y="0"/>
                  </a:moveTo>
                  <a:lnTo>
                    <a:pt x="120" y="0"/>
                  </a:lnTo>
                  <a:lnTo>
                    <a:pt x="201" y="201"/>
                  </a:lnTo>
                  <a:lnTo>
                    <a:pt x="158" y="201"/>
                  </a:lnTo>
                  <a:lnTo>
                    <a:pt x="140" y="156"/>
                  </a:lnTo>
                  <a:lnTo>
                    <a:pt x="60" y="156"/>
                  </a:lnTo>
                  <a:lnTo>
                    <a:pt x="43" y="201"/>
                  </a:lnTo>
                  <a:lnTo>
                    <a:pt x="0" y="20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ltGray">
            <a:xfrm>
              <a:off x="5538440" y="1744958"/>
              <a:ext cx="248500" cy="316732"/>
            </a:xfrm>
            <a:custGeom>
              <a:avLst/>
              <a:gdLst>
                <a:gd name="T0" fmla="*/ 0 w 158"/>
                <a:gd name="T1" fmla="*/ 0 h 199"/>
                <a:gd name="T2" fmla="*/ 250825 w 158"/>
                <a:gd name="T3" fmla="*/ 0 h 199"/>
                <a:gd name="T4" fmla="*/ 250825 w 158"/>
                <a:gd name="T5" fmla="*/ 63500 h 199"/>
                <a:gd name="T6" fmla="*/ 158750 w 158"/>
                <a:gd name="T7" fmla="*/ 63500 h 199"/>
                <a:gd name="T8" fmla="*/ 158750 w 158"/>
                <a:gd name="T9" fmla="*/ 315913 h 199"/>
                <a:gd name="T10" fmla="*/ 92075 w 158"/>
                <a:gd name="T11" fmla="*/ 315913 h 199"/>
                <a:gd name="T12" fmla="*/ 92075 w 158"/>
                <a:gd name="T13" fmla="*/ 63500 h 199"/>
                <a:gd name="T14" fmla="*/ 0 w 158"/>
                <a:gd name="T15" fmla="*/ 63500 h 199"/>
                <a:gd name="T16" fmla="*/ 0 w 158"/>
                <a:gd name="T17" fmla="*/ 0 h 1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"/>
                <a:gd name="T28" fmla="*/ 0 h 199"/>
                <a:gd name="T29" fmla="*/ 158 w 158"/>
                <a:gd name="T30" fmla="*/ 199 h 19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" h="199">
                  <a:moveTo>
                    <a:pt x="0" y="0"/>
                  </a:moveTo>
                  <a:lnTo>
                    <a:pt x="158" y="0"/>
                  </a:lnTo>
                  <a:lnTo>
                    <a:pt x="158" y="40"/>
                  </a:lnTo>
                  <a:lnTo>
                    <a:pt x="100" y="40"/>
                  </a:lnTo>
                  <a:lnTo>
                    <a:pt x="100" y="199"/>
                  </a:lnTo>
                  <a:lnTo>
                    <a:pt x="58" y="199"/>
                  </a:lnTo>
                  <a:lnTo>
                    <a:pt x="5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ltGray">
            <a:xfrm>
              <a:off x="5802635" y="1739723"/>
              <a:ext cx="279888" cy="327202"/>
            </a:xfrm>
            <a:custGeom>
              <a:avLst/>
              <a:gdLst>
                <a:gd name="T0" fmla="*/ 158750 w 176"/>
                <a:gd name="T1" fmla="*/ 0 h 206"/>
                <a:gd name="T2" fmla="*/ 184150 w 176"/>
                <a:gd name="T3" fmla="*/ 1588 h 206"/>
                <a:gd name="T4" fmla="*/ 207963 w 176"/>
                <a:gd name="T5" fmla="*/ 7938 h 206"/>
                <a:gd name="T6" fmla="*/ 227013 w 176"/>
                <a:gd name="T7" fmla="*/ 14288 h 206"/>
                <a:gd name="T8" fmla="*/ 246063 w 176"/>
                <a:gd name="T9" fmla="*/ 23812 h 206"/>
                <a:gd name="T10" fmla="*/ 263525 w 176"/>
                <a:gd name="T11" fmla="*/ 36513 h 206"/>
                <a:gd name="T12" fmla="*/ 277813 w 176"/>
                <a:gd name="T13" fmla="*/ 49212 h 206"/>
                <a:gd name="T14" fmla="*/ 234950 w 176"/>
                <a:gd name="T15" fmla="*/ 100012 h 206"/>
                <a:gd name="T16" fmla="*/ 217488 w 176"/>
                <a:gd name="T17" fmla="*/ 85725 h 206"/>
                <a:gd name="T18" fmla="*/ 198437 w 176"/>
                <a:gd name="T19" fmla="*/ 74613 h 206"/>
                <a:gd name="T20" fmla="*/ 179387 w 176"/>
                <a:gd name="T21" fmla="*/ 66675 h 206"/>
                <a:gd name="T22" fmla="*/ 158750 w 176"/>
                <a:gd name="T23" fmla="*/ 65088 h 206"/>
                <a:gd name="T24" fmla="*/ 136525 w 176"/>
                <a:gd name="T25" fmla="*/ 66675 h 206"/>
                <a:gd name="T26" fmla="*/ 119063 w 176"/>
                <a:gd name="T27" fmla="*/ 74613 h 206"/>
                <a:gd name="T28" fmla="*/ 101600 w 176"/>
                <a:gd name="T29" fmla="*/ 87312 h 206"/>
                <a:gd name="T30" fmla="*/ 88900 w 176"/>
                <a:gd name="T31" fmla="*/ 101600 h 206"/>
                <a:gd name="T32" fmla="*/ 79375 w 176"/>
                <a:gd name="T33" fmla="*/ 120650 h 206"/>
                <a:gd name="T34" fmla="*/ 71437 w 176"/>
                <a:gd name="T35" fmla="*/ 141288 h 206"/>
                <a:gd name="T36" fmla="*/ 69850 w 176"/>
                <a:gd name="T37" fmla="*/ 163513 h 206"/>
                <a:gd name="T38" fmla="*/ 69850 w 176"/>
                <a:gd name="T39" fmla="*/ 165100 h 206"/>
                <a:gd name="T40" fmla="*/ 71437 w 176"/>
                <a:gd name="T41" fmla="*/ 187325 h 206"/>
                <a:gd name="T42" fmla="*/ 79375 w 176"/>
                <a:gd name="T43" fmla="*/ 207963 h 206"/>
                <a:gd name="T44" fmla="*/ 88900 w 176"/>
                <a:gd name="T45" fmla="*/ 225425 h 206"/>
                <a:gd name="T46" fmla="*/ 101600 w 176"/>
                <a:gd name="T47" fmla="*/ 241300 h 206"/>
                <a:gd name="T48" fmla="*/ 119063 w 176"/>
                <a:gd name="T49" fmla="*/ 252413 h 206"/>
                <a:gd name="T50" fmla="*/ 136525 w 176"/>
                <a:gd name="T51" fmla="*/ 260350 h 206"/>
                <a:gd name="T52" fmla="*/ 158750 w 176"/>
                <a:gd name="T53" fmla="*/ 263525 h 206"/>
                <a:gd name="T54" fmla="*/ 176212 w 176"/>
                <a:gd name="T55" fmla="*/ 260350 h 206"/>
                <a:gd name="T56" fmla="*/ 193675 w 176"/>
                <a:gd name="T57" fmla="*/ 257175 h 206"/>
                <a:gd name="T58" fmla="*/ 209550 w 176"/>
                <a:gd name="T59" fmla="*/ 249238 h 206"/>
                <a:gd name="T60" fmla="*/ 223838 w 176"/>
                <a:gd name="T61" fmla="*/ 238125 h 206"/>
                <a:gd name="T62" fmla="*/ 236538 w 176"/>
                <a:gd name="T63" fmla="*/ 227013 h 206"/>
                <a:gd name="T64" fmla="*/ 279400 w 176"/>
                <a:gd name="T65" fmla="*/ 271463 h 206"/>
                <a:gd name="T66" fmla="*/ 263525 w 176"/>
                <a:gd name="T67" fmla="*/ 287338 h 206"/>
                <a:gd name="T68" fmla="*/ 246063 w 176"/>
                <a:gd name="T69" fmla="*/ 300038 h 206"/>
                <a:gd name="T70" fmla="*/ 227013 w 176"/>
                <a:gd name="T71" fmla="*/ 311150 h 206"/>
                <a:gd name="T72" fmla="*/ 206375 w 176"/>
                <a:gd name="T73" fmla="*/ 320675 h 206"/>
                <a:gd name="T74" fmla="*/ 182562 w 176"/>
                <a:gd name="T75" fmla="*/ 325438 h 206"/>
                <a:gd name="T76" fmla="*/ 155575 w 176"/>
                <a:gd name="T77" fmla="*/ 327025 h 206"/>
                <a:gd name="T78" fmla="*/ 127000 w 176"/>
                <a:gd name="T79" fmla="*/ 325438 h 206"/>
                <a:gd name="T80" fmla="*/ 100012 w 176"/>
                <a:gd name="T81" fmla="*/ 317500 h 206"/>
                <a:gd name="T82" fmla="*/ 74612 w 176"/>
                <a:gd name="T83" fmla="*/ 304800 h 206"/>
                <a:gd name="T84" fmla="*/ 53975 w 176"/>
                <a:gd name="T85" fmla="*/ 288925 h 206"/>
                <a:gd name="T86" fmla="*/ 34925 w 176"/>
                <a:gd name="T87" fmla="*/ 269875 h 206"/>
                <a:gd name="T88" fmla="*/ 20637 w 176"/>
                <a:gd name="T89" fmla="*/ 247650 h 206"/>
                <a:gd name="T90" fmla="*/ 9525 w 176"/>
                <a:gd name="T91" fmla="*/ 222250 h 206"/>
                <a:gd name="T92" fmla="*/ 3175 w 176"/>
                <a:gd name="T93" fmla="*/ 193675 h 206"/>
                <a:gd name="T94" fmla="*/ 0 w 176"/>
                <a:gd name="T95" fmla="*/ 165100 h 206"/>
                <a:gd name="T96" fmla="*/ 3175 w 176"/>
                <a:gd name="T97" fmla="*/ 134938 h 206"/>
                <a:gd name="T98" fmla="*/ 9525 w 176"/>
                <a:gd name="T99" fmla="*/ 107950 h 206"/>
                <a:gd name="T100" fmla="*/ 20637 w 176"/>
                <a:gd name="T101" fmla="*/ 82550 h 206"/>
                <a:gd name="T102" fmla="*/ 34925 w 176"/>
                <a:gd name="T103" fmla="*/ 58738 h 206"/>
                <a:gd name="T104" fmla="*/ 53975 w 176"/>
                <a:gd name="T105" fmla="*/ 39688 h 206"/>
                <a:gd name="T106" fmla="*/ 76200 w 176"/>
                <a:gd name="T107" fmla="*/ 22225 h 206"/>
                <a:gd name="T108" fmla="*/ 100012 w 176"/>
                <a:gd name="T109" fmla="*/ 11112 h 206"/>
                <a:gd name="T110" fmla="*/ 128588 w 176"/>
                <a:gd name="T111" fmla="*/ 3175 h 206"/>
                <a:gd name="T112" fmla="*/ 158750 w 176"/>
                <a:gd name="T113" fmla="*/ 0 h 2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6"/>
                <a:gd name="T172" fmla="*/ 0 h 206"/>
                <a:gd name="T173" fmla="*/ 176 w 176"/>
                <a:gd name="T174" fmla="*/ 206 h 2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6" h="206">
                  <a:moveTo>
                    <a:pt x="100" y="0"/>
                  </a:moveTo>
                  <a:lnTo>
                    <a:pt x="116" y="1"/>
                  </a:lnTo>
                  <a:lnTo>
                    <a:pt x="131" y="5"/>
                  </a:lnTo>
                  <a:lnTo>
                    <a:pt x="143" y="9"/>
                  </a:lnTo>
                  <a:lnTo>
                    <a:pt x="155" y="15"/>
                  </a:lnTo>
                  <a:lnTo>
                    <a:pt x="166" y="23"/>
                  </a:lnTo>
                  <a:lnTo>
                    <a:pt x="175" y="31"/>
                  </a:lnTo>
                  <a:lnTo>
                    <a:pt x="148" y="63"/>
                  </a:lnTo>
                  <a:lnTo>
                    <a:pt x="137" y="54"/>
                  </a:lnTo>
                  <a:lnTo>
                    <a:pt x="125" y="47"/>
                  </a:lnTo>
                  <a:lnTo>
                    <a:pt x="113" y="42"/>
                  </a:lnTo>
                  <a:lnTo>
                    <a:pt x="100" y="41"/>
                  </a:lnTo>
                  <a:lnTo>
                    <a:pt x="86" y="42"/>
                  </a:lnTo>
                  <a:lnTo>
                    <a:pt x="75" y="47"/>
                  </a:lnTo>
                  <a:lnTo>
                    <a:pt x="64" y="55"/>
                  </a:lnTo>
                  <a:lnTo>
                    <a:pt x="56" y="64"/>
                  </a:lnTo>
                  <a:lnTo>
                    <a:pt x="50" y="76"/>
                  </a:lnTo>
                  <a:lnTo>
                    <a:pt x="45" y="89"/>
                  </a:lnTo>
                  <a:lnTo>
                    <a:pt x="44" y="103"/>
                  </a:lnTo>
                  <a:lnTo>
                    <a:pt x="44" y="104"/>
                  </a:lnTo>
                  <a:lnTo>
                    <a:pt x="45" y="118"/>
                  </a:lnTo>
                  <a:lnTo>
                    <a:pt x="50" y="131"/>
                  </a:lnTo>
                  <a:lnTo>
                    <a:pt x="56" y="142"/>
                  </a:lnTo>
                  <a:lnTo>
                    <a:pt x="64" y="152"/>
                  </a:lnTo>
                  <a:lnTo>
                    <a:pt x="75" y="159"/>
                  </a:lnTo>
                  <a:lnTo>
                    <a:pt x="86" y="164"/>
                  </a:lnTo>
                  <a:lnTo>
                    <a:pt x="100" y="166"/>
                  </a:lnTo>
                  <a:lnTo>
                    <a:pt x="111" y="164"/>
                  </a:lnTo>
                  <a:lnTo>
                    <a:pt x="122" y="162"/>
                  </a:lnTo>
                  <a:lnTo>
                    <a:pt x="132" y="157"/>
                  </a:lnTo>
                  <a:lnTo>
                    <a:pt x="141" y="150"/>
                  </a:lnTo>
                  <a:lnTo>
                    <a:pt x="149" y="143"/>
                  </a:lnTo>
                  <a:lnTo>
                    <a:pt x="176" y="171"/>
                  </a:lnTo>
                  <a:lnTo>
                    <a:pt x="166" y="181"/>
                  </a:lnTo>
                  <a:lnTo>
                    <a:pt x="155" y="189"/>
                  </a:lnTo>
                  <a:lnTo>
                    <a:pt x="143" y="196"/>
                  </a:lnTo>
                  <a:lnTo>
                    <a:pt x="130" y="202"/>
                  </a:lnTo>
                  <a:lnTo>
                    <a:pt x="115" y="205"/>
                  </a:lnTo>
                  <a:lnTo>
                    <a:pt x="98" y="206"/>
                  </a:lnTo>
                  <a:lnTo>
                    <a:pt x="80" y="205"/>
                  </a:lnTo>
                  <a:lnTo>
                    <a:pt x="63" y="200"/>
                  </a:lnTo>
                  <a:lnTo>
                    <a:pt x="47" y="192"/>
                  </a:lnTo>
                  <a:lnTo>
                    <a:pt x="34" y="182"/>
                  </a:lnTo>
                  <a:lnTo>
                    <a:pt x="22" y="170"/>
                  </a:lnTo>
                  <a:lnTo>
                    <a:pt x="13" y="156"/>
                  </a:lnTo>
                  <a:lnTo>
                    <a:pt x="6" y="140"/>
                  </a:lnTo>
                  <a:lnTo>
                    <a:pt x="2" y="122"/>
                  </a:lnTo>
                  <a:lnTo>
                    <a:pt x="0" y="104"/>
                  </a:lnTo>
                  <a:lnTo>
                    <a:pt x="2" y="85"/>
                  </a:lnTo>
                  <a:lnTo>
                    <a:pt x="6" y="68"/>
                  </a:lnTo>
                  <a:lnTo>
                    <a:pt x="13" y="52"/>
                  </a:lnTo>
                  <a:lnTo>
                    <a:pt x="22" y="37"/>
                  </a:lnTo>
                  <a:lnTo>
                    <a:pt x="34" y="25"/>
                  </a:lnTo>
                  <a:lnTo>
                    <a:pt x="48" y="14"/>
                  </a:lnTo>
                  <a:lnTo>
                    <a:pt x="63" y="7"/>
                  </a:lnTo>
                  <a:lnTo>
                    <a:pt x="81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ltGray">
            <a:xfrm>
              <a:off x="6126992" y="1744958"/>
              <a:ext cx="256346" cy="316732"/>
            </a:xfrm>
            <a:custGeom>
              <a:avLst/>
              <a:gdLst>
                <a:gd name="T0" fmla="*/ 0 w 161"/>
                <a:gd name="T1" fmla="*/ 0 h 199"/>
                <a:gd name="T2" fmla="*/ 66675 w 161"/>
                <a:gd name="T3" fmla="*/ 0 h 199"/>
                <a:gd name="T4" fmla="*/ 66675 w 161"/>
                <a:gd name="T5" fmla="*/ 125413 h 199"/>
                <a:gd name="T6" fmla="*/ 188913 w 161"/>
                <a:gd name="T7" fmla="*/ 125413 h 199"/>
                <a:gd name="T8" fmla="*/ 188913 w 161"/>
                <a:gd name="T9" fmla="*/ 0 h 199"/>
                <a:gd name="T10" fmla="*/ 255588 w 161"/>
                <a:gd name="T11" fmla="*/ 0 h 199"/>
                <a:gd name="T12" fmla="*/ 255588 w 161"/>
                <a:gd name="T13" fmla="*/ 315913 h 199"/>
                <a:gd name="T14" fmla="*/ 188913 w 161"/>
                <a:gd name="T15" fmla="*/ 315913 h 199"/>
                <a:gd name="T16" fmla="*/ 188913 w 161"/>
                <a:gd name="T17" fmla="*/ 188913 h 199"/>
                <a:gd name="T18" fmla="*/ 66675 w 161"/>
                <a:gd name="T19" fmla="*/ 188913 h 199"/>
                <a:gd name="T20" fmla="*/ 66675 w 161"/>
                <a:gd name="T21" fmla="*/ 315913 h 199"/>
                <a:gd name="T22" fmla="*/ 0 w 161"/>
                <a:gd name="T23" fmla="*/ 315913 h 199"/>
                <a:gd name="T24" fmla="*/ 0 w 161"/>
                <a:gd name="T25" fmla="*/ 0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1"/>
                <a:gd name="T40" fmla="*/ 0 h 199"/>
                <a:gd name="T41" fmla="*/ 161 w 161"/>
                <a:gd name="T42" fmla="*/ 199 h 1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1" h="199">
                  <a:moveTo>
                    <a:pt x="0" y="0"/>
                  </a:moveTo>
                  <a:lnTo>
                    <a:pt x="42" y="0"/>
                  </a:lnTo>
                  <a:lnTo>
                    <a:pt x="42" y="79"/>
                  </a:lnTo>
                  <a:lnTo>
                    <a:pt x="119" y="79"/>
                  </a:lnTo>
                  <a:lnTo>
                    <a:pt x="119" y="0"/>
                  </a:lnTo>
                  <a:lnTo>
                    <a:pt x="161" y="0"/>
                  </a:lnTo>
                  <a:lnTo>
                    <a:pt x="161" y="199"/>
                  </a:lnTo>
                  <a:lnTo>
                    <a:pt x="119" y="199"/>
                  </a:lnTo>
                  <a:lnTo>
                    <a:pt x="119" y="119"/>
                  </a:lnTo>
                  <a:lnTo>
                    <a:pt x="42" y="119"/>
                  </a:lnTo>
                  <a:lnTo>
                    <a:pt x="42" y="199"/>
                  </a:lnTo>
                  <a:lnTo>
                    <a:pt x="0" y="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ltGray">
            <a:xfrm>
              <a:off x="4081452" y="642938"/>
              <a:ext cx="978302" cy="882140"/>
            </a:xfrm>
            <a:custGeom>
              <a:avLst/>
              <a:gdLst>
                <a:gd name="T0" fmla="*/ 50800 w 616"/>
                <a:gd name="T1" fmla="*/ 0 h 556"/>
                <a:gd name="T2" fmla="*/ 925513 w 616"/>
                <a:gd name="T3" fmla="*/ 0 h 556"/>
                <a:gd name="T4" fmla="*/ 941388 w 616"/>
                <a:gd name="T5" fmla="*/ 3175 h 556"/>
                <a:gd name="T6" fmla="*/ 957263 w 616"/>
                <a:gd name="T7" fmla="*/ 9525 h 556"/>
                <a:gd name="T8" fmla="*/ 966788 w 616"/>
                <a:gd name="T9" fmla="*/ 20637 h 556"/>
                <a:gd name="T10" fmla="*/ 974725 w 616"/>
                <a:gd name="T11" fmla="*/ 34925 h 556"/>
                <a:gd name="T12" fmla="*/ 977900 w 616"/>
                <a:gd name="T13" fmla="*/ 52388 h 556"/>
                <a:gd name="T14" fmla="*/ 977900 w 616"/>
                <a:gd name="T15" fmla="*/ 830263 h 556"/>
                <a:gd name="T16" fmla="*/ 974725 w 616"/>
                <a:gd name="T17" fmla="*/ 847725 h 556"/>
                <a:gd name="T18" fmla="*/ 966788 w 616"/>
                <a:gd name="T19" fmla="*/ 862013 h 556"/>
                <a:gd name="T20" fmla="*/ 957263 w 616"/>
                <a:gd name="T21" fmla="*/ 873125 h 556"/>
                <a:gd name="T22" fmla="*/ 941388 w 616"/>
                <a:gd name="T23" fmla="*/ 881063 h 556"/>
                <a:gd name="T24" fmla="*/ 925513 w 616"/>
                <a:gd name="T25" fmla="*/ 882650 h 556"/>
                <a:gd name="T26" fmla="*/ 50800 w 616"/>
                <a:gd name="T27" fmla="*/ 882650 h 556"/>
                <a:gd name="T28" fmla="*/ 34925 w 616"/>
                <a:gd name="T29" fmla="*/ 881063 h 556"/>
                <a:gd name="T30" fmla="*/ 20637 w 616"/>
                <a:gd name="T31" fmla="*/ 873125 h 556"/>
                <a:gd name="T32" fmla="*/ 9525 w 616"/>
                <a:gd name="T33" fmla="*/ 862013 h 556"/>
                <a:gd name="T34" fmla="*/ 1588 w 616"/>
                <a:gd name="T35" fmla="*/ 847725 h 556"/>
                <a:gd name="T36" fmla="*/ 0 w 616"/>
                <a:gd name="T37" fmla="*/ 830263 h 556"/>
                <a:gd name="T38" fmla="*/ 0 w 616"/>
                <a:gd name="T39" fmla="*/ 52388 h 556"/>
                <a:gd name="T40" fmla="*/ 1588 w 616"/>
                <a:gd name="T41" fmla="*/ 34925 h 556"/>
                <a:gd name="T42" fmla="*/ 9525 w 616"/>
                <a:gd name="T43" fmla="*/ 20637 h 556"/>
                <a:gd name="T44" fmla="*/ 20637 w 616"/>
                <a:gd name="T45" fmla="*/ 9525 h 556"/>
                <a:gd name="T46" fmla="*/ 34925 w 616"/>
                <a:gd name="T47" fmla="*/ 3175 h 556"/>
                <a:gd name="T48" fmla="*/ 50800 w 616"/>
                <a:gd name="T49" fmla="*/ 0 h 5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6"/>
                <a:gd name="T76" fmla="*/ 0 h 556"/>
                <a:gd name="T77" fmla="*/ 616 w 616"/>
                <a:gd name="T78" fmla="*/ 556 h 5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6" h="556">
                  <a:moveTo>
                    <a:pt x="32" y="0"/>
                  </a:moveTo>
                  <a:lnTo>
                    <a:pt x="583" y="0"/>
                  </a:lnTo>
                  <a:lnTo>
                    <a:pt x="593" y="2"/>
                  </a:lnTo>
                  <a:lnTo>
                    <a:pt x="603" y="6"/>
                  </a:lnTo>
                  <a:lnTo>
                    <a:pt x="609" y="13"/>
                  </a:lnTo>
                  <a:lnTo>
                    <a:pt x="614" y="22"/>
                  </a:lnTo>
                  <a:lnTo>
                    <a:pt x="616" y="33"/>
                  </a:lnTo>
                  <a:lnTo>
                    <a:pt x="616" y="523"/>
                  </a:lnTo>
                  <a:lnTo>
                    <a:pt x="614" y="534"/>
                  </a:lnTo>
                  <a:lnTo>
                    <a:pt x="609" y="543"/>
                  </a:lnTo>
                  <a:lnTo>
                    <a:pt x="603" y="550"/>
                  </a:lnTo>
                  <a:lnTo>
                    <a:pt x="593" y="555"/>
                  </a:lnTo>
                  <a:lnTo>
                    <a:pt x="583" y="556"/>
                  </a:lnTo>
                  <a:lnTo>
                    <a:pt x="32" y="556"/>
                  </a:lnTo>
                  <a:lnTo>
                    <a:pt x="22" y="555"/>
                  </a:lnTo>
                  <a:lnTo>
                    <a:pt x="13" y="550"/>
                  </a:lnTo>
                  <a:lnTo>
                    <a:pt x="6" y="543"/>
                  </a:lnTo>
                  <a:lnTo>
                    <a:pt x="1" y="534"/>
                  </a:lnTo>
                  <a:lnTo>
                    <a:pt x="0" y="523"/>
                  </a:lnTo>
                  <a:lnTo>
                    <a:pt x="0" y="33"/>
                  </a:lnTo>
                  <a:lnTo>
                    <a:pt x="1" y="22"/>
                  </a:lnTo>
                  <a:lnTo>
                    <a:pt x="6" y="13"/>
                  </a:lnTo>
                  <a:lnTo>
                    <a:pt x="13" y="6"/>
                  </a:lnTo>
                  <a:lnTo>
                    <a:pt x="22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7" name="Freeform 19"/>
            <p:cNvSpPr>
              <a:spLocks noEditPoints="1"/>
            </p:cNvSpPr>
            <p:nvPr/>
          </p:nvSpPr>
          <p:spPr bwMode="ltGray">
            <a:xfrm>
              <a:off x="4227936" y="828790"/>
              <a:ext cx="750728" cy="549701"/>
            </a:xfrm>
            <a:custGeom>
              <a:avLst/>
              <a:gdLst/>
              <a:ahLst/>
              <a:cxnLst>
                <a:cxn ang="0">
                  <a:pos x="85" y="82"/>
                </a:cxn>
                <a:cxn ang="0">
                  <a:pos x="224" y="81"/>
                </a:cxn>
                <a:cxn ang="0">
                  <a:pos x="234" y="71"/>
                </a:cxn>
                <a:cxn ang="0">
                  <a:pos x="237" y="58"/>
                </a:cxn>
                <a:cxn ang="0">
                  <a:pos x="233" y="47"/>
                </a:cxn>
                <a:cxn ang="0">
                  <a:pos x="225" y="39"/>
                </a:cxn>
                <a:cxn ang="0">
                  <a:pos x="85" y="38"/>
                </a:cxn>
                <a:cxn ang="0">
                  <a:pos x="271" y="0"/>
                </a:cxn>
                <a:cxn ang="0">
                  <a:pos x="295" y="3"/>
                </a:cxn>
                <a:cxn ang="0">
                  <a:pos x="310" y="10"/>
                </a:cxn>
                <a:cxn ang="0">
                  <a:pos x="319" y="18"/>
                </a:cxn>
                <a:cxn ang="0">
                  <a:pos x="326" y="30"/>
                </a:cxn>
                <a:cxn ang="0">
                  <a:pos x="331" y="41"/>
                </a:cxn>
                <a:cxn ang="0">
                  <a:pos x="334" y="56"/>
                </a:cxn>
                <a:cxn ang="0">
                  <a:pos x="333" y="72"/>
                </a:cxn>
                <a:cxn ang="0">
                  <a:pos x="327" y="86"/>
                </a:cxn>
                <a:cxn ang="0">
                  <a:pos x="318" y="99"/>
                </a:cxn>
                <a:cxn ang="0">
                  <a:pos x="318" y="109"/>
                </a:cxn>
                <a:cxn ang="0">
                  <a:pos x="326" y="120"/>
                </a:cxn>
                <a:cxn ang="0">
                  <a:pos x="332" y="142"/>
                </a:cxn>
                <a:cxn ang="0">
                  <a:pos x="331" y="161"/>
                </a:cxn>
                <a:cxn ang="0">
                  <a:pos x="325" y="180"/>
                </a:cxn>
                <a:cxn ang="0">
                  <a:pos x="315" y="194"/>
                </a:cxn>
                <a:cxn ang="0">
                  <a:pos x="303" y="204"/>
                </a:cxn>
                <a:cxn ang="0">
                  <a:pos x="284" y="210"/>
                </a:cxn>
                <a:cxn ang="0">
                  <a:pos x="238" y="211"/>
                </a:cxn>
                <a:cxn ang="0">
                  <a:pos x="387" y="143"/>
                </a:cxn>
                <a:cxn ang="0">
                  <a:pos x="335" y="346"/>
                </a:cxn>
                <a:cxn ang="0">
                  <a:pos x="113" y="164"/>
                </a:cxn>
                <a:cxn ang="0">
                  <a:pos x="224" y="163"/>
                </a:cxn>
                <a:cxn ang="0">
                  <a:pos x="233" y="154"/>
                </a:cxn>
                <a:cxn ang="0">
                  <a:pos x="237" y="143"/>
                </a:cxn>
                <a:cxn ang="0">
                  <a:pos x="234" y="132"/>
                </a:cxn>
                <a:cxn ang="0">
                  <a:pos x="225" y="124"/>
                </a:cxn>
                <a:cxn ang="0">
                  <a:pos x="85" y="122"/>
                </a:cxn>
                <a:cxn ang="0">
                  <a:pos x="110" y="211"/>
                </a:cxn>
                <a:cxn ang="0">
                  <a:pos x="0" y="0"/>
                </a:cxn>
              </a:cxnLst>
              <a:rect l="0" t="0" r="r" b="b"/>
              <a:pathLst>
                <a:path w="472" h="346">
                  <a:moveTo>
                    <a:pt x="85" y="38"/>
                  </a:moveTo>
                  <a:lnTo>
                    <a:pt x="85" y="82"/>
                  </a:lnTo>
                  <a:lnTo>
                    <a:pt x="218" y="82"/>
                  </a:lnTo>
                  <a:lnTo>
                    <a:pt x="224" y="81"/>
                  </a:lnTo>
                  <a:lnTo>
                    <a:pt x="230" y="76"/>
                  </a:lnTo>
                  <a:lnTo>
                    <a:pt x="234" y="71"/>
                  </a:lnTo>
                  <a:lnTo>
                    <a:pt x="236" y="64"/>
                  </a:lnTo>
                  <a:lnTo>
                    <a:pt x="237" y="58"/>
                  </a:lnTo>
                  <a:lnTo>
                    <a:pt x="236" y="53"/>
                  </a:lnTo>
                  <a:lnTo>
                    <a:pt x="233" y="47"/>
                  </a:lnTo>
                  <a:lnTo>
                    <a:pt x="230" y="42"/>
                  </a:lnTo>
                  <a:lnTo>
                    <a:pt x="225" y="39"/>
                  </a:lnTo>
                  <a:lnTo>
                    <a:pt x="220" y="38"/>
                  </a:lnTo>
                  <a:lnTo>
                    <a:pt x="85" y="38"/>
                  </a:lnTo>
                  <a:close/>
                  <a:moveTo>
                    <a:pt x="0" y="0"/>
                  </a:moveTo>
                  <a:lnTo>
                    <a:pt x="271" y="0"/>
                  </a:lnTo>
                  <a:lnTo>
                    <a:pt x="284" y="1"/>
                  </a:lnTo>
                  <a:lnTo>
                    <a:pt x="295" y="3"/>
                  </a:lnTo>
                  <a:lnTo>
                    <a:pt x="303" y="6"/>
                  </a:lnTo>
                  <a:lnTo>
                    <a:pt x="310" y="10"/>
                  </a:lnTo>
                  <a:lnTo>
                    <a:pt x="315" y="14"/>
                  </a:lnTo>
                  <a:lnTo>
                    <a:pt x="319" y="18"/>
                  </a:lnTo>
                  <a:lnTo>
                    <a:pt x="322" y="23"/>
                  </a:lnTo>
                  <a:lnTo>
                    <a:pt x="326" y="30"/>
                  </a:lnTo>
                  <a:lnTo>
                    <a:pt x="329" y="36"/>
                  </a:lnTo>
                  <a:lnTo>
                    <a:pt x="331" y="41"/>
                  </a:lnTo>
                  <a:lnTo>
                    <a:pt x="332" y="48"/>
                  </a:lnTo>
                  <a:lnTo>
                    <a:pt x="334" y="56"/>
                  </a:lnTo>
                  <a:lnTo>
                    <a:pt x="334" y="64"/>
                  </a:lnTo>
                  <a:lnTo>
                    <a:pt x="333" y="72"/>
                  </a:lnTo>
                  <a:lnTo>
                    <a:pt x="331" y="78"/>
                  </a:lnTo>
                  <a:lnTo>
                    <a:pt x="327" y="86"/>
                  </a:lnTo>
                  <a:lnTo>
                    <a:pt x="323" y="93"/>
                  </a:lnTo>
                  <a:lnTo>
                    <a:pt x="318" y="99"/>
                  </a:lnTo>
                  <a:lnTo>
                    <a:pt x="312" y="104"/>
                  </a:lnTo>
                  <a:lnTo>
                    <a:pt x="318" y="109"/>
                  </a:lnTo>
                  <a:lnTo>
                    <a:pt x="322" y="114"/>
                  </a:lnTo>
                  <a:lnTo>
                    <a:pt x="326" y="120"/>
                  </a:lnTo>
                  <a:lnTo>
                    <a:pt x="330" y="131"/>
                  </a:lnTo>
                  <a:lnTo>
                    <a:pt x="332" y="142"/>
                  </a:lnTo>
                  <a:lnTo>
                    <a:pt x="332" y="151"/>
                  </a:lnTo>
                  <a:lnTo>
                    <a:pt x="331" y="161"/>
                  </a:lnTo>
                  <a:lnTo>
                    <a:pt x="329" y="171"/>
                  </a:lnTo>
                  <a:lnTo>
                    <a:pt x="325" y="180"/>
                  </a:lnTo>
                  <a:lnTo>
                    <a:pt x="320" y="188"/>
                  </a:lnTo>
                  <a:lnTo>
                    <a:pt x="315" y="194"/>
                  </a:lnTo>
                  <a:lnTo>
                    <a:pt x="309" y="200"/>
                  </a:lnTo>
                  <a:lnTo>
                    <a:pt x="303" y="204"/>
                  </a:lnTo>
                  <a:lnTo>
                    <a:pt x="295" y="207"/>
                  </a:lnTo>
                  <a:lnTo>
                    <a:pt x="284" y="210"/>
                  </a:lnTo>
                  <a:lnTo>
                    <a:pt x="271" y="211"/>
                  </a:lnTo>
                  <a:lnTo>
                    <a:pt x="238" y="211"/>
                  </a:lnTo>
                  <a:lnTo>
                    <a:pt x="283" y="292"/>
                  </a:lnTo>
                  <a:lnTo>
                    <a:pt x="387" y="143"/>
                  </a:lnTo>
                  <a:lnTo>
                    <a:pt x="472" y="143"/>
                  </a:lnTo>
                  <a:lnTo>
                    <a:pt x="335" y="346"/>
                  </a:lnTo>
                  <a:lnTo>
                    <a:pt x="216" y="346"/>
                  </a:lnTo>
                  <a:lnTo>
                    <a:pt x="113" y="164"/>
                  </a:lnTo>
                  <a:lnTo>
                    <a:pt x="217" y="164"/>
                  </a:lnTo>
                  <a:lnTo>
                    <a:pt x="224" y="163"/>
                  </a:lnTo>
                  <a:lnTo>
                    <a:pt x="230" y="159"/>
                  </a:lnTo>
                  <a:lnTo>
                    <a:pt x="233" y="154"/>
                  </a:lnTo>
                  <a:lnTo>
                    <a:pt x="236" y="148"/>
                  </a:lnTo>
                  <a:lnTo>
                    <a:pt x="237" y="143"/>
                  </a:lnTo>
                  <a:lnTo>
                    <a:pt x="236" y="137"/>
                  </a:lnTo>
                  <a:lnTo>
                    <a:pt x="234" y="132"/>
                  </a:lnTo>
                  <a:lnTo>
                    <a:pt x="230" y="127"/>
                  </a:lnTo>
                  <a:lnTo>
                    <a:pt x="225" y="124"/>
                  </a:lnTo>
                  <a:lnTo>
                    <a:pt x="220" y="122"/>
                  </a:lnTo>
                  <a:lnTo>
                    <a:pt x="85" y="122"/>
                  </a:lnTo>
                  <a:lnTo>
                    <a:pt x="85" y="164"/>
                  </a:lnTo>
                  <a:lnTo>
                    <a:pt x="110" y="211"/>
                  </a:lnTo>
                  <a:lnTo>
                    <a:pt x="0" y="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35C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8" name="Freeform 20"/>
            <p:cNvSpPr>
              <a:spLocks noEditPoints="1"/>
            </p:cNvSpPr>
            <p:nvPr/>
          </p:nvSpPr>
          <p:spPr bwMode="ltGray">
            <a:xfrm>
              <a:off x="5085911" y="1443931"/>
              <a:ext cx="86320" cy="88999"/>
            </a:xfrm>
            <a:custGeom>
              <a:avLst/>
              <a:gdLst>
                <a:gd name="T0" fmla="*/ 33337 w 55"/>
                <a:gd name="T1" fmla="*/ 38100 h 55"/>
                <a:gd name="T2" fmla="*/ 53975 w 55"/>
                <a:gd name="T3" fmla="*/ 36513 h 55"/>
                <a:gd name="T4" fmla="*/ 58737 w 55"/>
                <a:gd name="T5" fmla="*/ 31750 h 55"/>
                <a:gd name="T6" fmla="*/ 55562 w 55"/>
                <a:gd name="T7" fmla="*/ 26988 h 55"/>
                <a:gd name="T8" fmla="*/ 33337 w 55"/>
                <a:gd name="T9" fmla="*/ 25400 h 55"/>
                <a:gd name="T10" fmla="*/ 50800 w 55"/>
                <a:gd name="T11" fmla="*/ 19050 h 55"/>
                <a:gd name="T12" fmla="*/ 61912 w 55"/>
                <a:gd name="T13" fmla="*/ 23813 h 55"/>
                <a:gd name="T14" fmla="*/ 65087 w 55"/>
                <a:gd name="T15" fmla="*/ 36513 h 55"/>
                <a:gd name="T16" fmla="*/ 60325 w 55"/>
                <a:gd name="T17" fmla="*/ 42863 h 55"/>
                <a:gd name="T18" fmla="*/ 49212 w 55"/>
                <a:gd name="T19" fmla="*/ 44450 h 55"/>
                <a:gd name="T20" fmla="*/ 55562 w 55"/>
                <a:gd name="T21" fmla="*/ 66675 h 55"/>
                <a:gd name="T22" fmla="*/ 33337 w 55"/>
                <a:gd name="T23" fmla="*/ 44450 h 55"/>
                <a:gd name="T24" fmla="*/ 26987 w 55"/>
                <a:gd name="T25" fmla="*/ 66675 h 55"/>
                <a:gd name="T26" fmla="*/ 44450 w 55"/>
                <a:gd name="T27" fmla="*/ 6350 h 55"/>
                <a:gd name="T28" fmla="*/ 19050 w 55"/>
                <a:gd name="T29" fmla="*/ 17463 h 55"/>
                <a:gd name="T30" fmla="*/ 7937 w 55"/>
                <a:gd name="T31" fmla="*/ 42863 h 55"/>
                <a:gd name="T32" fmla="*/ 19050 w 55"/>
                <a:gd name="T33" fmla="*/ 68263 h 55"/>
                <a:gd name="T34" fmla="*/ 44450 w 55"/>
                <a:gd name="T35" fmla="*/ 79375 h 55"/>
                <a:gd name="T36" fmla="*/ 69850 w 55"/>
                <a:gd name="T37" fmla="*/ 68263 h 55"/>
                <a:gd name="T38" fmla="*/ 80962 w 55"/>
                <a:gd name="T39" fmla="*/ 42863 h 55"/>
                <a:gd name="T40" fmla="*/ 69850 w 55"/>
                <a:gd name="T41" fmla="*/ 17463 h 55"/>
                <a:gd name="T42" fmla="*/ 44450 w 55"/>
                <a:gd name="T43" fmla="*/ 6350 h 55"/>
                <a:gd name="T44" fmla="*/ 58737 w 55"/>
                <a:gd name="T45" fmla="*/ 3175 h 55"/>
                <a:gd name="T46" fmla="*/ 79375 w 55"/>
                <a:gd name="T47" fmla="*/ 17463 h 55"/>
                <a:gd name="T48" fmla="*/ 87312 w 55"/>
                <a:gd name="T49" fmla="*/ 42863 h 55"/>
                <a:gd name="T50" fmla="*/ 79375 w 55"/>
                <a:gd name="T51" fmla="*/ 68263 h 55"/>
                <a:gd name="T52" fmla="*/ 58737 w 55"/>
                <a:gd name="T53" fmla="*/ 84138 h 55"/>
                <a:gd name="T54" fmla="*/ 30162 w 55"/>
                <a:gd name="T55" fmla="*/ 84138 h 55"/>
                <a:gd name="T56" fmla="*/ 7937 w 55"/>
                <a:gd name="T57" fmla="*/ 68263 h 55"/>
                <a:gd name="T58" fmla="*/ 0 w 55"/>
                <a:gd name="T59" fmla="*/ 42863 h 55"/>
                <a:gd name="T60" fmla="*/ 7937 w 55"/>
                <a:gd name="T61" fmla="*/ 17463 h 55"/>
                <a:gd name="T62" fmla="*/ 30162 w 55"/>
                <a:gd name="T63" fmla="*/ 3175 h 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"/>
                <a:gd name="T97" fmla="*/ 0 h 55"/>
                <a:gd name="T98" fmla="*/ 55 w 55"/>
                <a:gd name="T99" fmla="*/ 55 h 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" h="55">
                  <a:moveTo>
                    <a:pt x="21" y="16"/>
                  </a:moveTo>
                  <a:lnTo>
                    <a:pt x="21" y="24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5" y="23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5" y="17"/>
                  </a:lnTo>
                  <a:lnTo>
                    <a:pt x="32" y="16"/>
                  </a:lnTo>
                  <a:lnTo>
                    <a:pt x="21" y="16"/>
                  </a:lnTo>
                  <a:close/>
                  <a:moveTo>
                    <a:pt x="17" y="12"/>
                  </a:moveTo>
                  <a:lnTo>
                    <a:pt x="32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41" y="18"/>
                  </a:lnTo>
                  <a:lnTo>
                    <a:pt x="41" y="23"/>
                  </a:lnTo>
                  <a:lnTo>
                    <a:pt x="39" y="25"/>
                  </a:lnTo>
                  <a:lnTo>
                    <a:pt x="38" y="27"/>
                  </a:lnTo>
                  <a:lnTo>
                    <a:pt x="34" y="28"/>
                  </a:lnTo>
                  <a:lnTo>
                    <a:pt x="31" y="28"/>
                  </a:lnTo>
                  <a:lnTo>
                    <a:pt x="40" y="42"/>
                  </a:lnTo>
                  <a:lnTo>
                    <a:pt x="35" y="42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21" y="42"/>
                  </a:lnTo>
                  <a:lnTo>
                    <a:pt x="17" y="42"/>
                  </a:lnTo>
                  <a:lnTo>
                    <a:pt x="17" y="12"/>
                  </a:lnTo>
                  <a:close/>
                  <a:moveTo>
                    <a:pt x="28" y="4"/>
                  </a:moveTo>
                  <a:lnTo>
                    <a:pt x="19" y="6"/>
                  </a:lnTo>
                  <a:lnTo>
                    <a:pt x="12" y="11"/>
                  </a:lnTo>
                  <a:lnTo>
                    <a:pt x="7" y="18"/>
                  </a:lnTo>
                  <a:lnTo>
                    <a:pt x="5" y="27"/>
                  </a:lnTo>
                  <a:lnTo>
                    <a:pt x="7" y="36"/>
                  </a:lnTo>
                  <a:lnTo>
                    <a:pt x="12" y="43"/>
                  </a:lnTo>
                  <a:lnTo>
                    <a:pt x="19" y="48"/>
                  </a:lnTo>
                  <a:lnTo>
                    <a:pt x="28" y="50"/>
                  </a:lnTo>
                  <a:lnTo>
                    <a:pt x="37" y="48"/>
                  </a:lnTo>
                  <a:lnTo>
                    <a:pt x="44" y="43"/>
                  </a:lnTo>
                  <a:lnTo>
                    <a:pt x="48" y="36"/>
                  </a:lnTo>
                  <a:lnTo>
                    <a:pt x="51" y="27"/>
                  </a:lnTo>
                  <a:lnTo>
                    <a:pt x="48" y="18"/>
                  </a:lnTo>
                  <a:lnTo>
                    <a:pt x="44" y="11"/>
                  </a:lnTo>
                  <a:lnTo>
                    <a:pt x="37" y="6"/>
                  </a:lnTo>
                  <a:lnTo>
                    <a:pt x="28" y="4"/>
                  </a:lnTo>
                  <a:close/>
                  <a:moveTo>
                    <a:pt x="28" y="0"/>
                  </a:moveTo>
                  <a:lnTo>
                    <a:pt x="37" y="2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3" y="18"/>
                  </a:lnTo>
                  <a:lnTo>
                    <a:pt x="55" y="27"/>
                  </a:lnTo>
                  <a:lnTo>
                    <a:pt x="53" y="36"/>
                  </a:lnTo>
                  <a:lnTo>
                    <a:pt x="50" y="43"/>
                  </a:lnTo>
                  <a:lnTo>
                    <a:pt x="44" y="50"/>
                  </a:lnTo>
                  <a:lnTo>
                    <a:pt x="37" y="53"/>
                  </a:lnTo>
                  <a:lnTo>
                    <a:pt x="28" y="55"/>
                  </a:lnTo>
                  <a:lnTo>
                    <a:pt x="19" y="53"/>
                  </a:lnTo>
                  <a:lnTo>
                    <a:pt x="12" y="50"/>
                  </a:lnTo>
                  <a:lnTo>
                    <a:pt x="5" y="43"/>
                  </a:lnTo>
                  <a:lnTo>
                    <a:pt x="2" y="36"/>
                  </a:lnTo>
                  <a:lnTo>
                    <a:pt x="0" y="27"/>
                  </a:lnTo>
                  <a:lnTo>
                    <a:pt x="2" y="18"/>
                  </a:lnTo>
                  <a:lnTo>
                    <a:pt x="5" y="11"/>
                  </a:lnTo>
                  <a:lnTo>
                    <a:pt x="12" y="5"/>
                  </a:lnTo>
                  <a:lnTo>
                    <a:pt x="19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536575" y="804863"/>
            <a:ext cx="2336800" cy="43751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225799" y="1962150"/>
            <a:ext cx="5368926" cy="3657600"/>
          </a:xfrm>
          <a:prstGeom prst="rect">
            <a:avLst/>
          </a:prstGeom>
        </p:spPr>
        <p:txBody>
          <a:bodyPr lIns="0" tIns="0" rIns="0" bIns="0"/>
          <a:lstStyle>
            <a:lvl1pPr marL="230188" indent="-230188" defTabSz="914400" eaLnBrk="0" hangingPunct="0">
              <a:lnSpc>
                <a:spcPct val="90000"/>
              </a:lnSpc>
              <a:spcBef>
                <a:spcPts val="1200"/>
              </a:spcBef>
              <a:buFontTx/>
              <a:buChar char="•"/>
              <a:defRPr lang="en-US" b="1" kern="0" baseline="0">
                <a:solidFill>
                  <a:schemeClr val="accent3"/>
                </a:solidFill>
                <a:latin typeface="Calibri" pitchFamily="34" charset="0"/>
              </a:defRPr>
            </a:lvl1pPr>
            <a:lvl2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400" b="0" kern="0" baseline="0">
                <a:solidFill>
                  <a:schemeClr val="accent3"/>
                </a:solidFill>
                <a:latin typeface="Calibri" pitchFamily="34" charset="0"/>
              </a:defRPr>
            </a:lvl2pPr>
            <a:lvl3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400" b="0" kern="0" baseline="0">
                <a:solidFill>
                  <a:schemeClr val="accent3"/>
                </a:solidFill>
                <a:latin typeface="Calibri" pitchFamily="34" charset="0"/>
              </a:defRPr>
            </a:lvl3pPr>
            <a:lvl4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400" b="0" kern="0" baseline="0">
                <a:solidFill>
                  <a:schemeClr val="accent3"/>
                </a:solidFill>
                <a:latin typeface="Calibri" pitchFamily="34" charset="0"/>
              </a:defRPr>
            </a:lvl4pPr>
            <a:lvl5pPr defTabSz="914400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defRPr lang="en-US" sz="2400" b="0" kern="0" baseline="0">
                <a:solidFill>
                  <a:schemeClr val="accent3"/>
                </a:solidFill>
                <a:latin typeface="Calibri" pitchFamily="34" charset="0"/>
              </a:defRPr>
            </a:lvl5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1168400" y="6162675"/>
            <a:ext cx="6267449" cy="549275"/>
          </a:xfrm>
          <a:prstGeom prst="rect">
            <a:avLst/>
          </a:prstGeom>
          <a:ln>
            <a:noFill/>
          </a:ln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6"/>
          </p:nvPr>
        </p:nvSpPr>
        <p:spPr>
          <a:xfrm>
            <a:off x="520700" y="5180013"/>
            <a:ext cx="2352675" cy="439737"/>
          </a:xfrm>
          <a:prstGeom prst="rect">
            <a:avLst/>
          </a:prstGeom>
        </p:spPr>
        <p:txBody>
          <a:bodyPr lIns="0" tIns="91440" rIns="0" bIns="0"/>
          <a:lstStyle>
            <a:lvl1pPr algn="r">
              <a:buNone/>
              <a:defRPr lang="en-US" sz="1000" b="0" kern="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214C51-C5A7-429D-A917-6EACFCD4FA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 -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1168400" y="1943100"/>
            <a:ext cx="6864349" cy="37607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None/>
              <a:defRPr b="1" baseline="0">
                <a:solidFill>
                  <a:schemeClr val="accent3"/>
                </a:solidFill>
                <a:latin typeface="+mj-lt"/>
              </a:defRPr>
            </a:lvl1pPr>
            <a:lvl2pPr marL="4619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100" b="0">
                <a:solidFill>
                  <a:schemeClr val="accent5"/>
                </a:solidFill>
              </a:defRPr>
            </a:lvl2pPr>
            <a:lvl3pPr marL="682625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3pPr>
            <a:lvl4pPr marL="914400" indent="-227013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4pPr>
            <a:lvl5pPr marL="1147763" indent="-2286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68400" y="6162675"/>
            <a:ext cx="6267450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57289" y="800100"/>
            <a:ext cx="687546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CA1C55-056F-4D39-8A5A-30F316E5A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8" y="1944899"/>
            <a:ext cx="333160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8"/>
          </p:nvPr>
        </p:nvSpPr>
        <p:spPr>
          <a:xfrm>
            <a:off x="4701146" y="1944899"/>
            <a:ext cx="333160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1"/>
            <a:endParaRPr lang="en-US" noProof="0" dirty="0" smtClean="0"/>
          </a:p>
          <a:p>
            <a:pPr lvl="2"/>
            <a:endParaRPr lang="en-US" noProof="0" dirty="0" smtClean="0"/>
          </a:p>
          <a:p>
            <a:pPr lvl="2"/>
            <a:endParaRPr lang="en-US" noProof="0" dirty="0" smtClean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57288" y="6162675"/>
            <a:ext cx="6278561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en-US" sz="2200" b="1" cap="none" baseline="0" dirty="0" smtClean="0">
                <a:solidFill>
                  <a:schemeClr val="tx2"/>
                </a:solidFill>
                <a:latin typeface="Cambria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27B56F9-D901-4976-9BB2-F97B337614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 txBox="1">
            <a:spLocks/>
          </p:cNvSpPr>
          <p:nvPr userDrawn="1"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8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8"/>
          </p:nvPr>
        </p:nvSpPr>
        <p:spPr>
          <a:xfrm>
            <a:off x="3677785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157288" y="6162675"/>
            <a:ext cx="6278561" cy="549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200" cap="none" baseline="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Edit to be 2 lines max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2"/>
          </p:nvPr>
        </p:nvSpPr>
        <p:spPr bwMode="white">
          <a:xfrm rot="16200000">
            <a:off x="-2372518" y="3353594"/>
            <a:ext cx="520224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70000"/>
              </a:lnSpc>
              <a:spcBef>
                <a:spcPts val="0"/>
              </a:spcBef>
              <a:buNone/>
              <a:defRPr lang="en-US" sz="1300" b="1" kern="0" cap="all" spc="200" normalizeH="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7288" y="800100"/>
            <a:ext cx="75295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70000"/>
              </a:lnSpc>
              <a:defRPr lang="en-US" sz="3200" b="1" cap="all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6"/>
          </p:nvPr>
        </p:nvSpPr>
        <p:spPr>
          <a:xfrm>
            <a:off x="6198281" y="1943100"/>
            <a:ext cx="2286514" cy="3657600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1pPr>
            <a:lvl2pPr marL="4619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2pPr>
            <a:lvl3pPr marL="682625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3pPr>
            <a:lvl4pPr marL="914400" marR="0" indent="-227013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4pPr>
            <a:lvl5pPr marL="1147763" marR="0" indent="-22860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Char char="•"/>
              <a:tabLst/>
              <a:def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F96BCC-80AE-4886-A4D1-B91A927D34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38" y="1766888"/>
            <a:ext cx="8669337" cy="3249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1943A-E387-469D-B980-FA3C917D10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white">
          <a:xfrm>
            <a:off x="558800" y="3657600"/>
            <a:ext cx="8585200" cy="2359025"/>
          </a:xfrm>
          <a:prstGeom prst="rect">
            <a:avLst/>
          </a:prstGeom>
          <a:solidFill>
            <a:sysClr val="window" lastClr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dirty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2053" name="Title Placeholder 7"/>
          <p:cNvSpPr>
            <a:spLocks noGrp="1"/>
          </p:cNvSpPr>
          <p:nvPr>
            <p:ph type="title"/>
          </p:nvPr>
        </p:nvSpPr>
        <p:spPr bwMode="auto">
          <a:xfrm>
            <a:off x="1287463" y="3965575"/>
            <a:ext cx="6624637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</p:sldLayoutIdLst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 b="1" kern="1200" cap="all">
          <a:solidFill>
            <a:srgbClr val="00559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rgbClr val="005596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rgbClr val="005596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rgbClr val="005596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rgbClr val="005596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2pPr>
      <a:lvl3pPr marL="914400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3pPr>
      <a:lvl4pPr marL="12557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5pPr>
      <a:lvl6pPr marL="20558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6pPr>
      <a:lvl7pPr marL="25130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7pPr>
      <a:lvl8pPr marL="29702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8pPr>
      <a:lvl9pPr marL="34274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black">
          <a:xfrm>
            <a:off x="7862888" y="6162675"/>
            <a:ext cx="731837" cy="695325"/>
          </a:xfrm>
          <a:prstGeom prst="rect">
            <a:avLst/>
          </a:prstGeom>
          <a:solidFill>
            <a:srgbClr val="005596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gray">
          <a:xfrm>
            <a:off x="8640763" y="6162675"/>
            <a:ext cx="0" cy="695325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57288" y="1371600"/>
            <a:ext cx="7413625" cy="1820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6791978D-6FA1-41EB-84B1-6AE023C44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8" descr="BVLogo2010_HORIZONTAL_W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288" y="6313488"/>
            <a:ext cx="485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2pPr>
      <a:lvl3pPr marL="914400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3pPr>
      <a:lvl4pPr marL="12557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5pPr>
      <a:lvl6pPr marL="20558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6pPr>
      <a:lvl7pPr marL="25130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7pPr>
      <a:lvl8pPr marL="29702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8pPr>
      <a:lvl9pPr marL="34274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 txBox="1">
            <a:spLocks/>
          </p:cNvSpPr>
          <p:nvPr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black"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13" name="Date Placeholder 16"/>
          <p:cNvSpPr txBox="1">
            <a:spLocks/>
          </p:cNvSpPr>
          <p:nvPr/>
        </p:nvSpPr>
        <p:spPr>
          <a:xfrm>
            <a:off x="8594725" y="0"/>
            <a:ext cx="549275" cy="365125"/>
          </a:xfrm>
          <a:prstGeom prst="rect">
            <a:avLst/>
          </a:prstGeom>
        </p:spPr>
        <p:txBody>
          <a:bodyPr lIns="0" rIns="0" bIns="9144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 charset="0"/>
              <a:buNone/>
              <a:defRPr/>
            </a:pPr>
            <a:endParaRPr lang="en-US" b="0" cap="all" dirty="0">
              <a:cs typeface="+mn-cs"/>
            </a:endParaRPr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157288" y="815975"/>
            <a:ext cx="7529512" cy="1143000"/>
          </a:xfrm>
          <a:prstGeom prst="rect">
            <a:avLst/>
          </a:prstGeom>
        </p:spPr>
        <p:txBody>
          <a:bodyPr vert="horz" lIns="0" tIns="0" rIns="0" bIns="9144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2D334F2B-688A-461A-89DD-A79E3582C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22" r:id="rId6"/>
    <p:sldLayoutId id="2147484423" r:id="rId7"/>
    <p:sldLayoutId id="2147484424" r:id="rId8"/>
    <p:sldLayoutId id="2147484433" r:id="rId9"/>
    <p:sldLayoutId id="2147484458" r:id="rId10"/>
    <p:sldLayoutId id="2147484461" r:id="rId11"/>
    <p:sldLayoutId id="2147484462" r:id="rId12"/>
    <p:sldLayoutId id="2147484463" r:id="rId13"/>
    <p:sldLayoutId id="2147484464" r:id="rId14"/>
    <p:sldLayoutId id="2147484465" r:id="rId15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lang="en-US" sz="3200" b="1" cap="all" dirty="0">
          <a:solidFill>
            <a:schemeClr val="tx1"/>
          </a:solidFill>
          <a:latin typeface="+mj-lt"/>
          <a:ea typeface="+mn-ea"/>
          <a:cs typeface="+mn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2pPr>
      <a:lvl3pPr marL="914400" indent="-227013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3pPr>
      <a:lvl4pPr marL="1255713" indent="-227013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4pPr>
      <a:lvl5pPr marL="1598613" indent="-228600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5pPr>
      <a:lvl6pPr marL="20558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6pPr>
      <a:lvl7pPr marL="25130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7pPr>
      <a:lvl8pPr marL="29702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8pPr>
      <a:lvl9pPr marL="34274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black">
          <a:xfrm>
            <a:off x="7862888" y="6162675"/>
            <a:ext cx="731837" cy="695325"/>
          </a:xfrm>
          <a:prstGeom prst="rect">
            <a:avLst/>
          </a:prstGeom>
          <a:solidFill>
            <a:srgbClr val="005596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gray">
          <a:xfrm>
            <a:off x="8640763" y="6162675"/>
            <a:ext cx="0" cy="695325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57288" y="1727200"/>
            <a:ext cx="7413625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570913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848B5F80-696D-48F8-8180-D8A4AE7807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103" name="Picture 8" descr="BVLogo2010_HORIZONTAL_W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288" y="6313488"/>
            <a:ext cx="485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2pPr>
      <a:lvl3pPr marL="914400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3pPr>
      <a:lvl4pPr marL="12557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5pPr>
      <a:lvl6pPr marL="20558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6pPr>
      <a:lvl7pPr marL="25130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7pPr>
      <a:lvl8pPr marL="29702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8pPr>
      <a:lvl9pPr marL="34274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 txBox="1">
            <a:spLocks/>
          </p:cNvSpPr>
          <p:nvPr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black">
          <a:xfrm>
            <a:off x="0" y="0"/>
            <a:ext cx="457200" cy="6858000"/>
          </a:xfrm>
          <a:prstGeom prst="rect">
            <a:avLst/>
          </a:prstGeom>
          <a:solidFill>
            <a:schemeClr val="accent2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13" name="Date Placeholder 16"/>
          <p:cNvSpPr txBox="1">
            <a:spLocks/>
          </p:cNvSpPr>
          <p:nvPr/>
        </p:nvSpPr>
        <p:spPr>
          <a:xfrm>
            <a:off x="8594725" y="0"/>
            <a:ext cx="549275" cy="365125"/>
          </a:xfrm>
          <a:prstGeom prst="rect">
            <a:avLst/>
          </a:prstGeom>
        </p:spPr>
        <p:txBody>
          <a:bodyPr lIns="0" rIns="0" bIns="9144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 charset="0"/>
              <a:buNone/>
              <a:defRPr/>
            </a:pPr>
            <a:endParaRPr lang="en-US" b="0" cap="all" dirty="0">
              <a:cs typeface="+mn-cs"/>
            </a:endParaRPr>
          </a:p>
        </p:txBody>
      </p:sp>
      <p:sp>
        <p:nvSpPr>
          <p:cNvPr id="14" name="Footer Placeholder 17"/>
          <p:cNvSpPr txBox="1">
            <a:spLocks/>
          </p:cNvSpPr>
          <p:nvPr/>
        </p:nvSpPr>
        <p:spPr>
          <a:xfrm>
            <a:off x="5559425" y="0"/>
            <a:ext cx="3035300" cy="365125"/>
          </a:xfrm>
          <a:prstGeom prst="rect">
            <a:avLst/>
          </a:prstGeom>
        </p:spPr>
        <p:txBody>
          <a:bodyPr bIns="91440" anchor="ctr"/>
          <a:lstStyle>
            <a:lvl1pPr algn="r">
              <a:defRPr sz="9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 charset="0"/>
              <a:buNone/>
              <a:defRPr/>
            </a:pPr>
            <a:endParaRPr lang="en-US" b="0" dirty="0">
              <a:cs typeface="+mn-cs"/>
            </a:endParaRPr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157288" y="815975"/>
            <a:ext cx="7529512" cy="1143000"/>
          </a:xfrm>
          <a:prstGeom prst="rect">
            <a:avLst/>
          </a:prstGeom>
        </p:spPr>
        <p:txBody>
          <a:bodyPr vert="horz" lIns="0" tIns="0" rIns="0" bIns="9144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157288" y="0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2"/>
          </p:nvPr>
        </p:nvSpPr>
        <p:spPr>
          <a:xfrm>
            <a:off x="8015288" y="0"/>
            <a:ext cx="1128712" cy="365125"/>
          </a:xfrm>
          <a:prstGeom prst="rect">
            <a:avLst/>
          </a:prstGeom>
        </p:spPr>
        <p:txBody>
          <a:bodyPr vert="horz" lIns="45720" tIns="45720" rIns="0" bIns="45720" rtlCol="0" anchor="ctr"/>
          <a:lstStyle>
            <a:lvl1pPr algn="l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black">
          <a:xfrm>
            <a:off x="7862888" y="6162675"/>
            <a:ext cx="731837" cy="695325"/>
          </a:xfrm>
          <a:prstGeom prst="rect">
            <a:avLst/>
          </a:prstGeom>
          <a:solidFill>
            <a:srgbClr val="005596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4D1976D6-D3BB-4242-B55F-E005E08804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31" name="Picture 22" descr="BVLogo2010_HORIZONTAL_W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5288" y="6313488"/>
            <a:ext cx="485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lang="en-US" sz="3200" b="1" cap="all" dirty="0">
          <a:solidFill>
            <a:schemeClr val="tx1"/>
          </a:solidFill>
          <a:latin typeface="+mj-lt"/>
          <a:ea typeface="+mn-ea"/>
          <a:cs typeface="+mn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2pPr>
      <a:lvl3pPr marL="914400" indent="-227013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3pPr>
      <a:lvl4pPr marL="1255713" indent="-227013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4pPr>
      <a:lvl5pPr marL="1598613" indent="-228600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5pPr>
      <a:lvl6pPr marL="20558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6pPr>
      <a:lvl7pPr marL="25130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7pPr>
      <a:lvl8pPr marL="29702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8pPr>
      <a:lvl9pPr marL="34274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black">
          <a:xfrm>
            <a:off x="7862888" y="6162675"/>
            <a:ext cx="731837" cy="695325"/>
          </a:xfrm>
          <a:prstGeom prst="rect">
            <a:avLst/>
          </a:prstGeom>
          <a:solidFill>
            <a:srgbClr val="005596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gray">
          <a:xfrm>
            <a:off x="8640763" y="6162675"/>
            <a:ext cx="0" cy="695325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57288" y="1371600"/>
            <a:ext cx="7413625" cy="300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5177B038-2726-4333-A66F-0303B4B473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151" name="Picture 8" descr="BVLogo2010_HORIZONTAL_W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288" y="6313488"/>
            <a:ext cx="485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2pPr>
      <a:lvl3pPr marL="914400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3pPr>
      <a:lvl4pPr marL="12557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5pPr>
      <a:lvl6pPr marL="20558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6pPr>
      <a:lvl7pPr marL="25130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7pPr>
      <a:lvl8pPr marL="29702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8pPr>
      <a:lvl9pPr marL="34274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 txBox="1">
            <a:spLocks/>
          </p:cNvSpPr>
          <p:nvPr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black">
          <a:xfrm>
            <a:off x="0" y="0"/>
            <a:ext cx="457200" cy="6858000"/>
          </a:xfrm>
          <a:prstGeom prst="rect">
            <a:avLst/>
          </a:prstGeom>
          <a:solidFill>
            <a:schemeClr val="accent3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13" name="Date Placeholder 16"/>
          <p:cNvSpPr txBox="1">
            <a:spLocks/>
          </p:cNvSpPr>
          <p:nvPr/>
        </p:nvSpPr>
        <p:spPr>
          <a:xfrm>
            <a:off x="8594725" y="0"/>
            <a:ext cx="549275" cy="365125"/>
          </a:xfrm>
          <a:prstGeom prst="rect">
            <a:avLst/>
          </a:prstGeom>
        </p:spPr>
        <p:txBody>
          <a:bodyPr lIns="0" rIns="0" bIns="9144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 charset="0"/>
              <a:buNone/>
              <a:defRPr/>
            </a:pPr>
            <a:endParaRPr lang="en-US" b="0" cap="all" dirty="0">
              <a:cs typeface="+mn-cs"/>
            </a:endParaRPr>
          </a:p>
        </p:txBody>
      </p:sp>
      <p:sp>
        <p:nvSpPr>
          <p:cNvPr id="14" name="Footer Placeholder 17"/>
          <p:cNvSpPr txBox="1">
            <a:spLocks/>
          </p:cNvSpPr>
          <p:nvPr/>
        </p:nvSpPr>
        <p:spPr>
          <a:xfrm>
            <a:off x="5559425" y="0"/>
            <a:ext cx="3035300" cy="365125"/>
          </a:xfrm>
          <a:prstGeom prst="rect">
            <a:avLst/>
          </a:prstGeom>
        </p:spPr>
        <p:txBody>
          <a:bodyPr bIns="91440" anchor="ctr"/>
          <a:lstStyle>
            <a:lvl1pPr algn="r">
              <a:defRPr sz="9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 charset="0"/>
              <a:buNone/>
              <a:defRPr/>
            </a:pPr>
            <a:endParaRPr lang="en-US" b="0" dirty="0">
              <a:cs typeface="+mn-cs"/>
            </a:endParaRPr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157288" y="815975"/>
            <a:ext cx="7529512" cy="1143000"/>
          </a:xfrm>
          <a:prstGeom prst="rect">
            <a:avLst/>
          </a:prstGeom>
        </p:spPr>
        <p:txBody>
          <a:bodyPr vert="horz" lIns="0" tIns="0" rIns="0" bIns="9144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157288" y="0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2"/>
          </p:nvPr>
        </p:nvSpPr>
        <p:spPr>
          <a:xfrm>
            <a:off x="8015288" y="0"/>
            <a:ext cx="1128712" cy="365125"/>
          </a:xfrm>
          <a:prstGeom prst="rect">
            <a:avLst/>
          </a:prstGeom>
        </p:spPr>
        <p:txBody>
          <a:bodyPr vert="horz" lIns="45720" tIns="45720" rIns="0" bIns="45720" rtlCol="0" anchor="ctr"/>
          <a:lstStyle>
            <a:lvl1pPr algn="l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black">
          <a:xfrm>
            <a:off x="7862888" y="6162675"/>
            <a:ext cx="731837" cy="695325"/>
          </a:xfrm>
          <a:prstGeom prst="rect">
            <a:avLst/>
          </a:prstGeom>
          <a:solidFill>
            <a:srgbClr val="005596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974552E2-27EB-47D0-AB09-4D982F60DE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9" name="Picture 22" descr="BVLogo2010_HORIZONTAL_W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5288" y="6313488"/>
            <a:ext cx="485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lang="en-US" sz="3200" b="1" cap="all" dirty="0">
          <a:solidFill>
            <a:schemeClr val="tx1"/>
          </a:solidFill>
          <a:latin typeface="+mj-lt"/>
          <a:ea typeface="+mn-ea"/>
          <a:cs typeface="+mn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2pPr>
      <a:lvl3pPr marL="914400" indent="-227013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3pPr>
      <a:lvl4pPr marL="1255713" indent="-227013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4pPr>
      <a:lvl5pPr marL="1598613" indent="-228600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5pPr>
      <a:lvl6pPr marL="20558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6pPr>
      <a:lvl7pPr marL="25130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7pPr>
      <a:lvl8pPr marL="29702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8pPr>
      <a:lvl9pPr marL="34274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black">
          <a:xfrm>
            <a:off x="7862888" y="6162675"/>
            <a:ext cx="731837" cy="695325"/>
          </a:xfrm>
          <a:prstGeom prst="rect">
            <a:avLst/>
          </a:prstGeom>
          <a:solidFill>
            <a:srgbClr val="005596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gray">
          <a:xfrm>
            <a:off x="8640763" y="6162675"/>
            <a:ext cx="0" cy="695325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157288" y="1371600"/>
            <a:ext cx="7413625" cy="1820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D2D0EA1B-AC52-45B9-A4C5-08F2227C8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199" name="Picture 8" descr="BVLogo2010_HORIZONTAL_W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288" y="6313488"/>
            <a:ext cx="485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68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7200" b="1">
          <a:solidFill>
            <a:schemeClr val="bg1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2pPr>
      <a:lvl3pPr marL="914400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3pPr>
      <a:lvl4pPr marL="12557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5pPr>
      <a:lvl6pPr marL="20558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6pPr>
      <a:lvl7pPr marL="25130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7pPr>
      <a:lvl8pPr marL="29702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8pPr>
      <a:lvl9pPr marL="342741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 txBox="1">
            <a:spLocks/>
          </p:cNvSpPr>
          <p:nvPr/>
        </p:nvSpPr>
        <p:spPr bwMode="black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/>
          <a:lstStyle>
            <a:lvl1pPr>
              <a:defRPr/>
            </a:lvl1pPr>
          </a:lstStyle>
          <a:p>
            <a:pPr algn="ctr">
              <a:buFont typeface="Arial" charset="0"/>
              <a:buNone/>
              <a:defRPr/>
            </a:pPr>
            <a:endParaRPr lang="en-US" sz="1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black">
          <a:xfrm>
            <a:off x="0" y="0"/>
            <a:ext cx="457200" cy="6858000"/>
          </a:xfrm>
          <a:prstGeom prst="rect">
            <a:avLst/>
          </a:prstGeom>
          <a:solidFill>
            <a:schemeClr val="accent4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13" name="Date Placeholder 16"/>
          <p:cNvSpPr txBox="1">
            <a:spLocks/>
          </p:cNvSpPr>
          <p:nvPr/>
        </p:nvSpPr>
        <p:spPr>
          <a:xfrm>
            <a:off x="8594725" y="0"/>
            <a:ext cx="549275" cy="365125"/>
          </a:xfrm>
          <a:prstGeom prst="rect">
            <a:avLst/>
          </a:prstGeom>
        </p:spPr>
        <p:txBody>
          <a:bodyPr lIns="0" rIns="0" bIns="9144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 charset="0"/>
              <a:buNone/>
              <a:defRPr/>
            </a:pPr>
            <a:endParaRPr lang="en-US" b="0" cap="all" dirty="0">
              <a:cs typeface="+mn-cs"/>
            </a:endParaRPr>
          </a:p>
        </p:txBody>
      </p:sp>
      <p:sp>
        <p:nvSpPr>
          <p:cNvPr id="14" name="Footer Placeholder 17"/>
          <p:cNvSpPr txBox="1">
            <a:spLocks/>
          </p:cNvSpPr>
          <p:nvPr/>
        </p:nvSpPr>
        <p:spPr>
          <a:xfrm>
            <a:off x="5559425" y="0"/>
            <a:ext cx="3035300" cy="365125"/>
          </a:xfrm>
          <a:prstGeom prst="rect">
            <a:avLst/>
          </a:prstGeom>
        </p:spPr>
        <p:txBody>
          <a:bodyPr bIns="91440" anchor="ctr"/>
          <a:lstStyle>
            <a:lvl1pPr algn="r">
              <a:defRPr sz="9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 charset="0"/>
              <a:buNone/>
              <a:defRPr/>
            </a:pPr>
            <a:endParaRPr lang="en-US" b="0" dirty="0">
              <a:cs typeface="+mn-cs"/>
            </a:endParaRPr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157288" y="815975"/>
            <a:ext cx="7529512" cy="1143000"/>
          </a:xfrm>
          <a:prstGeom prst="rect">
            <a:avLst/>
          </a:prstGeom>
        </p:spPr>
        <p:txBody>
          <a:bodyPr vert="horz" lIns="0" tIns="0" rIns="0" bIns="9144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>
          <a:xfrm>
            <a:off x="1157288" y="0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2"/>
          </p:nvPr>
        </p:nvSpPr>
        <p:spPr>
          <a:xfrm>
            <a:off x="8015288" y="0"/>
            <a:ext cx="1128712" cy="365125"/>
          </a:xfrm>
          <a:prstGeom prst="rect">
            <a:avLst/>
          </a:prstGeom>
        </p:spPr>
        <p:txBody>
          <a:bodyPr vert="horz" lIns="45720" tIns="45720" rIns="0" bIns="45720" rtlCol="0" anchor="ctr"/>
          <a:lstStyle>
            <a:lvl1pPr algn="l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black">
          <a:xfrm>
            <a:off x="7862888" y="6162675"/>
            <a:ext cx="731837" cy="695325"/>
          </a:xfrm>
          <a:prstGeom prst="rect">
            <a:avLst/>
          </a:prstGeom>
          <a:solidFill>
            <a:srgbClr val="005596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613775" y="6162675"/>
            <a:ext cx="530225" cy="69532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algn="ctr">
              <a:buFont typeface="Arial" charset="0"/>
              <a:buNone/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BD980BC0-9162-40BE-9E61-55F19232D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227" name="Picture 22" descr="BVLogo2010_HORIZONTAL_W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5288" y="6313488"/>
            <a:ext cx="485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lang="en-US" sz="3200" b="1" cap="all" dirty="0">
          <a:solidFill>
            <a:schemeClr val="tx1"/>
          </a:solidFill>
          <a:latin typeface="+mj-lt"/>
          <a:ea typeface="+mn-ea"/>
          <a:cs typeface="+mn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</a:defRPr>
      </a:lvl9pPr>
    </p:titleStyle>
    <p:bodyStyle>
      <a:lvl1pPr marL="230188" indent="-230188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8600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2pPr>
      <a:lvl3pPr marL="914400" indent="-227013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3pPr>
      <a:lvl4pPr marL="1255713" indent="-227013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4pPr>
      <a:lvl5pPr marL="1598613" indent="-228600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5pPr>
      <a:lvl6pPr marL="20558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6pPr>
      <a:lvl7pPr marL="25130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7pPr>
      <a:lvl8pPr marL="29702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8pPr>
      <a:lvl9pPr marL="3427413" indent="-228600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liforniacoastline.org/cgi-bin/image.cgi?image=200802433&amp;mode=sequential&amp;flags=0&amp;year=200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568"/>
          <a:stretch>
            <a:fillRect/>
          </a:stretch>
        </p:blipFill>
        <p:spPr>
          <a:xfrm>
            <a:off x="0" y="8238"/>
            <a:ext cx="9144000" cy="6858000"/>
          </a:xfr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05612" y="601362"/>
            <a:ext cx="6190603" cy="1103870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Los Angeles City's Hyperion Treatment Plant Digester Gas Utilization Project (“DGUP”)</a:t>
            </a:r>
          </a:p>
          <a:p>
            <a:pPr algn="ctr">
              <a:defRPr/>
            </a:pP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SCAP Energy Management Committee - February 27, 2014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Slide Number Placeholder 10"/>
          <p:cNvSpPr txBox="1">
            <a:spLocks/>
          </p:cNvSpPr>
          <p:nvPr/>
        </p:nvSpPr>
        <p:spPr bwMode="auto">
          <a:xfrm>
            <a:off x="0" y="6647344"/>
            <a:ext cx="1392195" cy="1997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900" b="0" i="1" dirty="0" smtClean="0">
                <a:ln w="1905"/>
                <a:solidFill>
                  <a:srgbClr val="71757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 pitchFamily="2" charset="2"/>
              </a:rPr>
              <a:t>10th draft Feb 25 2014</a:t>
            </a:r>
            <a:endParaRPr lang="en-US" sz="900" b="0" i="1" dirty="0">
              <a:solidFill>
                <a:srgbClr val="71757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027113" y="1295400"/>
            <a:ext cx="7434262" cy="4867275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dirty="0" smtClean="0">
                <a:latin typeface="+mn-lt"/>
              </a:rPr>
              <a:t>10 proposals with 2 general approaches:</a:t>
            </a:r>
          </a:p>
          <a:p>
            <a:pPr lvl="1">
              <a:defRPr/>
            </a:pPr>
            <a:r>
              <a:rPr u="sng" dirty="0" smtClean="0">
                <a:latin typeface="+mn-lt"/>
              </a:rPr>
              <a:t>Bio-methane</a:t>
            </a:r>
          </a:p>
          <a:p>
            <a:pPr marL="912813" lvl="3" indent="-230188">
              <a:spcBef>
                <a:spcPts val="1200"/>
              </a:spcBef>
              <a:buClr>
                <a:srgbClr val="005596"/>
              </a:buClr>
              <a:defRPr/>
            </a:pPr>
            <a:r>
              <a:rPr sz="2000" dirty="0" smtClean="0">
                <a:latin typeface="+mn-lt"/>
              </a:rPr>
              <a:t>Ameresco</a:t>
            </a:r>
          </a:p>
          <a:p>
            <a:pPr marL="912813" lvl="3" indent="-230188">
              <a:spcBef>
                <a:spcPts val="1200"/>
              </a:spcBef>
              <a:buClr>
                <a:srgbClr val="005596"/>
              </a:buClr>
              <a:defRPr/>
            </a:pPr>
            <a:r>
              <a:rPr sz="2000" dirty="0" smtClean="0">
                <a:latin typeface="+mn-lt"/>
              </a:rPr>
              <a:t>BioFuels </a:t>
            </a:r>
          </a:p>
          <a:p>
            <a:pPr marL="912813" lvl="3" indent="-230188">
              <a:spcBef>
                <a:spcPts val="1200"/>
              </a:spcBef>
              <a:buClr>
                <a:srgbClr val="005596"/>
              </a:buClr>
              <a:defRPr/>
            </a:pPr>
            <a:r>
              <a:rPr sz="2000" dirty="0" smtClean="0">
                <a:latin typeface="+mn-lt"/>
              </a:rPr>
              <a:t>Southern California Gas</a:t>
            </a:r>
          </a:p>
          <a:p>
            <a:pPr lvl="1">
              <a:spcBef>
                <a:spcPts val="1800"/>
              </a:spcBef>
              <a:defRPr/>
            </a:pPr>
            <a:r>
              <a:rPr u="sng" dirty="0" smtClean="0">
                <a:latin typeface="+mn-lt"/>
              </a:rPr>
              <a:t>Co-generation</a:t>
            </a:r>
          </a:p>
          <a:p>
            <a:pPr marL="912813" lvl="3" indent="-230188">
              <a:spcBef>
                <a:spcPts val="1200"/>
              </a:spcBef>
              <a:buClr>
                <a:srgbClr val="005596"/>
              </a:buClr>
              <a:defRPr/>
            </a:pPr>
            <a:r>
              <a:rPr sz="2000" dirty="0" smtClean="0">
                <a:latin typeface="+mn-lt"/>
              </a:rPr>
              <a:t>Ameresco</a:t>
            </a:r>
          </a:p>
          <a:p>
            <a:pPr marL="912813" lvl="3" indent="-230188">
              <a:spcBef>
                <a:spcPts val="1200"/>
              </a:spcBef>
              <a:buClr>
                <a:srgbClr val="005596"/>
              </a:buClr>
              <a:defRPr/>
            </a:pPr>
            <a:r>
              <a:rPr sz="2000" dirty="0" smtClean="0">
                <a:solidFill>
                  <a:srgbClr val="5B5E5B"/>
                </a:solidFill>
                <a:latin typeface="+mn-lt"/>
                <a:cs typeface="+mn-cs"/>
              </a:rPr>
              <a:t>Constellation</a:t>
            </a:r>
          </a:p>
          <a:p>
            <a:pPr marL="912813" lvl="3" indent="-230188">
              <a:spcBef>
                <a:spcPts val="1200"/>
              </a:spcBef>
              <a:buClr>
                <a:srgbClr val="005596"/>
              </a:buClr>
              <a:defRPr/>
            </a:pPr>
            <a:r>
              <a:rPr sz="2000" dirty="0" smtClean="0">
                <a:latin typeface="+mn-lt"/>
              </a:rPr>
              <a:t>DTE </a:t>
            </a:r>
          </a:p>
          <a:p>
            <a:pPr marL="912813" lvl="3" indent="-230188">
              <a:spcBef>
                <a:spcPts val="1200"/>
              </a:spcBef>
              <a:buClr>
                <a:srgbClr val="005596"/>
              </a:buClr>
              <a:defRPr/>
            </a:pPr>
            <a:r>
              <a:rPr sz="2000" dirty="0" smtClean="0">
                <a:solidFill>
                  <a:srgbClr val="5B5E5B"/>
                </a:solidFill>
                <a:latin typeface="+mn-lt"/>
                <a:cs typeface="+mn-cs"/>
              </a:rPr>
              <a:t>DCO  </a:t>
            </a:r>
          </a:p>
          <a:p>
            <a:pPr marL="571500" lvl="2" indent="-230188">
              <a:spcBef>
                <a:spcPts val="1200"/>
              </a:spcBef>
              <a:buClr>
                <a:srgbClr val="005596"/>
              </a:buClr>
              <a:buFontTx/>
              <a:buNone/>
              <a:defRPr/>
            </a:pPr>
            <a:endParaRPr sz="2000" dirty="0" smtClean="0">
              <a:latin typeface="+mn-lt"/>
            </a:endParaRPr>
          </a:p>
          <a:p>
            <a:pPr>
              <a:defRPr/>
            </a:pPr>
            <a:endParaRPr dirty="0"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168400" y="489630"/>
            <a:ext cx="7083425" cy="4762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dirty="0" smtClean="0">
                <a:latin typeface="+mn-lt"/>
              </a:rPr>
              <a:t>Proposals </a:t>
            </a:r>
            <a:r>
              <a:rPr sz="2400" b="0" i="1" dirty="0" smtClean="0">
                <a:latin typeface="+mn-lt"/>
              </a:rPr>
              <a:t>(in response to 2011 RFP)</a:t>
            </a:r>
            <a:endParaRPr sz="2200" b="0" i="1" strike="sngStrike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9325" y="4122738"/>
            <a:ext cx="4113213" cy="1230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2813" lvl="3" indent="-230188" defTabSz="914400" eaLnBrk="0" hangingPunct="0">
              <a:lnSpc>
                <a:spcPct val="90000"/>
              </a:lnSpc>
              <a:spcBef>
                <a:spcPts val="1200"/>
              </a:spcBef>
              <a:buClr>
                <a:srgbClr val="005596"/>
              </a:buClr>
              <a:buFontTx/>
              <a:buChar char="•"/>
              <a:defRPr/>
            </a:pPr>
            <a:r>
              <a:rPr lang="en-US" sz="2000" b="0" kern="0" dirty="0">
                <a:solidFill>
                  <a:srgbClr val="5B5E5B"/>
                </a:solidFill>
                <a:latin typeface="+mn-lt"/>
                <a:cs typeface="+mn-cs"/>
              </a:rPr>
              <a:t>NORESCO</a:t>
            </a:r>
          </a:p>
          <a:p>
            <a:pPr marL="912813" lvl="3" indent="-230188" defTabSz="914400" eaLnBrk="0" hangingPunct="0">
              <a:lnSpc>
                <a:spcPct val="90000"/>
              </a:lnSpc>
              <a:spcBef>
                <a:spcPts val="1200"/>
              </a:spcBef>
              <a:buClr>
                <a:srgbClr val="005596"/>
              </a:buClr>
              <a:buFontTx/>
              <a:buChar char="•"/>
              <a:defRPr/>
            </a:pPr>
            <a:r>
              <a:rPr lang="en-US" sz="2000" b="0" kern="0" dirty="0">
                <a:solidFill>
                  <a:srgbClr val="5B5E5B"/>
                </a:solidFill>
                <a:latin typeface="+mn-lt"/>
                <a:cs typeface="+mn-cs"/>
              </a:rPr>
              <a:t>Southern California Gas</a:t>
            </a:r>
          </a:p>
          <a:p>
            <a:pPr marL="912813" lvl="3" indent="-230188" defTabSz="914400" eaLnBrk="0" hangingPunct="0">
              <a:lnSpc>
                <a:spcPct val="90000"/>
              </a:lnSpc>
              <a:spcBef>
                <a:spcPts val="1200"/>
              </a:spcBef>
              <a:buClr>
                <a:srgbClr val="005596"/>
              </a:buClr>
              <a:buFontTx/>
              <a:buChar char="•"/>
              <a:defRPr/>
            </a:pPr>
            <a:r>
              <a:rPr lang="en-US" sz="2000" b="0" kern="0" dirty="0">
                <a:solidFill>
                  <a:srgbClr val="5B5E5B"/>
                </a:solidFill>
                <a:latin typeface="+mn-lt"/>
                <a:cs typeface="+mn-cs"/>
              </a:rPr>
              <a:t>UTS</a:t>
            </a:r>
          </a:p>
        </p:txBody>
      </p:sp>
      <p:sp>
        <p:nvSpPr>
          <p:cNvPr id="10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10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8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AutoShape 36"/>
          <p:cNvCxnSpPr>
            <a:cxnSpLocks noChangeShapeType="1"/>
          </p:cNvCxnSpPr>
          <p:nvPr/>
        </p:nvCxnSpPr>
        <p:spPr bwMode="auto">
          <a:xfrm>
            <a:off x="2582863" y="4549775"/>
            <a:ext cx="0" cy="403225"/>
          </a:xfrm>
          <a:prstGeom prst="straightConnector1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4" name="AutoShape 36"/>
          <p:cNvCxnSpPr>
            <a:cxnSpLocks noChangeShapeType="1"/>
          </p:cNvCxnSpPr>
          <p:nvPr/>
        </p:nvCxnSpPr>
        <p:spPr bwMode="auto">
          <a:xfrm>
            <a:off x="3911600" y="4419600"/>
            <a:ext cx="0" cy="401638"/>
          </a:xfrm>
          <a:prstGeom prst="straightConnector1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40" name="AutoShape 36"/>
          <p:cNvCxnSpPr>
            <a:cxnSpLocks noChangeShapeType="1"/>
          </p:cNvCxnSpPr>
          <p:nvPr/>
        </p:nvCxnSpPr>
        <p:spPr bwMode="auto">
          <a:xfrm>
            <a:off x="6796088" y="4439821"/>
            <a:ext cx="0" cy="403225"/>
          </a:xfrm>
          <a:prstGeom prst="straightConnector1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6333" name="AutoShape 14"/>
          <p:cNvSpPr>
            <a:spLocks noChangeArrowheads="1"/>
          </p:cNvSpPr>
          <p:nvPr/>
        </p:nvSpPr>
        <p:spPr bwMode="auto">
          <a:xfrm>
            <a:off x="7720013" y="3744913"/>
            <a:ext cx="1289050" cy="9334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18288" rIns="0" bIns="18288" anchor="ctr"/>
          <a:lstStyle/>
          <a:p>
            <a:pPr algn="ctr">
              <a:lnSpc>
                <a:spcPct val="80000"/>
              </a:lnSpc>
              <a:spcBef>
                <a:spcPct val="25000"/>
              </a:spcBef>
              <a:defRPr/>
            </a:pPr>
            <a:r>
              <a:rPr lang="en-US" sz="1050" dirty="0">
                <a:solidFill>
                  <a:schemeClr val="tx2"/>
                </a:solidFill>
                <a:latin typeface="+mn-lt"/>
                <a:cs typeface="+mn-cs"/>
              </a:rPr>
              <a:t>Select </a:t>
            </a:r>
          </a:p>
          <a:p>
            <a:pPr algn="ctr">
              <a:lnSpc>
                <a:spcPct val="80000"/>
              </a:lnSpc>
              <a:spcBef>
                <a:spcPct val="25000"/>
              </a:spcBef>
              <a:defRPr/>
            </a:pPr>
            <a:r>
              <a:rPr lang="en-US" sz="1050" dirty="0">
                <a:solidFill>
                  <a:schemeClr val="tx2"/>
                </a:solidFill>
                <a:latin typeface="+mn-lt"/>
                <a:cs typeface="+mn-cs"/>
              </a:rPr>
              <a:t>“Best Value” </a:t>
            </a:r>
          </a:p>
          <a:p>
            <a:pPr algn="ctr">
              <a:lnSpc>
                <a:spcPct val="80000"/>
              </a:lnSpc>
              <a:spcBef>
                <a:spcPct val="25000"/>
              </a:spcBef>
              <a:defRPr/>
            </a:pPr>
            <a:r>
              <a:rPr lang="en-US" sz="1050" dirty="0">
                <a:solidFill>
                  <a:schemeClr val="tx2"/>
                </a:solidFill>
                <a:latin typeface="+mn-lt"/>
                <a:cs typeface="+mn-cs"/>
              </a:rPr>
              <a:t>Project</a:t>
            </a:r>
          </a:p>
        </p:txBody>
      </p:sp>
      <p:sp>
        <p:nvSpPr>
          <p:cNvPr id="49155" name="AutoShape 2"/>
          <p:cNvSpPr>
            <a:spLocks noChangeArrowheads="1"/>
          </p:cNvSpPr>
          <p:nvPr/>
        </p:nvSpPr>
        <p:spPr bwMode="auto">
          <a:xfrm>
            <a:off x="7242175" y="4030663"/>
            <a:ext cx="606425" cy="361950"/>
          </a:xfrm>
          <a:prstGeom prst="rightArrow">
            <a:avLst>
              <a:gd name="adj1" fmla="val 50000"/>
              <a:gd name="adj2" fmla="val 42103"/>
            </a:avLst>
          </a:prstGeom>
          <a:gradFill rotWithShape="1">
            <a:gsLst>
              <a:gs pos="0">
                <a:srgbClr val="E4E4E4"/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dirty="0">
              <a:latin typeface="+mn-lt"/>
            </a:endParaRPr>
          </a:p>
        </p:txBody>
      </p:sp>
      <p:sp>
        <p:nvSpPr>
          <p:cNvPr id="342063" name="AutoShape 47" descr="Wide upward diagonal"/>
          <p:cNvSpPr>
            <a:spLocks noChangeArrowheads="1"/>
          </p:cNvSpPr>
          <p:nvPr/>
        </p:nvSpPr>
        <p:spPr bwMode="auto">
          <a:xfrm>
            <a:off x="6257925" y="3802063"/>
            <a:ext cx="1069975" cy="800100"/>
          </a:xfrm>
          <a:prstGeom prst="diamond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18288" rIns="0" bIns="18288" anchor="ctr"/>
          <a:lstStyle/>
          <a:p>
            <a:pPr algn="ctr">
              <a:lnSpc>
                <a:spcPct val="80000"/>
              </a:lnSpc>
              <a:spcBef>
                <a:spcPct val="25000"/>
              </a:spcBef>
              <a:defRPr/>
            </a:pPr>
            <a:r>
              <a:rPr lang="en-US" sz="900" dirty="0">
                <a:solidFill>
                  <a:schemeClr val="tx2"/>
                </a:solidFill>
                <a:latin typeface="Arial Narrow" pitchFamily="34" charset="0"/>
              </a:rPr>
              <a:t>Final Evaluation</a:t>
            </a:r>
          </a:p>
        </p:txBody>
      </p:sp>
      <p:sp>
        <p:nvSpPr>
          <p:cNvPr id="50181" name="AutoShape 25"/>
          <p:cNvSpPr>
            <a:spLocks noChangeArrowheads="1"/>
          </p:cNvSpPr>
          <p:nvPr/>
        </p:nvSpPr>
        <p:spPr bwMode="auto">
          <a:xfrm>
            <a:off x="4371975" y="4021138"/>
            <a:ext cx="565150" cy="361950"/>
          </a:xfrm>
          <a:prstGeom prst="rightArrow">
            <a:avLst>
              <a:gd name="adj1" fmla="val 50000"/>
              <a:gd name="adj2" fmla="val 42107"/>
            </a:avLst>
          </a:prstGeom>
          <a:gradFill rotWithShape="1">
            <a:gsLst>
              <a:gs pos="0">
                <a:srgbClr val="E4E4E4"/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 Narrow" pitchFamily="34" charset="0"/>
            </a:endParaRPr>
          </a:p>
        </p:txBody>
      </p:sp>
      <p:sp>
        <p:nvSpPr>
          <p:cNvPr id="60" name="AutoShape 30" descr="Wide upward diagonal"/>
          <p:cNvSpPr>
            <a:spLocks noChangeArrowheads="1"/>
          </p:cNvSpPr>
          <p:nvPr/>
        </p:nvSpPr>
        <p:spPr bwMode="auto">
          <a:xfrm>
            <a:off x="3238500" y="3817938"/>
            <a:ext cx="1323975" cy="800100"/>
          </a:xfrm>
          <a:prstGeom prst="diamond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18288" rIns="0" bIns="18288" anchor="ctr"/>
          <a:lstStyle/>
          <a:p>
            <a:pPr algn="ctr">
              <a:lnSpc>
                <a:spcPct val="80000"/>
              </a:lnSpc>
              <a:spcBef>
                <a:spcPct val="25000"/>
              </a:spcBef>
              <a:defRPr/>
            </a:pPr>
            <a:r>
              <a:rPr lang="en-US" sz="1050" dirty="0">
                <a:solidFill>
                  <a:schemeClr val="tx2"/>
                </a:solidFill>
                <a:latin typeface="Arial Narrow" pitchFamily="34" charset="0"/>
                <a:cs typeface="+mn-cs"/>
              </a:rPr>
              <a:t>Preliminary Evaluation</a:t>
            </a:r>
          </a:p>
        </p:txBody>
      </p:sp>
      <p:sp>
        <p:nvSpPr>
          <p:cNvPr id="49159" name="AutoShape 4"/>
          <p:cNvSpPr>
            <a:spLocks noChangeArrowheads="1"/>
          </p:cNvSpPr>
          <p:nvPr/>
        </p:nvSpPr>
        <p:spPr bwMode="auto">
          <a:xfrm>
            <a:off x="2981325" y="4030663"/>
            <a:ext cx="374650" cy="361950"/>
          </a:xfrm>
          <a:prstGeom prst="rightArrow">
            <a:avLst>
              <a:gd name="adj1" fmla="val 50000"/>
              <a:gd name="adj2" fmla="val 42108"/>
            </a:avLst>
          </a:prstGeom>
          <a:gradFill rotWithShape="1">
            <a:gsLst>
              <a:gs pos="0">
                <a:srgbClr val="E4E4E4"/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dirty="0">
              <a:latin typeface="+mn-lt"/>
            </a:endParaRPr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title"/>
          </p:nvPr>
        </p:nvSpPr>
        <p:spPr>
          <a:xfrm>
            <a:off x="1157288" y="392113"/>
            <a:ext cx="7529512" cy="1039812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sz="4000" dirty="0" smtClean="0">
                <a:latin typeface="+mn-lt"/>
              </a:rPr>
              <a:t>Proposal Evaluation process     </a:t>
            </a:r>
            <a:r>
              <a:rPr sz="1800" dirty="0" smtClean="0">
                <a:latin typeface="+mn-lt"/>
              </a:rPr>
              <a:t/>
            </a:r>
            <a:br>
              <a:rPr sz="1800" dirty="0" smtClean="0">
                <a:latin typeface="+mn-lt"/>
              </a:rPr>
            </a:br>
            <a:r>
              <a:rPr sz="1800" b="0" dirty="0" smtClean="0">
                <a:latin typeface="+mn-lt"/>
              </a:rPr>
              <a:t>RFP Section 9</a:t>
            </a:r>
            <a:endParaRPr sz="40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0187" name="Text Placeholder 68"/>
          <p:cNvSpPr>
            <a:spLocks noGrp="1"/>
          </p:cNvSpPr>
          <p:nvPr>
            <p:ph type="body" sz="quarter" idx="19"/>
          </p:nvPr>
        </p:nvSpPr>
        <p:spPr bwMode="auto">
          <a:xfrm>
            <a:off x="457200" y="5943600"/>
            <a:ext cx="8534400" cy="396875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 dirty="0" smtClean="0">
                <a:latin typeface="Calibri" pitchFamily="34" charset="0"/>
              </a:rPr>
              <a:t>A multi-step, comprehensive process . . .Evaluated both cost and non-cost factors</a:t>
            </a:r>
          </a:p>
        </p:txBody>
      </p:sp>
      <p:sp>
        <p:nvSpPr>
          <p:cNvPr id="50188" name="AutoShape 3"/>
          <p:cNvSpPr>
            <a:spLocks noChangeArrowheads="1"/>
          </p:cNvSpPr>
          <p:nvPr/>
        </p:nvSpPr>
        <p:spPr bwMode="auto">
          <a:xfrm>
            <a:off x="5908675" y="4030663"/>
            <a:ext cx="434975" cy="361950"/>
          </a:xfrm>
          <a:prstGeom prst="rightArrow">
            <a:avLst>
              <a:gd name="adj1" fmla="val 50000"/>
              <a:gd name="adj2" fmla="val 42106"/>
            </a:avLst>
          </a:prstGeom>
          <a:gradFill rotWithShape="1">
            <a:gsLst>
              <a:gs pos="0">
                <a:srgbClr val="E4E4E4"/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 Narrow" pitchFamily="34" charset="0"/>
            </a:endParaRPr>
          </a:p>
        </p:txBody>
      </p:sp>
      <p:sp>
        <p:nvSpPr>
          <p:cNvPr id="49165" name="AutoShape 4"/>
          <p:cNvSpPr>
            <a:spLocks noChangeArrowheads="1"/>
          </p:cNvSpPr>
          <p:nvPr/>
        </p:nvSpPr>
        <p:spPr bwMode="auto">
          <a:xfrm>
            <a:off x="1519238" y="4013200"/>
            <a:ext cx="514350" cy="361950"/>
          </a:xfrm>
          <a:prstGeom prst="rightArrow">
            <a:avLst>
              <a:gd name="adj1" fmla="val 50000"/>
              <a:gd name="adj2" fmla="val 42105"/>
            </a:avLst>
          </a:prstGeom>
          <a:gradFill rotWithShape="1">
            <a:gsLst>
              <a:gs pos="0">
                <a:srgbClr val="E4E4E4"/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dirty="0">
              <a:latin typeface="+mn-lt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14350" y="3333260"/>
            <a:ext cx="1004888" cy="1438275"/>
            <a:chOff x="1122" y="1667"/>
            <a:chExt cx="724" cy="906"/>
          </a:xfrm>
          <a:solidFill>
            <a:srgbClr val="FF9933"/>
          </a:solidFill>
        </p:grpSpPr>
        <p:sp>
          <p:nvSpPr>
            <p:cNvPr id="342032" name="Documents"/>
            <p:cNvSpPr>
              <a:spLocks noEditPoints="1" noChangeArrowheads="1"/>
            </p:cNvSpPr>
            <p:nvPr/>
          </p:nvSpPr>
          <p:spPr bwMode="auto">
            <a:xfrm>
              <a:off x="1122" y="1667"/>
              <a:ext cx="724" cy="906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 dirty="0">
                <a:latin typeface="+mn-lt"/>
                <a:cs typeface="+mn-cs"/>
              </a:endParaRPr>
            </a:p>
          </p:txBody>
        </p:sp>
        <p:sp>
          <p:nvSpPr>
            <p:cNvPr id="49181" name="Text Box 17"/>
            <p:cNvSpPr txBox="1">
              <a:spLocks noChangeArrowheads="1"/>
            </p:cNvSpPr>
            <p:nvPr/>
          </p:nvSpPr>
          <p:spPr bwMode="auto">
            <a:xfrm>
              <a:off x="1158" y="1918"/>
              <a:ext cx="562" cy="1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5000"/>
                </a:spcBef>
                <a:defRPr/>
              </a:pPr>
              <a:r>
                <a:rPr lang="en-US" sz="1200" dirty="0">
                  <a:latin typeface="+mn-lt"/>
                </a:rPr>
                <a:t>Proposals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937125" y="3535363"/>
            <a:ext cx="971550" cy="1116012"/>
            <a:chOff x="2726" y="1774"/>
            <a:chExt cx="824" cy="609"/>
          </a:xfrm>
        </p:grpSpPr>
        <p:sp>
          <p:nvSpPr>
            <p:cNvPr id="56350" name="Rectangle 27"/>
            <p:cNvSpPr>
              <a:spLocks noChangeArrowheads="1"/>
            </p:cNvSpPr>
            <p:nvPr/>
          </p:nvSpPr>
          <p:spPr bwMode="auto">
            <a:xfrm>
              <a:off x="2892" y="1774"/>
              <a:ext cx="658" cy="44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lIns="0" tIns="18288" rIns="0" bIns="18288" anchor="ctr"/>
            <a:lstStyle/>
            <a:p>
              <a:pPr algn="ctr">
                <a:lnSpc>
                  <a:spcPct val="80000"/>
                </a:lnSpc>
                <a:spcBef>
                  <a:spcPct val="25000"/>
                </a:spcBef>
                <a:defRPr/>
              </a:pPr>
              <a:endParaRPr lang="en-US" sz="1050" dirty="0">
                <a:solidFill>
                  <a:schemeClr val="tx2"/>
                </a:solidFill>
                <a:latin typeface="Arial Narrow" pitchFamily="34" charset="0"/>
                <a:cs typeface="+mn-cs"/>
              </a:endParaRPr>
            </a:p>
          </p:txBody>
        </p:sp>
        <p:sp>
          <p:nvSpPr>
            <p:cNvPr id="56351" name="Rectangle 28"/>
            <p:cNvSpPr>
              <a:spLocks noChangeArrowheads="1"/>
            </p:cNvSpPr>
            <p:nvPr/>
          </p:nvSpPr>
          <p:spPr bwMode="auto">
            <a:xfrm>
              <a:off x="2826" y="1856"/>
              <a:ext cx="658" cy="44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lIns="0" tIns="18288" rIns="0" bIns="18288" anchor="ctr"/>
            <a:lstStyle/>
            <a:p>
              <a:pPr algn="ctr">
                <a:lnSpc>
                  <a:spcPct val="80000"/>
                </a:lnSpc>
                <a:spcBef>
                  <a:spcPct val="25000"/>
                </a:spcBef>
                <a:defRPr/>
              </a:pPr>
              <a:endParaRPr lang="en-US" sz="1050" dirty="0">
                <a:solidFill>
                  <a:schemeClr val="tx2"/>
                </a:solidFill>
                <a:latin typeface="Arial Narrow" pitchFamily="34" charset="0"/>
                <a:cs typeface="+mn-cs"/>
              </a:endParaRPr>
            </a:p>
          </p:txBody>
        </p:sp>
        <p:sp>
          <p:nvSpPr>
            <p:cNvPr id="56352" name="Rectangle 29"/>
            <p:cNvSpPr>
              <a:spLocks noChangeArrowheads="1"/>
            </p:cNvSpPr>
            <p:nvPr/>
          </p:nvSpPr>
          <p:spPr bwMode="auto">
            <a:xfrm>
              <a:off x="2726" y="1911"/>
              <a:ext cx="687" cy="47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lIns="0" tIns="18288" rIns="0" bIns="18288" anchor="ctr"/>
            <a:lstStyle/>
            <a:p>
              <a:pPr algn="ctr">
                <a:lnSpc>
                  <a:spcPct val="80000"/>
                </a:lnSpc>
                <a:spcBef>
                  <a:spcPct val="25000"/>
                </a:spcBef>
                <a:defRPr/>
              </a:pPr>
              <a:r>
                <a:rPr lang="en-US" sz="1050" dirty="0">
                  <a:solidFill>
                    <a:schemeClr val="tx2"/>
                  </a:solidFill>
                  <a:latin typeface="Arial Narrow" pitchFamily="34" charset="0"/>
                  <a:cs typeface="+mn-cs"/>
                </a:rPr>
                <a:t>Shortlisted Projects</a:t>
              </a:r>
            </a:p>
          </p:txBody>
        </p:sp>
      </p:grpSp>
      <p:sp>
        <p:nvSpPr>
          <p:cNvPr id="342046" name="AutoShape 30" descr="Wide upward diagonal"/>
          <p:cNvSpPr>
            <a:spLocks noChangeArrowheads="1"/>
          </p:cNvSpPr>
          <p:nvPr/>
        </p:nvSpPr>
        <p:spPr bwMode="auto">
          <a:xfrm>
            <a:off x="2033588" y="3786188"/>
            <a:ext cx="1082675" cy="800100"/>
          </a:xfrm>
          <a:prstGeom prst="diamond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18288" rIns="0" bIns="18288" anchor="ctr"/>
          <a:lstStyle/>
          <a:p>
            <a:pPr algn="ctr">
              <a:lnSpc>
                <a:spcPct val="80000"/>
              </a:lnSpc>
              <a:spcBef>
                <a:spcPct val="25000"/>
              </a:spcBef>
              <a:defRPr/>
            </a:pPr>
            <a:endParaRPr lang="en-US" sz="12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49170" name="Text Box 31" descr="Wide upward diagonal"/>
          <p:cNvSpPr txBox="1">
            <a:spLocks noChangeArrowheads="1"/>
          </p:cNvSpPr>
          <p:nvPr/>
        </p:nvSpPr>
        <p:spPr bwMode="auto">
          <a:xfrm>
            <a:off x="2168525" y="4021138"/>
            <a:ext cx="812800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dirty="0">
                <a:latin typeface="+mn-lt"/>
              </a:rPr>
              <a:t>Initial </a:t>
            </a:r>
            <a:r>
              <a:rPr lang="en-US" sz="1100" dirty="0" smtClean="0">
                <a:latin typeface="+mn-lt"/>
              </a:rPr>
              <a:t>Screening (GFE)</a:t>
            </a:r>
            <a:endParaRPr lang="en-US" sz="1100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7688" y="1700213"/>
            <a:ext cx="8418274" cy="3591341"/>
            <a:chOff x="547688" y="1700213"/>
            <a:chExt cx="8418274" cy="3591341"/>
          </a:xfrm>
        </p:grpSpPr>
        <p:sp>
          <p:nvSpPr>
            <p:cNvPr id="31" name="Rectangle 30"/>
            <p:cNvSpPr/>
            <p:nvPr/>
          </p:nvSpPr>
          <p:spPr>
            <a:xfrm>
              <a:off x="547688" y="1700213"/>
              <a:ext cx="2347912" cy="13542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455613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Ameresco	</a:t>
              </a:r>
              <a:r>
                <a:rPr lang="en-US" sz="1100" kern="0" dirty="0" smtClean="0">
                  <a:solidFill>
                    <a:schemeClr val="tx2"/>
                  </a:solidFill>
                  <a:latin typeface="+mn-lt"/>
                  <a:cs typeface="+mn-cs"/>
                </a:rPr>
                <a:t>(1</a:t>
              </a:r>
              <a:r>
                <a:rPr lang="en-US" sz="1100" kern="0" dirty="0" smtClean="0">
                  <a:solidFill>
                    <a:srgbClr val="FF0000"/>
                  </a:solidFill>
                  <a:latin typeface="+mn-lt"/>
                  <a:cs typeface="+mn-cs"/>
                </a:rPr>
                <a:t>&amp;2</a:t>
              </a: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)  </a:t>
              </a:r>
            </a:p>
            <a:p>
              <a:pPr marL="455613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rgbClr val="FF0000"/>
                  </a:solidFill>
                  <a:latin typeface="+mn-lt"/>
                  <a:cs typeface="+mn-cs"/>
                </a:rPr>
                <a:t>BioFuels </a:t>
              </a:r>
            </a:p>
            <a:p>
              <a:pPr marL="455613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Constellation</a:t>
              </a:r>
            </a:p>
            <a:p>
              <a:pPr marL="455613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DCO</a:t>
              </a:r>
            </a:p>
            <a:p>
              <a:pPr marL="455613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DTE </a:t>
              </a:r>
            </a:p>
            <a:p>
              <a:pPr marL="455613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NORESCO</a:t>
              </a:r>
            </a:p>
            <a:p>
              <a:pPr marL="455613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Southern California Gas </a:t>
              </a:r>
              <a:r>
                <a:rPr lang="en-US" sz="1100" kern="0" dirty="0" smtClean="0">
                  <a:solidFill>
                    <a:schemeClr val="tx2"/>
                  </a:solidFill>
                  <a:latin typeface="+mn-lt"/>
                  <a:cs typeface="+mn-cs"/>
                </a:rPr>
                <a:t>(1</a:t>
              </a:r>
              <a:r>
                <a:rPr lang="en-US" sz="1100" kern="0" dirty="0" smtClean="0">
                  <a:solidFill>
                    <a:srgbClr val="FF0000"/>
                  </a:solidFill>
                  <a:latin typeface="+mn-lt"/>
                  <a:cs typeface="+mn-cs"/>
                </a:rPr>
                <a:t>&amp;2</a:t>
              </a: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)</a:t>
              </a:r>
            </a:p>
            <a:p>
              <a:pPr marL="455613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UTS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10966" y="4953000"/>
              <a:ext cx="743793" cy="33855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lvl="2" indent="-230188" algn="ctr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rgbClr val="FF0000"/>
                  </a:solidFill>
                  <a:latin typeface="+mn-lt"/>
                  <a:cs typeface="+mn-cs"/>
                </a:rPr>
                <a:t>BioFuels </a:t>
              </a:r>
            </a:p>
            <a:p>
              <a:pPr marL="0" lvl="2" indent="-230188" algn="ctr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 err="1" smtClean="0">
                  <a:solidFill>
                    <a:srgbClr val="FF0000"/>
                  </a:solidFill>
                  <a:latin typeface="+mn-lt"/>
                  <a:cs typeface="+mn-cs"/>
                </a:rPr>
                <a:t>So.Cal.Gas</a:t>
              </a:r>
              <a:endParaRPr lang="en-US" sz="1100" kern="0" dirty="0"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39702" y="4829175"/>
              <a:ext cx="743793" cy="33855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lvl="2" indent="-230188" algn="ctr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 smtClean="0">
                  <a:solidFill>
                    <a:srgbClr val="FF0000"/>
                  </a:solidFill>
                  <a:latin typeface="+mn-lt"/>
                  <a:cs typeface="+mn-cs"/>
                </a:rPr>
                <a:t>DTE</a:t>
              </a:r>
            </a:p>
            <a:p>
              <a:pPr marL="0" lvl="2" indent="-230188" algn="ctr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 err="1" smtClean="0">
                  <a:solidFill>
                    <a:srgbClr val="FF0000"/>
                  </a:solidFill>
                  <a:latin typeface="+mn-lt"/>
                  <a:cs typeface="+mn-cs"/>
                </a:rPr>
                <a:t>So.Cal.Gas</a:t>
              </a:r>
              <a:endParaRPr lang="en-US" sz="1100" kern="0" dirty="0"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  <p:sp>
          <p:nvSpPr>
            <p:cNvPr id="36" name="Text Placeholder 68"/>
            <p:cNvSpPr txBox="1">
              <a:spLocks/>
            </p:cNvSpPr>
            <p:nvPr/>
          </p:nvSpPr>
          <p:spPr bwMode="auto">
            <a:xfrm>
              <a:off x="2345822" y="3447520"/>
              <a:ext cx="4572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3/11</a:t>
              </a:r>
            </a:p>
          </p:txBody>
        </p:sp>
        <p:sp>
          <p:nvSpPr>
            <p:cNvPr id="37" name="Text Placeholder 68"/>
            <p:cNvSpPr txBox="1">
              <a:spLocks/>
            </p:cNvSpPr>
            <p:nvPr/>
          </p:nvSpPr>
          <p:spPr bwMode="auto">
            <a:xfrm>
              <a:off x="3657600" y="3429000"/>
              <a:ext cx="4572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8/12</a:t>
              </a:r>
            </a:p>
          </p:txBody>
        </p:sp>
        <p:sp>
          <p:nvSpPr>
            <p:cNvPr id="38" name="Text Placeholder 68"/>
            <p:cNvSpPr txBox="1">
              <a:spLocks/>
            </p:cNvSpPr>
            <p:nvPr/>
          </p:nvSpPr>
          <p:spPr bwMode="auto">
            <a:xfrm>
              <a:off x="8077200" y="2879725"/>
              <a:ext cx="4572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11/12</a:t>
              </a:r>
            </a:p>
          </p:txBody>
        </p:sp>
        <p:sp>
          <p:nvSpPr>
            <p:cNvPr id="39" name="Text Placeholder 68"/>
            <p:cNvSpPr txBox="1">
              <a:spLocks/>
            </p:cNvSpPr>
            <p:nvPr/>
          </p:nvSpPr>
          <p:spPr bwMode="auto">
            <a:xfrm>
              <a:off x="6477000" y="2895600"/>
              <a:ext cx="4572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10/12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019800" y="3200400"/>
              <a:ext cx="1458913" cy="50783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0" lvl="2" indent="-230188" algn="ctr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Constellation</a:t>
              </a:r>
            </a:p>
            <a:p>
              <a:pPr marL="0" lvl="2" indent="-230188" algn="ctr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DCO  </a:t>
              </a:r>
            </a:p>
            <a:p>
              <a:pPr marL="0" lvl="2" indent="-230188" algn="ctr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NORESCO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20282" y="4843046"/>
              <a:ext cx="892873" cy="33855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lvl="2" indent="-230188" algn="ctr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rgbClr val="FF0000"/>
                  </a:solidFill>
                  <a:latin typeface="+mn-lt"/>
                  <a:cs typeface="+mn-cs"/>
                </a:rPr>
                <a:t>Ameresco (2)</a:t>
              </a:r>
            </a:p>
            <a:p>
              <a:pPr marL="0" lvl="2" indent="-230188" algn="ctr" defTabSz="914400" eaLnBrk="0" hangingPunct="0">
                <a:spcBef>
                  <a:spcPts val="0"/>
                </a:spcBef>
                <a:buClr>
                  <a:srgbClr val="005596"/>
                </a:buClr>
                <a:defRPr/>
              </a:pPr>
              <a:r>
                <a:rPr lang="en-US" sz="1100" kern="0" dirty="0">
                  <a:solidFill>
                    <a:srgbClr val="FF0000"/>
                  </a:solidFill>
                  <a:latin typeface="+mn-lt"/>
                  <a:cs typeface="+mn-cs"/>
                </a:rPr>
                <a:t>UTS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746762" y="3183308"/>
              <a:ext cx="1219200" cy="5078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buFont typeface="+mj-lt"/>
                <a:buAutoNum type="arabicPeriod"/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Constellation</a:t>
              </a:r>
            </a:p>
            <a:p>
              <a:pPr marL="0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buFont typeface="+mj-lt"/>
                <a:buAutoNum type="arabicPeriod"/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NORESCO</a:t>
              </a:r>
            </a:p>
            <a:p>
              <a:pPr marL="0" lvl="2" indent="-230188" defTabSz="914400" eaLnBrk="0" hangingPunct="0">
                <a:spcBef>
                  <a:spcPts val="0"/>
                </a:spcBef>
                <a:buClr>
                  <a:srgbClr val="005596"/>
                </a:buClr>
                <a:buFont typeface="+mj-lt"/>
                <a:buAutoNum type="arabicPeriod"/>
                <a:defRPr/>
              </a:pPr>
              <a:r>
                <a:rPr lang="en-US" sz="1100" kern="0" dirty="0">
                  <a:solidFill>
                    <a:schemeClr val="tx2"/>
                  </a:solidFill>
                  <a:latin typeface="+mn-lt"/>
                  <a:cs typeface="+mn-cs"/>
                </a:rPr>
                <a:t>DCO  </a:t>
              </a:r>
            </a:p>
          </p:txBody>
        </p:sp>
      </p:grpSp>
      <p:sp>
        <p:nvSpPr>
          <p:cNvPr id="44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11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31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347" y="244475"/>
            <a:ext cx="7529512" cy="1143000"/>
          </a:xfrm>
        </p:spPr>
        <p:txBody>
          <a:bodyPr>
            <a:normAutofit/>
          </a:bodyPr>
          <a:lstStyle/>
          <a:p>
            <a:pPr algn="ctr">
              <a:buClr>
                <a:srgbClr val="FFFF00"/>
              </a:buClr>
            </a:pPr>
            <a:r>
              <a:rPr lang="en-US" sz="2800" dirty="0" smtClean="0">
                <a:solidFill>
                  <a:srgbClr val="FFFF00"/>
                </a:solidFill>
              </a:rPr>
              <a:t>DGUP Project - Summary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18070" y="838200"/>
            <a:ext cx="9025930" cy="5791200"/>
          </a:xfrm>
        </p:spPr>
        <p:txBody>
          <a:bodyPr anchor="t" anchorCtr="0"/>
          <a:lstStyle/>
          <a:p>
            <a:pPr lvl="1">
              <a:spcBef>
                <a:spcPts val="12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Selection addresses </a:t>
            </a:r>
            <a:r>
              <a:rPr lang="en-US" sz="1700" dirty="0" smtClean="0">
                <a:solidFill>
                  <a:srgbClr val="FFFF00"/>
                </a:solidFill>
              </a:rPr>
              <a:t>the plant’s electricity and steam needs</a:t>
            </a:r>
          </a:p>
          <a:p>
            <a:pPr lvl="2">
              <a:spcBef>
                <a:spcPts val="1200"/>
              </a:spcBef>
              <a:buClr>
                <a:srgbClr val="FFFF00"/>
              </a:buClr>
            </a:pPr>
            <a:r>
              <a:rPr lang="en-US" sz="1700" dirty="0">
                <a:solidFill>
                  <a:srgbClr val="FFFF00"/>
                </a:solidFill>
              </a:rPr>
              <a:t>U</a:t>
            </a:r>
            <a:r>
              <a:rPr lang="en-US" sz="1700" dirty="0" smtClean="0">
                <a:solidFill>
                  <a:srgbClr val="FFFF00"/>
                </a:solidFill>
              </a:rPr>
              <a:t>tilizes 100% of digester gas, and </a:t>
            </a:r>
          </a:p>
          <a:p>
            <a:pPr lvl="2">
              <a:spcBef>
                <a:spcPts val="12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Generates up to 29 MW </a:t>
            </a:r>
            <a:r>
              <a:rPr lang="en-US" sz="1700" dirty="0" smtClean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endParaRPr lang="en-US" sz="1700" dirty="0" smtClean="0">
              <a:solidFill>
                <a:srgbClr val="FFFF00"/>
              </a:solidFill>
            </a:endParaRPr>
          </a:p>
          <a:p>
            <a:pPr lvl="2">
              <a:spcBef>
                <a:spcPts val="12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Generates </a:t>
            </a:r>
            <a:r>
              <a:rPr lang="en-US" sz="1700" dirty="0" smtClean="0">
                <a:solidFill>
                  <a:srgbClr val="FFFF00"/>
                </a:solidFill>
              </a:rPr>
              <a:t>all the </a:t>
            </a:r>
            <a:r>
              <a:rPr lang="en-US" sz="1700" dirty="0" smtClean="0">
                <a:solidFill>
                  <a:srgbClr val="FFFF00"/>
                </a:solidFill>
              </a:rPr>
              <a:t>steam required for solids treatment</a:t>
            </a:r>
            <a:endParaRPr lang="en-US" sz="1700" dirty="0" smtClean="0">
              <a:solidFill>
                <a:srgbClr val="FFFF00"/>
              </a:solidFill>
            </a:endParaRPr>
          </a:p>
          <a:p>
            <a:pPr lvl="1">
              <a:spcBef>
                <a:spcPts val="12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Uses existing resources </a:t>
            </a:r>
            <a:r>
              <a:rPr lang="en-US" sz="1700" dirty="0" smtClean="0">
                <a:solidFill>
                  <a:srgbClr val="FFFF00"/>
                </a:solidFill>
              </a:rPr>
              <a:t> </a:t>
            </a:r>
            <a:endParaRPr lang="en-US" sz="1700" dirty="0" smtClean="0">
              <a:solidFill>
                <a:srgbClr val="FFFF00"/>
              </a:solidFill>
            </a:endParaRPr>
          </a:p>
          <a:p>
            <a:pPr lvl="1">
              <a:spcBef>
                <a:spcPts val="12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Addressed </a:t>
            </a:r>
            <a:r>
              <a:rPr lang="en-US" sz="1700" dirty="0" smtClean="0">
                <a:solidFill>
                  <a:srgbClr val="FFFF00"/>
                </a:solidFill>
              </a:rPr>
              <a:t>environmental concerns: </a:t>
            </a:r>
          </a:p>
          <a:p>
            <a:pPr lvl="2">
              <a:spcBef>
                <a:spcPts val="12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air emissions and health risks </a:t>
            </a:r>
          </a:p>
          <a:p>
            <a:pPr lvl="2">
              <a:spcBef>
                <a:spcPts val="8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noise </a:t>
            </a:r>
          </a:p>
          <a:p>
            <a:pPr lvl="2">
              <a:spcBef>
                <a:spcPts val="8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no flaring of gas, except during emergencies</a:t>
            </a:r>
          </a:p>
          <a:p>
            <a:pPr lvl="1">
              <a:spcBef>
                <a:spcPts val="12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Capability of “islanded” operation during emergencies </a:t>
            </a:r>
          </a:p>
          <a:p>
            <a:pPr lvl="1">
              <a:spcBef>
                <a:spcPts val="12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Slight export of power, significantly reduces potential demand charges </a:t>
            </a:r>
          </a:p>
          <a:p>
            <a:pPr lvl="1">
              <a:spcBef>
                <a:spcPts val="1200"/>
              </a:spcBef>
              <a:buClr>
                <a:srgbClr val="FFFF00"/>
              </a:buClr>
            </a:pPr>
            <a:r>
              <a:rPr lang="en-US" sz="1700" dirty="0">
                <a:solidFill>
                  <a:srgbClr val="FFFF00"/>
                </a:solidFill>
              </a:rPr>
              <a:t>Potential </a:t>
            </a:r>
            <a:r>
              <a:rPr lang="en-US" sz="1700" dirty="0" smtClean="0">
                <a:solidFill>
                  <a:srgbClr val="FFFF00"/>
                </a:solidFill>
              </a:rPr>
              <a:t>growth (</a:t>
            </a:r>
            <a:r>
              <a:rPr lang="en-US" sz="1700" dirty="0" err="1">
                <a:solidFill>
                  <a:srgbClr val="FFFF00"/>
                </a:solidFill>
              </a:rPr>
              <a:t>digas</a:t>
            </a:r>
            <a:r>
              <a:rPr lang="en-US" sz="1700" dirty="0">
                <a:solidFill>
                  <a:srgbClr val="FFFF00"/>
                </a:solidFill>
              </a:rPr>
              <a:t>, electricity, </a:t>
            </a:r>
            <a:r>
              <a:rPr lang="en-US" sz="1700" dirty="0" smtClean="0">
                <a:solidFill>
                  <a:srgbClr val="FFFF00"/>
                </a:solidFill>
              </a:rPr>
              <a:t>steam) </a:t>
            </a:r>
            <a:r>
              <a:rPr lang="en-US" sz="1700" dirty="0">
                <a:solidFill>
                  <a:srgbClr val="FFFF00"/>
                </a:solidFill>
              </a:rPr>
              <a:t>and </a:t>
            </a:r>
            <a:r>
              <a:rPr lang="en-US" sz="1700" dirty="0" smtClean="0">
                <a:solidFill>
                  <a:srgbClr val="FFFF00"/>
                </a:solidFill>
              </a:rPr>
              <a:t>flexibility (fuel)</a:t>
            </a:r>
            <a:endParaRPr lang="en-US" sz="1700" dirty="0" smtClean="0">
              <a:solidFill>
                <a:srgbClr val="FF81B4"/>
              </a:solidFill>
            </a:endParaRPr>
          </a:p>
          <a:p>
            <a:pPr lvl="1">
              <a:spcBef>
                <a:spcPts val="1200"/>
              </a:spcBef>
              <a:buClr>
                <a:srgbClr val="FFFF00"/>
              </a:buClr>
            </a:pPr>
            <a:r>
              <a:rPr lang="en-US" sz="1700" dirty="0" smtClean="0">
                <a:solidFill>
                  <a:srgbClr val="FFFF00"/>
                </a:solidFill>
              </a:rPr>
              <a:t>Alternative Delivery – </a:t>
            </a:r>
            <a:r>
              <a:rPr lang="en-US" sz="1700" dirty="0" smtClean="0">
                <a:solidFill>
                  <a:srgbClr val="FFFF00"/>
                </a:solidFill>
              </a:rPr>
              <a:t>time was main factor</a:t>
            </a:r>
            <a:endParaRPr lang="en-US" sz="1700" dirty="0" smtClean="0">
              <a:solidFill>
                <a:srgbClr val="FFFF00"/>
              </a:solidFill>
            </a:endParaRPr>
          </a:p>
          <a:p>
            <a:pPr marL="344488" lvl="1" indent="0" algn="ctr">
              <a:spcBef>
                <a:spcPts val="2400"/>
              </a:spcBef>
              <a:buClr>
                <a:srgbClr val="FFFF00"/>
              </a:buCl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Overall: Technical + Cost 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 “</a:t>
            </a:r>
            <a:r>
              <a:rPr lang="en-US" sz="2800" dirty="0" smtClean="0">
                <a:solidFill>
                  <a:srgbClr val="FFFF00"/>
                </a:solidFill>
              </a:rPr>
              <a:t>Best Value Project”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12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8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8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105" y="75929"/>
            <a:ext cx="8781440" cy="662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13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 Placeholder 11"/>
          <p:cNvSpPr txBox="1">
            <a:spLocks/>
          </p:cNvSpPr>
          <p:nvPr/>
        </p:nvSpPr>
        <p:spPr bwMode="auto">
          <a:xfrm>
            <a:off x="19720" y="6512786"/>
            <a:ext cx="2046245" cy="32101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defTabSz="914400" eaLnBrk="0" hangingPunct="0">
              <a:buClr>
                <a:srgbClr val="005596"/>
              </a:buClr>
              <a:defRPr/>
            </a:pPr>
            <a:r>
              <a:rPr lang="en-US" sz="1050" kern="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HTP-elect load-8-29-13</a:t>
            </a:r>
            <a:endParaRPr lang="en-US" sz="1050" kern="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1500" y="100330"/>
            <a:ext cx="8229600" cy="75640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91440" rtlCol="0" anchor="t" anchorCtr="0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DGUP: System capacity VS.</a:t>
            </a:r>
            <a:r>
              <a:rPr kumimoji="0" lang="en-US" sz="2800" b="1" i="0" u="none" strike="noStrike" kern="1200" cap="all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800" cap="all" noProof="0" dirty="0" err="1" smtClean="0">
                <a:solidFill>
                  <a:sysClr val="windowText" lastClr="000000"/>
                </a:solidFill>
                <a:latin typeface="+mn-lt"/>
                <a:cs typeface="+mn-cs"/>
              </a:rPr>
              <a:t>Htp</a:t>
            </a:r>
            <a:r>
              <a:rPr lang="en-US" sz="2800" cap="all" noProof="0" dirty="0" smtClean="0">
                <a:solidFill>
                  <a:sysClr val="windowText" lastClr="000000"/>
                </a:solidFill>
                <a:latin typeface="+mn-lt"/>
                <a:cs typeface="+mn-cs"/>
              </a:rPr>
              <a:t> </a:t>
            </a: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Demand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 txBox="1">
            <a:spLocks/>
          </p:cNvSpPr>
          <p:nvPr/>
        </p:nvSpPr>
        <p:spPr bwMode="auto">
          <a:xfrm>
            <a:off x="1200579" y="1297459"/>
            <a:ext cx="4565907" cy="38717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miter lim="800000"/>
            <a:headEnd/>
            <a:tailEnd/>
          </a:ln>
        </p:spPr>
        <p:txBody>
          <a:bodyPr lIns="91440" tIns="0" rIns="0" bIns="0" anchor="t" anchorCtr="0"/>
          <a:lstStyle/>
          <a:p>
            <a:pPr defTabSz="914400" eaLnBrk="0" hangingPunct="0">
              <a:buClr>
                <a:srgbClr val="005596"/>
              </a:buClr>
              <a:defRPr/>
            </a:pPr>
            <a:r>
              <a:rPr lang="en-US" sz="1600" kern="0" dirty="0" smtClean="0">
                <a:solidFill>
                  <a:srgbClr val="001A36"/>
                </a:solidFill>
                <a:latin typeface="+mn-lt"/>
                <a:cs typeface="+mn-cs"/>
              </a:rPr>
              <a:t>Guarantees System will meet demand &gt; 95% of time.</a:t>
            </a:r>
            <a:endParaRPr lang="en-US" sz="1600" kern="0" dirty="0">
              <a:solidFill>
                <a:srgbClr val="001A36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64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/>
          <p:cNvPicPr>
            <a:picLocks noChangeAspect="1" noChangeArrowheads="1"/>
          </p:cNvPicPr>
          <p:nvPr/>
        </p:nvPicPr>
        <p:blipFill>
          <a:blip r:embed="rId2" cstate="print"/>
          <a:srcRect t="2219"/>
          <a:stretch>
            <a:fillRect/>
          </a:stretch>
        </p:blipFill>
        <p:spPr bwMode="auto">
          <a:xfrm>
            <a:off x="266700" y="0"/>
            <a:ext cx="85725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28"/>
            <a:ext cx="3494314" cy="677633"/>
          </a:xfrm>
          <a:solidFill>
            <a:schemeClr val="tx1"/>
          </a:solidFill>
        </p:spPr>
        <p:txBody>
          <a:bodyPr vert="horz" rtlCol="0" anchor="ctr" anchorCtr="0">
            <a:norm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Constellation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 bwMode="auto">
          <a:xfrm>
            <a:off x="8458200" y="6534150"/>
            <a:ext cx="685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F737D66-DFF3-4E24-81EA-6716E4A938C6}" type="slidenum">
              <a:rPr lang="en-US" sz="1200" b="1">
                <a:solidFill>
                  <a:schemeClr val="tx2">
                    <a:lumMod val="50000"/>
                  </a:schemeClr>
                </a:solidFill>
                <a:latin typeface="+mn-lt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200" b="1" dirty="0">
              <a:solidFill>
                <a:schemeClr val="tx2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257800" y="4876800"/>
            <a:ext cx="3581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defRPr/>
            </a:pPr>
            <a:r>
              <a:rPr lang="en-US" b="1" u="sng" dirty="0">
                <a:solidFill>
                  <a:schemeClr val="tx2">
                    <a:lumMod val="50000"/>
                  </a:schemeClr>
                </a:solidFill>
                <a:latin typeface="+mn-lt"/>
                <a:cs typeface="Arial" charset="0"/>
              </a:rPr>
              <a:t>Summary</a:t>
            </a:r>
            <a:endParaRPr lang="en-US" sz="1600" b="1" u="sng" dirty="0">
              <a:solidFill>
                <a:schemeClr val="tx2">
                  <a:lumMod val="50000"/>
                </a:schemeClr>
              </a:solidFill>
              <a:latin typeface="+mn-lt"/>
              <a:cs typeface="Arial" charset="0"/>
            </a:endParaRPr>
          </a:p>
          <a:p>
            <a:pPr marL="342900" indent="-342900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charset="0"/>
              </a:rPr>
              <a:t>Two Mars 100 units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charset="0"/>
              </a:rPr>
              <a:t>w/ HRSG, w DF, w/STG 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charset="0"/>
              </a:rPr>
              <a:t>~25 MW normal output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charset="0"/>
              </a:rPr>
              <a:t>Future: 1 Mars</a:t>
            </a:r>
          </a:p>
        </p:txBody>
      </p:sp>
      <p:sp>
        <p:nvSpPr>
          <p:cNvPr id="6" name="Slide Number Placeholder 10"/>
          <p:cNvSpPr txBox="1">
            <a:spLocks/>
          </p:cNvSpPr>
          <p:nvPr/>
        </p:nvSpPr>
        <p:spPr bwMode="auto">
          <a:xfrm>
            <a:off x="8763000" y="6534150"/>
            <a:ext cx="3810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10AEF9-5B47-463C-8FF2-4E772780D07C}" type="slidenum">
              <a:rPr lang="en-US" sz="140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400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809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541"/>
            <a:ext cx="9144000" cy="661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15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539583"/>
            <a:ext cx="2220686" cy="3048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HTP – ERB </a:t>
            </a:r>
            <a:r>
              <a:rPr lang="en-US" sz="1200" b="1" i="1" dirty="0" smtClean="0">
                <a:solidFill>
                  <a:srgbClr val="FFFF00"/>
                </a:solidFill>
              </a:rPr>
              <a:t/>
            </a:r>
            <a:br>
              <a:rPr lang="en-US" sz="1200" b="1" i="1" dirty="0" smtClean="0">
                <a:solidFill>
                  <a:srgbClr val="FFFF00"/>
                </a:solidFill>
              </a:rPr>
            </a:br>
            <a:r>
              <a:rPr lang="en-US" sz="1200" b="1" i="1" dirty="0" smtClean="0">
                <a:solidFill>
                  <a:srgbClr val="FFFF00"/>
                </a:solidFill>
              </a:rPr>
              <a:t>from South – View, from Bing</a:t>
            </a:r>
            <a:endParaRPr lang="en-US" sz="1200" b="1" i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31521" y="21075"/>
            <a:ext cx="3581400" cy="27360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dirty="0" smtClean="0">
                <a:ln w="1905"/>
                <a:solidFill>
                  <a:srgbClr val="FF0000"/>
                </a:solidFill>
                <a:effectLst>
                  <a:outerShdw blurRad="50800" dist="38100" dir="2700000" algn="tl" rotWithShape="0">
                    <a:schemeClr val="tx2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smtClean="0">
                <a:ln w="1905"/>
                <a:solidFill>
                  <a:srgbClr val="FF0000"/>
                </a:solidFill>
                <a:effectLst>
                  <a:outerShdw blurRad="50800" dist="38100" dir="2700000" algn="tl" rotWithShape="0">
                    <a:schemeClr val="tx2">
                      <a:lumMod val="50000"/>
                      <a:alpha val="40000"/>
                    </a:schemeClr>
                  </a:outerShdw>
                </a:effectLst>
              </a:rPr>
              <a:t>Gas Treatment</a:t>
            </a:r>
            <a:endParaRPr lang="en-US" b="1" dirty="0">
              <a:ln w="1905"/>
              <a:solidFill>
                <a:srgbClr val="FF0000"/>
              </a:solidFill>
              <a:effectLst>
                <a:outerShdw blurRad="50800" dist="38100" dir="2700000" algn="tl" rotWithShape="0">
                  <a:schemeClr val="tx2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4023" y="5064585"/>
            <a:ext cx="2119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FFFF00"/>
                </a:solidFill>
                <a:effectLst>
                  <a:outerShdw blurRad="50800" dist="38100" dir="2700000" algn="tl" rotWithShape="0">
                    <a:schemeClr val="tx2">
                      <a:lumMod val="50000"/>
                      <a:alpha val="40000"/>
                    </a:schemeClr>
                  </a:outerShdw>
                </a:effectLst>
              </a:rPr>
              <a:t>NSY</a:t>
            </a:r>
          </a:p>
          <a:p>
            <a:pPr>
              <a:defRPr/>
            </a:pPr>
            <a:endParaRPr lang="en-US" dirty="0">
              <a:ln w="1905"/>
              <a:solidFill>
                <a:srgbClr val="FFFF00"/>
              </a:solidFill>
              <a:effectLst>
                <a:outerShdw blurRad="50800" dist="38100" dir="2700000" algn="tl" rotWithShape="0">
                  <a:schemeClr val="tx2">
                    <a:lumMod val="50000"/>
                    <a:alpha val="40000"/>
                  </a:schemeClr>
                </a:outerShdw>
              </a:effectLst>
            </a:endParaRPr>
          </a:p>
          <a:p>
            <a:pPr>
              <a:defRPr/>
            </a:pPr>
            <a:r>
              <a:rPr lang="en-US" b="1" dirty="0" err="1" smtClean="0">
                <a:ln w="1905"/>
                <a:solidFill>
                  <a:srgbClr val="FFFF00"/>
                </a:solidFill>
                <a:effectLst>
                  <a:outerShdw blurRad="50800" dist="38100" dir="2700000" algn="tl" rotWithShape="0">
                    <a:schemeClr val="tx2">
                      <a:lumMod val="50000"/>
                      <a:alpha val="40000"/>
                    </a:schemeClr>
                  </a:outerShdw>
                </a:effectLst>
              </a:rPr>
              <a:t>CoGen</a:t>
            </a:r>
            <a:r>
              <a:rPr lang="en-US" b="1" dirty="0" smtClean="0">
                <a:ln w="1905"/>
                <a:solidFill>
                  <a:srgbClr val="FFFF00"/>
                </a:solidFill>
                <a:effectLst>
                  <a:outerShdw blurRad="50800" dist="38100" dir="2700000" algn="tl" rotWithShape="0">
                    <a:schemeClr val="tx2">
                      <a:lumMod val="50000"/>
                      <a:alpha val="40000"/>
                    </a:schemeClr>
                  </a:outerShdw>
                </a:effectLst>
              </a:rPr>
              <a:t> Area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 bwMode="auto">
          <a:xfrm flipH="1">
            <a:off x="3321137" y="157876"/>
            <a:ext cx="1710384" cy="233635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1877786" y="4572000"/>
            <a:ext cx="1971007" cy="14668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oval" w="lg" len="lg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2563586" y="2282867"/>
            <a:ext cx="1198523" cy="702130"/>
            <a:chOff x="550637" y="2346746"/>
            <a:chExt cx="1198523" cy="701255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1457652" y="2346746"/>
              <a:ext cx="252761" cy="42220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550637" y="2501788"/>
              <a:ext cx="58963" cy="54621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609600" y="2768948"/>
              <a:ext cx="1139560" cy="27905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50637" y="2346746"/>
              <a:ext cx="907015" cy="15504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20" name="Group 76"/>
          <p:cNvGrpSpPr>
            <a:grpSpLocks/>
          </p:cNvGrpSpPr>
          <p:nvPr/>
        </p:nvGrpSpPr>
        <p:grpSpPr bwMode="auto">
          <a:xfrm>
            <a:off x="2983688" y="2808511"/>
            <a:ext cx="2110825" cy="2493778"/>
            <a:chOff x="1040296" y="3083692"/>
            <a:chExt cx="1311648" cy="1259709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1804037" y="3372646"/>
              <a:ext cx="547907" cy="81859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1040296" y="3506415"/>
              <a:ext cx="483704" cy="83698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1524000" y="4191236"/>
              <a:ext cx="827944" cy="1521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1040296" y="3458978"/>
              <a:ext cx="241852" cy="4743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1435736" y="3372646"/>
              <a:ext cx="368300" cy="5476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1040296" y="3083692"/>
              <a:ext cx="158750" cy="2778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1040296" y="3133182"/>
              <a:ext cx="209688" cy="32579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1249984" y="3083692"/>
              <a:ext cx="185752" cy="34372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736771" y="6263337"/>
            <a:ext cx="3023507" cy="5922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0" tIns="0" rIns="0" bIns="91440" rtlCol="0" anchor="t" anchorCtr="0">
            <a:no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sz="2000" cap="all" dirty="0">
                <a:solidFill>
                  <a:srgbClr val="FFFF00"/>
                </a:solidFill>
                <a:latin typeface="+mj-lt"/>
                <a:cs typeface="+mn-cs"/>
              </a:rPr>
              <a:t>DGUP PROJECT</a:t>
            </a:r>
          </a:p>
          <a:p>
            <a:pPr eaLnBrk="0" hangingPunct="0">
              <a:spcAft>
                <a:spcPts val="0"/>
              </a:spcAft>
            </a:pPr>
            <a:r>
              <a:rPr lang="en-US" sz="1800" cap="all" dirty="0">
                <a:solidFill>
                  <a:srgbClr val="FFFF00"/>
                </a:solidFill>
                <a:latin typeface="+mj-lt"/>
                <a:cs typeface="+mn-cs"/>
              </a:rPr>
              <a:t>Hyperion Treatment Plant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963386" y="4696691"/>
            <a:ext cx="1097036" cy="6087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oval" w="lg" len="lg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8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B C - 12 Equipment  - 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497921" y="6245055"/>
            <a:ext cx="6267450" cy="549275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DGUP: 	      Demolition will be an early task 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16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Line 9"/>
          <p:cNvSpPr>
            <a:spLocks noChangeShapeType="1"/>
          </p:cNvSpPr>
          <p:nvPr/>
        </p:nvSpPr>
        <p:spPr bwMode="auto">
          <a:xfrm flipV="1">
            <a:off x="76200" y="4317762"/>
            <a:ext cx="4023360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dirty="0"/>
          </a:p>
        </p:txBody>
      </p:sp>
      <p:sp>
        <p:nvSpPr>
          <p:cNvPr id="3118" name="Line 9"/>
          <p:cNvSpPr>
            <a:spLocks noChangeShapeType="1"/>
          </p:cNvSpPr>
          <p:nvPr/>
        </p:nvSpPr>
        <p:spPr bwMode="auto">
          <a:xfrm flipV="1">
            <a:off x="4046844" y="4309717"/>
            <a:ext cx="4297680" cy="4553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sp>
        <p:nvSpPr>
          <p:cNvPr id="67" name="Line 9"/>
          <p:cNvSpPr>
            <a:spLocks noChangeShapeType="1"/>
          </p:cNvSpPr>
          <p:nvPr/>
        </p:nvSpPr>
        <p:spPr bwMode="auto">
          <a:xfrm>
            <a:off x="6553200" y="4309930"/>
            <a:ext cx="1905000" cy="0"/>
          </a:xfrm>
          <a:prstGeom prst="line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dirty="0"/>
          </a:p>
        </p:txBody>
      </p:sp>
      <p:sp>
        <p:nvSpPr>
          <p:cNvPr id="3078" name="Line 9"/>
          <p:cNvSpPr>
            <a:spLocks noChangeShapeType="1"/>
          </p:cNvSpPr>
          <p:nvPr/>
        </p:nvSpPr>
        <p:spPr bwMode="auto">
          <a:xfrm>
            <a:off x="457200" y="1219200"/>
            <a:ext cx="807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324600" y="4238070"/>
            <a:ext cx="486030" cy="486328"/>
            <a:chOff x="457223" y="3581400"/>
            <a:chExt cx="486127" cy="486806"/>
          </a:xfrm>
        </p:grpSpPr>
        <p:sp>
          <p:nvSpPr>
            <p:cNvPr id="33" name="Oval 32"/>
            <p:cNvSpPr/>
            <p:nvPr/>
          </p:nvSpPr>
          <p:spPr>
            <a:xfrm>
              <a:off x="609653" y="3581400"/>
              <a:ext cx="152430" cy="152550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rgbClr val="F743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7223" y="3760126"/>
              <a:ext cx="486127" cy="3080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arkisim" pitchFamily="34" charset="-79"/>
                  <a:cs typeface="Narkisim" pitchFamily="34" charset="-79"/>
                </a:rPr>
                <a:t>2017</a:t>
              </a:r>
              <a:endParaRPr lang="en-US" sz="1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arkisim" pitchFamily="34" charset="-79"/>
                <a:cs typeface="Narkisim" pitchFamily="34" charset="-79"/>
              </a:endParaRP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8151998" y="4330982"/>
            <a:ext cx="585417" cy="393418"/>
            <a:chOff x="368490" y="3581400"/>
            <a:chExt cx="585534" cy="393805"/>
          </a:xfrm>
        </p:grpSpPr>
        <p:sp>
          <p:nvSpPr>
            <p:cNvPr id="42" name="Oval 41"/>
            <p:cNvSpPr/>
            <p:nvPr/>
          </p:nvSpPr>
          <p:spPr>
            <a:xfrm>
              <a:off x="609653" y="3581400"/>
              <a:ext cx="152430" cy="152550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rgbClr val="F743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8490" y="3667125"/>
              <a:ext cx="585534" cy="3080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arkisim" pitchFamily="34" charset="-79"/>
                  <a:cs typeface="Narkisim" pitchFamily="34" charset="-79"/>
                  <a:sym typeface="Symbol"/>
                </a:rPr>
                <a:t></a:t>
              </a:r>
              <a:r>
                <a:rPr lang="en-US" sz="14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arkisim" pitchFamily="34" charset="-79"/>
                  <a:cs typeface="Narkisim" pitchFamily="34" charset="-79"/>
                </a:rPr>
                <a:t>2026</a:t>
              </a:r>
              <a:endParaRPr lang="en-US" sz="1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arkisim" pitchFamily="34" charset="-79"/>
                <a:cs typeface="Narkisim" pitchFamily="34" charset="-79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587289" y="5635823"/>
            <a:ext cx="20233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</a:t>
            </a:r>
            <a:r>
              <a:rPr lang="en-US" sz="140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arkisim" pitchFamily="34" charset="-79"/>
                <a:sym typeface="Symbol"/>
              </a:rPr>
              <a:t></a:t>
            </a: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arkisim" pitchFamily="34" charset="-79"/>
                <a:sym typeface="Symbol"/>
              </a:rPr>
              <a:t></a:t>
            </a: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 Operation </a:t>
            </a:r>
            <a:r>
              <a:rPr lang="en-US" sz="1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arkisim" pitchFamily="34" charset="-79"/>
                <a:sym typeface="Symbol"/>
              </a:rPr>
              <a:t></a:t>
            </a: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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Narkisim" pitchFamily="34" charset="-79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510091" y="5023246"/>
            <a:ext cx="159530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</a:t>
            </a:r>
            <a:r>
              <a:rPr lang="en-US" sz="1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arkisim" pitchFamily="34" charset="-79"/>
                <a:sym typeface="Symbol"/>
              </a:rPr>
              <a:t></a:t>
            </a: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 Design </a:t>
            </a:r>
            <a:r>
              <a:rPr lang="en-US" sz="1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arkisim" pitchFamily="34" charset="-79"/>
                <a:sym typeface="Symbol"/>
              </a:rPr>
              <a:t></a:t>
            </a: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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Narkisim" pitchFamily="34" charset="-79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861651" y="5483423"/>
            <a:ext cx="8942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Test</a:t>
            </a:r>
            <a:r>
              <a:rPr lang="en-US" sz="1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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Narkisim" pitchFamily="34" charset="-79"/>
            </a:endParaRPr>
          </a:p>
        </p:txBody>
      </p:sp>
      <p:grpSp>
        <p:nvGrpSpPr>
          <p:cNvPr id="4" name="Group 74"/>
          <p:cNvGrpSpPr/>
          <p:nvPr/>
        </p:nvGrpSpPr>
        <p:grpSpPr>
          <a:xfrm>
            <a:off x="4535663" y="1828800"/>
            <a:ext cx="1337917" cy="2556616"/>
            <a:chOff x="3054180" y="1803786"/>
            <a:chExt cx="1337917" cy="2556616"/>
          </a:xfrm>
        </p:grpSpPr>
        <p:sp>
          <p:nvSpPr>
            <p:cNvPr id="74" name="Oval 73"/>
            <p:cNvSpPr/>
            <p:nvPr/>
          </p:nvSpPr>
          <p:spPr>
            <a:xfrm>
              <a:off x="3054180" y="4208002"/>
              <a:ext cx="152400" cy="15240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 u="sng" dirty="0">
                <a:solidFill>
                  <a:srgbClr val="FF7C80"/>
                </a:solidFill>
              </a:endParaRPr>
            </a:p>
          </p:txBody>
        </p:sp>
        <p:sp>
          <p:nvSpPr>
            <p:cNvPr id="48" name="Line Callout 2 (Accent Bar) 47"/>
            <p:cNvSpPr/>
            <p:nvPr/>
          </p:nvSpPr>
          <p:spPr>
            <a:xfrm>
              <a:off x="3435180" y="1803786"/>
              <a:ext cx="956917" cy="304800"/>
            </a:xfrm>
            <a:prstGeom prst="accentCallout2">
              <a:avLst>
                <a:gd name="adj1" fmla="val 43686"/>
                <a:gd name="adj2" fmla="val -496"/>
                <a:gd name="adj3" fmla="val 43750"/>
                <a:gd name="adj4" fmla="val -18167"/>
                <a:gd name="adj5" fmla="val 774504"/>
                <a:gd name="adj6" fmla="val -31271"/>
              </a:avLst>
            </a:prstGeom>
            <a:noFill/>
            <a:ln w="38100">
              <a:solidFill>
                <a:srgbClr val="FF7C8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u="sng" dirty="0">
                  <a:solidFill>
                    <a:srgbClr val="FF7C80"/>
                  </a:solidFill>
                </a:rPr>
                <a:t>Complete Demo</a:t>
              </a:r>
            </a:p>
          </p:txBody>
        </p:sp>
      </p:grpSp>
      <p:grpSp>
        <p:nvGrpSpPr>
          <p:cNvPr id="7" name="Group 78"/>
          <p:cNvGrpSpPr/>
          <p:nvPr/>
        </p:nvGrpSpPr>
        <p:grpSpPr>
          <a:xfrm>
            <a:off x="3853084" y="2286000"/>
            <a:ext cx="2090516" cy="2441376"/>
            <a:chOff x="1053287" y="2286000"/>
            <a:chExt cx="2090516" cy="2441376"/>
          </a:xfrm>
        </p:grpSpPr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1053287" y="4233864"/>
              <a:ext cx="1243824" cy="493512"/>
              <a:chOff x="-481988" y="3581400"/>
              <a:chExt cx="1244071" cy="49399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09653" y="3581400"/>
                <a:ext cx="152430" cy="152550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rgbClr val="F743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-481988" y="3767318"/>
                <a:ext cx="486127" cy="30807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 smtClean="0">
                    <a:ln w="1905"/>
                    <a:solidFill>
                      <a:srgbClr val="FFFF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Narkisim" pitchFamily="34" charset="-79"/>
                    <a:cs typeface="Narkisim" pitchFamily="34" charset="-79"/>
                  </a:rPr>
                  <a:t>2014</a:t>
                </a:r>
                <a:endParaRPr lang="en-US" sz="14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arkisim" pitchFamily="34" charset="-79"/>
                  <a:cs typeface="Narkisim" pitchFamily="34" charset="-79"/>
                </a:endParaRPr>
              </a:p>
            </p:txBody>
          </p:sp>
        </p:grpSp>
        <p:sp>
          <p:nvSpPr>
            <p:cNvPr id="49" name="Line Callout 2 (Accent Bar) 48"/>
            <p:cNvSpPr/>
            <p:nvPr/>
          </p:nvSpPr>
          <p:spPr>
            <a:xfrm>
              <a:off x="2256206" y="2286000"/>
              <a:ext cx="887597" cy="228600"/>
            </a:xfrm>
            <a:prstGeom prst="accentCallout2">
              <a:avLst>
                <a:gd name="adj1" fmla="val 31378"/>
                <a:gd name="adj2" fmla="val -1476"/>
                <a:gd name="adj3" fmla="val 30625"/>
                <a:gd name="adj4" fmla="val -18167"/>
                <a:gd name="adj5" fmla="val 860535"/>
                <a:gd name="adj6" fmla="val -2773"/>
              </a:avLst>
            </a:prstGeom>
            <a:noFill/>
            <a:ln w="38100">
              <a:solidFill>
                <a:srgbClr val="FF7C8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b="1" u="sng" dirty="0">
                  <a:solidFill>
                    <a:srgbClr val="FF7C80"/>
                  </a:solidFill>
                </a:rPr>
                <a:t>Complete Design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994196" y="2743200"/>
            <a:ext cx="1178004" cy="1643063"/>
            <a:chOff x="4841796" y="2743200"/>
            <a:chExt cx="1178004" cy="1643063"/>
          </a:xfrm>
        </p:grpSpPr>
        <p:sp>
          <p:nvSpPr>
            <p:cNvPr id="52" name="Oval 51"/>
            <p:cNvSpPr/>
            <p:nvPr/>
          </p:nvSpPr>
          <p:spPr>
            <a:xfrm>
              <a:off x="5867400" y="4233863"/>
              <a:ext cx="152400" cy="152400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rgbClr val="F743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53" name="Line Callout 2 (Accent Bar) 52"/>
            <p:cNvSpPr/>
            <p:nvPr/>
          </p:nvSpPr>
          <p:spPr>
            <a:xfrm>
              <a:off x="4841796" y="2743200"/>
              <a:ext cx="644604" cy="304800"/>
            </a:xfrm>
            <a:prstGeom prst="accentCallout2">
              <a:avLst>
                <a:gd name="adj1" fmla="val 46553"/>
                <a:gd name="adj2" fmla="val 101852"/>
                <a:gd name="adj3" fmla="val 45312"/>
                <a:gd name="adj4" fmla="val 124952"/>
                <a:gd name="adj5" fmla="val 479259"/>
                <a:gd name="adj6" fmla="val 167896"/>
              </a:avLst>
            </a:prstGeom>
            <a:noFill/>
            <a:ln w="38100">
              <a:solidFill>
                <a:srgbClr val="FF7C8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1200" u="sng" dirty="0">
                  <a:solidFill>
                    <a:srgbClr val="FF7C80"/>
                  </a:solidFill>
                </a:rPr>
                <a:t>Start Testing</a:t>
              </a:r>
            </a:p>
          </p:txBody>
        </p:sp>
      </p:grpSp>
      <p:sp>
        <p:nvSpPr>
          <p:cNvPr id="58" name="Line Callout 2 (Accent Bar) 57"/>
          <p:cNvSpPr/>
          <p:nvPr/>
        </p:nvSpPr>
        <p:spPr>
          <a:xfrm>
            <a:off x="6019800" y="1676400"/>
            <a:ext cx="2133600" cy="457200"/>
          </a:xfrm>
          <a:prstGeom prst="accentCallout2">
            <a:avLst>
              <a:gd name="adj1" fmla="val 34630"/>
              <a:gd name="adj2" fmla="val 341"/>
              <a:gd name="adj3" fmla="val 34896"/>
              <a:gd name="adj4" fmla="val -11596"/>
              <a:gd name="adj5" fmla="val 551405"/>
              <a:gd name="adj6" fmla="val 20799"/>
            </a:avLst>
          </a:prstGeom>
          <a:noFill/>
          <a:ln w="38100">
            <a:solidFill>
              <a:srgbClr val="FF7C8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u="sng" dirty="0">
                <a:solidFill>
                  <a:srgbClr val="FF7C80"/>
                </a:solidFill>
              </a:rPr>
              <a:t>Commercial Operation &amp;</a:t>
            </a:r>
          </a:p>
          <a:p>
            <a:pPr>
              <a:defRPr/>
            </a:pPr>
            <a:r>
              <a:rPr lang="en-US" sz="1200" u="sng" dirty="0">
                <a:solidFill>
                  <a:srgbClr val="FF7C80"/>
                </a:solidFill>
              </a:rPr>
              <a:t>“Final Acceptance”</a:t>
            </a:r>
          </a:p>
        </p:txBody>
      </p:sp>
      <p:grpSp>
        <p:nvGrpSpPr>
          <p:cNvPr id="9" name="Group 14"/>
          <p:cNvGrpSpPr/>
          <p:nvPr/>
        </p:nvGrpSpPr>
        <p:grpSpPr>
          <a:xfrm>
            <a:off x="6477000" y="3352800"/>
            <a:ext cx="1754002" cy="1371600"/>
            <a:chOff x="6324600" y="3352800"/>
            <a:chExt cx="1754002" cy="1371600"/>
          </a:xfrm>
        </p:grpSpPr>
        <p:grpSp>
          <p:nvGrpSpPr>
            <p:cNvPr id="10" name="Group 66"/>
            <p:cNvGrpSpPr>
              <a:grpSpLocks/>
            </p:cNvGrpSpPr>
            <p:nvPr/>
          </p:nvGrpSpPr>
          <p:grpSpPr bwMode="auto">
            <a:xfrm>
              <a:off x="7493185" y="4233859"/>
              <a:ext cx="585417" cy="490541"/>
              <a:chOff x="368490" y="3581400"/>
              <a:chExt cx="585533" cy="4910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609653" y="3581400"/>
                <a:ext cx="152430" cy="152550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rgbClr val="F743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368490" y="3764344"/>
                <a:ext cx="585533" cy="30808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>
                    <a:ln w="1905"/>
                    <a:solidFill>
                      <a:srgbClr val="FFFF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Narkisim" pitchFamily="34" charset="-79"/>
                    <a:cs typeface="Narkisim" pitchFamily="34" charset="-79"/>
                    <a:sym typeface="Symbol"/>
                  </a:rPr>
                  <a:t></a:t>
                </a:r>
                <a:r>
                  <a:rPr lang="en-US" sz="1400" b="1" dirty="0" smtClean="0">
                    <a:ln w="1905"/>
                    <a:solidFill>
                      <a:srgbClr val="FFFF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Narkisim" pitchFamily="34" charset="-79"/>
                    <a:cs typeface="Narkisim" pitchFamily="34" charset="-79"/>
                  </a:rPr>
                  <a:t>2025</a:t>
                </a:r>
                <a:endParaRPr lang="en-US" sz="14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arkisim" pitchFamily="34" charset="-79"/>
                  <a:cs typeface="Narkisim" pitchFamily="34" charset="-79"/>
                </a:endParaRPr>
              </a:p>
            </p:txBody>
          </p:sp>
        </p:grpSp>
        <p:sp>
          <p:nvSpPr>
            <p:cNvPr id="61" name="Line Callout 2 (Accent Bar) 60"/>
            <p:cNvSpPr/>
            <p:nvPr/>
          </p:nvSpPr>
          <p:spPr>
            <a:xfrm>
              <a:off x="6324600" y="3352800"/>
              <a:ext cx="1066800" cy="304800"/>
            </a:xfrm>
            <a:prstGeom prst="accentCallout2">
              <a:avLst>
                <a:gd name="adj1" fmla="val 59503"/>
                <a:gd name="adj2" fmla="val 99004"/>
                <a:gd name="adj3" fmla="val 59696"/>
                <a:gd name="adj4" fmla="val 114622"/>
                <a:gd name="adj5" fmla="val 276986"/>
                <a:gd name="adj6" fmla="val 137450"/>
              </a:avLst>
            </a:prstGeom>
            <a:noFill/>
            <a:ln w="38100">
              <a:solidFill>
                <a:srgbClr val="FF7C8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1200" b="1" u="sng" dirty="0">
                  <a:solidFill>
                    <a:srgbClr val="FF7C80"/>
                  </a:solidFill>
                </a:rPr>
                <a:t>City Starts Training</a:t>
              </a:r>
            </a:p>
          </p:txBody>
        </p:sp>
      </p:grpSp>
      <p:sp>
        <p:nvSpPr>
          <p:cNvPr id="62" name="Line Callout 2 (Accent Bar) 61"/>
          <p:cNvSpPr/>
          <p:nvPr/>
        </p:nvSpPr>
        <p:spPr>
          <a:xfrm>
            <a:off x="7162800" y="2743200"/>
            <a:ext cx="1066800" cy="304800"/>
          </a:xfrm>
          <a:prstGeom prst="accentCallout2">
            <a:avLst>
              <a:gd name="adj1" fmla="val 56378"/>
              <a:gd name="adj2" fmla="val 98504"/>
              <a:gd name="adj3" fmla="val 56571"/>
              <a:gd name="adj4" fmla="val 115000"/>
              <a:gd name="adj5" fmla="val 460907"/>
              <a:gd name="adj6" fmla="val 121806"/>
            </a:avLst>
          </a:prstGeom>
          <a:noFill/>
          <a:ln w="38100">
            <a:solidFill>
              <a:srgbClr val="FF7C8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u="sng" dirty="0">
                <a:solidFill>
                  <a:srgbClr val="FF7C80"/>
                </a:solidFill>
              </a:rPr>
              <a:t>City Starts Operation</a:t>
            </a:r>
          </a:p>
        </p:txBody>
      </p:sp>
      <p:grpSp>
        <p:nvGrpSpPr>
          <p:cNvPr id="11" name="Group 65"/>
          <p:cNvGrpSpPr/>
          <p:nvPr/>
        </p:nvGrpSpPr>
        <p:grpSpPr>
          <a:xfrm>
            <a:off x="2438400" y="1447800"/>
            <a:ext cx="1196308" cy="2960264"/>
            <a:chOff x="678209" y="1224809"/>
            <a:chExt cx="1196308" cy="2960264"/>
          </a:xfrm>
        </p:grpSpPr>
        <p:sp>
          <p:nvSpPr>
            <p:cNvPr id="47" name="Line Callout 2 (Accent Bar) 46"/>
            <p:cNvSpPr/>
            <p:nvPr/>
          </p:nvSpPr>
          <p:spPr>
            <a:xfrm>
              <a:off x="678209" y="1224809"/>
              <a:ext cx="983008" cy="304800"/>
            </a:xfrm>
            <a:prstGeom prst="accentCallout2">
              <a:avLst>
                <a:gd name="adj1" fmla="val 38078"/>
                <a:gd name="adj2" fmla="val 100349"/>
                <a:gd name="adj3" fmla="val 37681"/>
                <a:gd name="adj4" fmla="val 123296"/>
                <a:gd name="adj5" fmla="val 894665"/>
                <a:gd name="adj6" fmla="val 113162"/>
              </a:avLst>
            </a:prstGeom>
            <a:noFill/>
            <a:ln w="38100">
              <a:solidFill>
                <a:srgbClr val="FFFF0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1200" b="1" u="sng" dirty="0">
                  <a:solidFill>
                    <a:srgbClr val="FFFF00"/>
                  </a:solidFill>
                </a:rPr>
                <a:t>Complete </a:t>
              </a:r>
              <a:r>
                <a:rPr lang="en-US" sz="1200" b="1" u="sng" dirty="0" smtClean="0">
                  <a:solidFill>
                    <a:srgbClr val="FFFF00"/>
                  </a:solidFill>
                </a:rPr>
                <a:t>CEQA/EIR</a:t>
              </a:r>
              <a:endParaRPr lang="en-US" sz="1200" b="1" u="sng" dirty="0">
                <a:solidFill>
                  <a:srgbClr val="FFFF00"/>
                </a:solidFill>
              </a:endParaRP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1691637" y="4002193"/>
              <a:ext cx="182880" cy="182880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75"/>
          <p:cNvGrpSpPr/>
          <p:nvPr/>
        </p:nvGrpSpPr>
        <p:grpSpPr>
          <a:xfrm>
            <a:off x="4003596" y="1431324"/>
            <a:ext cx="990600" cy="2968096"/>
            <a:chOff x="1957388" y="1448647"/>
            <a:chExt cx="990600" cy="2968096"/>
          </a:xfrm>
        </p:grpSpPr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1957388" y="4233863"/>
              <a:ext cx="182880" cy="182880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78" name="Line Callout 2 (Accent Bar) 77"/>
            <p:cNvSpPr/>
            <p:nvPr/>
          </p:nvSpPr>
          <p:spPr>
            <a:xfrm>
              <a:off x="2338388" y="1448647"/>
              <a:ext cx="609600" cy="304800"/>
            </a:xfrm>
            <a:prstGeom prst="accentCallout2">
              <a:avLst>
                <a:gd name="adj1" fmla="val 43686"/>
                <a:gd name="adj2" fmla="val -496"/>
                <a:gd name="adj3" fmla="val 43750"/>
                <a:gd name="adj4" fmla="val -22765"/>
                <a:gd name="adj5" fmla="val 897869"/>
                <a:gd name="adj6" fmla="val -46629"/>
              </a:avLst>
            </a:prstGeom>
            <a:noFill/>
            <a:ln w="38100">
              <a:solidFill>
                <a:srgbClr val="FFFF0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b="1" u="sng" dirty="0" smtClean="0">
                  <a:solidFill>
                    <a:srgbClr val="FFFF00"/>
                  </a:solidFill>
                </a:rPr>
                <a:t>NTP</a:t>
              </a:r>
              <a:endParaRPr lang="en-US" sz="1200" b="1" u="sng" dirty="0">
                <a:solidFill>
                  <a:srgbClr val="FFFF00"/>
                </a:solidFill>
              </a:endParaRPr>
            </a:p>
          </p:txBody>
        </p:sp>
      </p:grpSp>
      <p:sp>
        <p:nvSpPr>
          <p:cNvPr id="80" name="Rectangle 79"/>
          <p:cNvSpPr/>
          <p:nvPr/>
        </p:nvSpPr>
        <p:spPr bwMode="auto">
          <a:xfrm>
            <a:off x="5381370" y="4416623"/>
            <a:ext cx="48603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arkisim" pitchFamily="34" charset="-79"/>
                <a:cs typeface="Narkisim" pitchFamily="34" charset="-79"/>
              </a:rPr>
              <a:t>2016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arkisim" pitchFamily="34" charset="-79"/>
              <a:cs typeface="Narkisim" pitchFamily="34" charset="-79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6940" y="3352800"/>
            <a:ext cx="1610402" cy="1024070"/>
            <a:chOff x="427288" y="5435838"/>
            <a:chExt cx="1610402" cy="1024070"/>
          </a:xfrm>
        </p:grpSpPr>
        <p:sp>
          <p:nvSpPr>
            <p:cNvPr id="64" name="Oval 63"/>
            <p:cNvSpPr/>
            <p:nvPr/>
          </p:nvSpPr>
          <p:spPr>
            <a:xfrm>
              <a:off x="427288" y="6307508"/>
              <a:ext cx="152400" cy="152400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rgbClr val="F743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1" name="Line Callout 2 (Accent Bar) 80"/>
            <p:cNvSpPr/>
            <p:nvPr/>
          </p:nvSpPr>
          <p:spPr>
            <a:xfrm>
              <a:off x="893748" y="5435838"/>
              <a:ext cx="1143942" cy="304800"/>
            </a:xfrm>
            <a:prstGeom prst="accentCallout2">
              <a:avLst>
                <a:gd name="adj1" fmla="val 43686"/>
                <a:gd name="adj2" fmla="val -496"/>
                <a:gd name="adj3" fmla="val 43750"/>
                <a:gd name="adj4" fmla="val -18167"/>
                <a:gd name="adj5" fmla="val 261420"/>
                <a:gd name="adj6" fmla="val -29264"/>
              </a:avLst>
            </a:prstGeom>
            <a:noFill/>
            <a:ln w="38100">
              <a:solidFill>
                <a:srgbClr val="FFFF0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200" b="1" u="sng" dirty="0" smtClean="0">
                  <a:solidFill>
                    <a:srgbClr val="FFFF00"/>
                  </a:solidFill>
                </a:rPr>
                <a:t>DWP/BOS Agreement</a:t>
              </a:r>
              <a:endParaRPr lang="en-US" sz="1200" b="1" u="sng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81"/>
          <p:cNvGrpSpPr/>
          <p:nvPr/>
        </p:nvGrpSpPr>
        <p:grpSpPr>
          <a:xfrm>
            <a:off x="533400" y="2810854"/>
            <a:ext cx="914400" cy="1548476"/>
            <a:chOff x="-228600" y="5088308"/>
            <a:chExt cx="914400" cy="1548476"/>
          </a:xfrm>
        </p:grpSpPr>
        <p:sp>
          <p:nvSpPr>
            <p:cNvPr id="83" name="Oval 82"/>
            <p:cNvSpPr/>
            <p:nvPr/>
          </p:nvSpPr>
          <p:spPr>
            <a:xfrm>
              <a:off x="457200" y="6484384"/>
              <a:ext cx="152400" cy="152400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rgbClr val="F743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4" name="Line Callout 2 (Accent Bar) 83"/>
            <p:cNvSpPr/>
            <p:nvPr/>
          </p:nvSpPr>
          <p:spPr>
            <a:xfrm>
              <a:off x="-228600" y="5088308"/>
              <a:ext cx="914400" cy="304800"/>
            </a:xfrm>
            <a:prstGeom prst="accentCallout2">
              <a:avLst>
                <a:gd name="adj1" fmla="val 57705"/>
                <a:gd name="adj2" fmla="val 104028"/>
                <a:gd name="adj3" fmla="val 55608"/>
                <a:gd name="adj4" fmla="val 152192"/>
                <a:gd name="adj5" fmla="val 454877"/>
                <a:gd name="adj6" fmla="val 86437"/>
              </a:avLst>
            </a:prstGeom>
            <a:noFill/>
            <a:ln w="38100">
              <a:solidFill>
                <a:srgbClr val="FFFF0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1200" b="1" u="sng" dirty="0" smtClean="0">
                  <a:solidFill>
                    <a:srgbClr val="FFFF00"/>
                  </a:solidFill>
                </a:rPr>
                <a:t>“SHARE”</a:t>
              </a:r>
              <a:endParaRPr lang="en-US" sz="1200" b="1" u="sng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Group 84"/>
          <p:cNvGrpSpPr/>
          <p:nvPr/>
        </p:nvGrpSpPr>
        <p:grpSpPr>
          <a:xfrm>
            <a:off x="609600" y="2362200"/>
            <a:ext cx="1676400" cy="2022768"/>
            <a:chOff x="-1116197" y="4614016"/>
            <a:chExt cx="1676400" cy="2022768"/>
          </a:xfrm>
        </p:grpSpPr>
        <p:sp>
          <p:nvSpPr>
            <p:cNvPr id="86" name="Oval 85"/>
            <p:cNvSpPr/>
            <p:nvPr/>
          </p:nvSpPr>
          <p:spPr>
            <a:xfrm>
              <a:off x="407803" y="6484384"/>
              <a:ext cx="152400" cy="152400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rgbClr val="F743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7" name="Line Callout 2 (Accent Bar) 86"/>
            <p:cNvSpPr/>
            <p:nvPr/>
          </p:nvSpPr>
          <p:spPr>
            <a:xfrm>
              <a:off x="-1116197" y="4614016"/>
              <a:ext cx="914400" cy="304800"/>
            </a:xfrm>
            <a:prstGeom prst="accentCallout2">
              <a:avLst>
                <a:gd name="adj1" fmla="val 40883"/>
                <a:gd name="adj2" fmla="val 100439"/>
                <a:gd name="adj3" fmla="val 40946"/>
                <a:gd name="adj4" fmla="val 204263"/>
                <a:gd name="adj5" fmla="val 600673"/>
                <a:gd name="adj6" fmla="val 182361"/>
              </a:avLst>
            </a:prstGeom>
            <a:noFill/>
            <a:ln w="38100">
              <a:solidFill>
                <a:srgbClr val="FFFF0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1200" u="sng" dirty="0" smtClean="0">
                  <a:solidFill>
                    <a:srgbClr val="FFFF00"/>
                  </a:solidFill>
                </a:rPr>
                <a:t>DGUP RFP</a:t>
              </a:r>
              <a:endParaRPr lang="en-US" sz="1200" b="1" u="sng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87"/>
          <p:cNvGrpSpPr/>
          <p:nvPr/>
        </p:nvGrpSpPr>
        <p:grpSpPr>
          <a:xfrm>
            <a:off x="1506908" y="1879362"/>
            <a:ext cx="1650311" cy="2514152"/>
            <a:chOff x="-1040711" y="4122632"/>
            <a:chExt cx="1650311" cy="2514152"/>
          </a:xfrm>
        </p:grpSpPr>
        <p:sp>
          <p:nvSpPr>
            <p:cNvPr id="89" name="Oval 88"/>
            <p:cNvSpPr/>
            <p:nvPr/>
          </p:nvSpPr>
          <p:spPr>
            <a:xfrm>
              <a:off x="457200" y="6484384"/>
              <a:ext cx="152400" cy="152400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rgbClr val="F743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0" name="Line Callout 2 (Accent Bar) 89"/>
            <p:cNvSpPr/>
            <p:nvPr/>
          </p:nvSpPr>
          <p:spPr>
            <a:xfrm>
              <a:off x="-1040711" y="4122632"/>
              <a:ext cx="990600" cy="304800"/>
            </a:xfrm>
            <a:prstGeom prst="accentCallout2">
              <a:avLst>
                <a:gd name="adj1" fmla="val 40882"/>
                <a:gd name="adj2" fmla="val 101302"/>
                <a:gd name="adj3" fmla="val 40625"/>
                <a:gd name="adj4" fmla="val 133437"/>
                <a:gd name="adj5" fmla="val 763289"/>
                <a:gd name="adj6" fmla="val 157617"/>
              </a:avLst>
            </a:prstGeom>
            <a:noFill/>
            <a:ln w="38100">
              <a:solidFill>
                <a:srgbClr val="FFFF0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1200" b="1" u="sng" dirty="0" smtClean="0">
                  <a:solidFill>
                    <a:srgbClr val="FFFF00"/>
                  </a:solidFill>
                </a:rPr>
                <a:t>Selection</a:t>
              </a:r>
              <a:endParaRPr lang="en-US" sz="1200" b="1" u="sng" dirty="0">
                <a:solidFill>
                  <a:srgbClr val="FFFF00"/>
                </a:solidFill>
              </a:endParaRPr>
            </a:p>
          </p:txBody>
        </p:sp>
      </p:grpSp>
      <p:sp>
        <p:nvSpPr>
          <p:cNvPr id="110" name="Rectangle 109"/>
          <p:cNvSpPr/>
          <p:nvPr/>
        </p:nvSpPr>
        <p:spPr bwMode="auto">
          <a:xfrm>
            <a:off x="8546" y="4424455"/>
            <a:ext cx="393698" cy="307777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arkisim" pitchFamily="34" charset="-79"/>
                <a:cs typeface="Narkisim" pitchFamily="34" charset="-79"/>
              </a:rPr>
              <a:t>1995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1037970" y="4419600"/>
            <a:ext cx="48603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arkisim" pitchFamily="34" charset="-79"/>
                <a:cs typeface="Narkisim" pitchFamily="34" charset="-79"/>
              </a:rPr>
              <a:t>2007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2463241" y="4419600"/>
            <a:ext cx="48603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arkisim" pitchFamily="34" charset="-79"/>
                <a:cs typeface="Narkisim" pitchFamily="34" charset="-79"/>
              </a:rPr>
              <a:t>2012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1828800" y="4435041"/>
            <a:ext cx="48603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arkisim" pitchFamily="34" charset="-79"/>
                <a:cs typeface="Narkisim" pitchFamily="34" charset="-79"/>
              </a:rPr>
              <a:t>2011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057400" y="4771985"/>
            <a:ext cx="17956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 Procurement 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Narkisim" pitchFamily="34" charset="-79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24908" y="4767130"/>
            <a:ext cx="2184892" cy="307777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 </a:t>
            </a:r>
            <a:r>
              <a:rPr lang="en-US" sz="1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DWP/BOS “partnership”</a:t>
            </a: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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Narkisim" pitchFamily="34" charset="-79"/>
            </a:endParaRPr>
          </a:p>
        </p:txBody>
      </p:sp>
      <p:grpSp>
        <p:nvGrpSpPr>
          <p:cNvPr id="19" name="Group 17"/>
          <p:cNvGrpSpPr/>
          <p:nvPr/>
        </p:nvGrpSpPr>
        <p:grpSpPr>
          <a:xfrm>
            <a:off x="22475" y="6016823"/>
            <a:ext cx="8861812" cy="307777"/>
            <a:chOff x="22475" y="6093023"/>
            <a:chExt cx="8861812" cy="307777"/>
          </a:xfrm>
        </p:grpSpPr>
        <p:sp>
          <p:nvSpPr>
            <p:cNvPr id="117" name="Rectangle 116"/>
            <p:cNvSpPr/>
            <p:nvPr/>
          </p:nvSpPr>
          <p:spPr bwMode="auto">
            <a:xfrm>
              <a:off x="22475" y="6093023"/>
              <a:ext cx="6634510" cy="307777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Narkisim" pitchFamily="34" charset="-79"/>
                  <a:sym typeface="Symbol"/>
                </a:rPr>
                <a:t></a:t>
              </a:r>
              <a:r>
                <a:rPr lang="en-US" sz="1400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Narkisim" pitchFamily="34" charset="-79"/>
                  <a:sym typeface="Symbol"/>
                </a:rPr>
                <a:t></a:t>
              </a:r>
              <a:r>
                <a:rPr lang="en-US" sz="14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Narkisim" pitchFamily="34" charset="-79"/>
                  <a:sym typeface="Symbol"/>
                </a:rPr>
                <a:t>  LADWP Energy Agreements/Partnership </a:t>
              </a:r>
              <a:r>
                <a:rPr lang="en-US" sz="1400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Narkisim" pitchFamily="34" charset="-79"/>
                  <a:sym typeface="Symbol"/>
                </a:rPr>
                <a:t></a:t>
              </a:r>
              <a:r>
                <a:rPr lang="en-US" sz="14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Narkisim" pitchFamily="34" charset="-79"/>
                  <a:sym typeface="Symbol"/>
                </a:rPr>
                <a:t></a:t>
              </a:r>
              <a:endParaRPr lang="en-US" sz="1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6553200" y="6093023"/>
              <a:ext cx="2331087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Narkisim" pitchFamily="34" charset="-79"/>
                  <a:sym typeface="Symbol"/>
                </a:rPr>
                <a:t></a:t>
              </a:r>
              <a:r>
                <a:rPr lang="en-US" sz="1400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Narkisim" pitchFamily="34" charset="-79"/>
                  <a:sym typeface="Symbol"/>
                </a:rPr>
                <a:t></a:t>
              </a:r>
              <a:r>
                <a:rPr lang="en-US" sz="1400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Narkisim" pitchFamily="34" charset="-79"/>
                  <a:sym typeface="Symbol"/>
                </a:rPr>
                <a:t> </a:t>
              </a:r>
              <a:r>
                <a:rPr lang="en-US" sz="14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Narkisim" pitchFamily="34" charset="-79"/>
                  <a:sym typeface="Symbol"/>
                </a:rPr>
                <a:t>Cogeneration </a:t>
              </a:r>
              <a:r>
                <a:rPr lang="en-US" sz="1400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Narkisim" pitchFamily="34" charset="-79"/>
                  <a:sym typeface="Symbol"/>
                </a:rPr>
                <a:t></a:t>
              </a:r>
              <a:r>
                <a:rPr lang="en-US" sz="1400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Narkisim" pitchFamily="34" charset="-79"/>
                  <a:sym typeface="Symbol"/>
                </a:rPr>
                <a:t></a:t>
              </a:r>
              <a:r>
                <a:rPr lang="en-US" sz="14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Narkisim" pitchFamily="34" charset="-79"/>
                  <a:sym typeface="Symbol"/>
                </a:rPr>
                <a:t></a:t>
              </a:r>
              <a:endParaRPr lang="en-US" sz="1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</a:endParaRPr>
            </a:p>
          </p:txBody>
        </p:sp>
      </p:grpSp>
      <p:sp>
        <p:nvSpPr>
          <p:cNvPr id="119" name="Rectangle 118"/>
          <p:cNvSpPr/>
          <p:nvPr/>
        </p:nvSpPr>
        <p:spPr bwMode="auto">
          <a:xfrm>
            <a:off x="2504977" y="5410200"/>
            <a:ext cx="115262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</a:t>
            </a:r>
            <a:r>
              <a:rPr lang="en-US" sz="140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 </a:t>
            </a: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CEQA 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Narkisim" pitchFamily="34" charset="-79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4723623" y="5251846"/>
            <a:ext cx="143500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Narkisim" pitchFamily="34" charset="-79"/>
                <a:sym typeface="Symbol"/>
              </a:rPr>
              <a:t> Construct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Narkisim" pitchFamily="34" charset="-79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3095370" y="4419600"/>
            <a:ext cx="48603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arkisim" pitchFamily="34" charset="-79"/>
                <a:cs typeface="Narkisim" pitchFamily="34" charset="-79"/>
              </a:rPr>
              <a:t>2013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arkisim" pitchFamily="34" charset="-79"/>
              <a:cs typeface="Narkisim" pitchFamily="34" charset="-79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0" y="4089162"/>
            <a:ext cx="369888" cy="457200"/>
            <a:chOff x="1524000" y="4089162"/>
            <a:chExt cx="369888" cy="457200"/>
          </a:xfrm>
        </p:grpSpPr>
        <p:sp>
          <p:nvSpPr>
            <p:cNvPr id="82" name="Flowchart: Punched Tape 81"/>
            <p:cNvSpPr/>
            <p:nvPr/>
          </p:nvSpPr>
          <p:spPr bwMode="auto">
            <a:xfrm rot="4023638">
              <a:off x="1491456" y="4243943"/>
              <a:ext cx="428626" cy="153988"/>
            </a:xfrm>
            <a:prstGeom prst="flowChartPunchedTape">
              <a:avLst/>
            </a:prstGeom>
            <a:solidFill>
              <a:srgbClr val="00206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cxnSp>
          <p:nvCxnSpPr>
            <p:cNvPr id="85" name="Straight Connector 84"/>
            <p:cNvCxnSpPr/>
            <p:nvPr/>
          </p:nvCxnSpPr>
          <p:spPr bwMode="auto">
            <a:xfrm flipV="1">
              <a:off x="1524000" y="4089162"/>
              <a:ext cx="176213" cy="8096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1717675" y="4465399"/>
              <a:ext cx="176213" cy="80963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 bwMode="auto">
          <a:xfrm>
            <a:off x="4572000" y="4419600"/>
            <a:ext cx="48603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arkisim" pitchFamily="34" charset="-79"/>
                <a:cs typeface="Narkisim" pitchFamily="34" charset="-79"/>
              </a:rPr>
              <a:t>2015</a:t>
            </a:r>
            <a:endParaRPr lang="en-US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arkisim" pitchFamily="34" charset="-79"/>
              <a:cs typeface="Narkisim" pitchFamily="34" charset="-79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457200" y="4074733"/>
            <a:ext cx="369888" cy="457200"/>
            <a:chOff x="1524000" y="4089162"/>
            <a:chExt cx="369888" cy="457200"/>
          </a:xfrm>
        </p:grpSpPr>
        <p:sp>
          <p:nvSpPr>
            <p:cNvPr id="94" name="Flowchart: Punched Tape 93"/>
            <p:cNvSpPr/>
            <p:nvPr/>
          </p:nvSpPr>
          <p:spPr bwMode="auto">
            <a:xfrm rot="4023638">
              <a:off x="1491456" y="4243943"/>
              <a:ext cx="428626" cy="153988"/>
            </a:xfrm>
            <a:prstGeom prst="flowChartPunchedTape">
              <a:avLst/>
            </a:prstGeom>
            <a:solidFill>
              <a:srgbClr val="00206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flipV="1">
              <a:off x="1524000" y="4089162"/>
              <a:ext cx="176213" cy="8096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flipV="1">
              <a:off x="1717675" y="4465399"/>
              <a:ext cx="176213" cy="80963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7196931" y="4074733"/>
            <a:ext cx="369888" cy="457200"/>
            <a:chOff x="1524000" y="4089162"/>
            <a:chExt cx="369888" cy="457200"/>
          </a:xfrm>
        </p:grpSpPr>
        <p:sp>
          <p:nvSpPr>
            <p:cNvPr id="98" name="Flowchart: Punched Tape 97"/>
            <p:cNvSpPr/>
            <p:nvPr/>
          </p:nvSpPr>
          <p:spPr bwMode="auto">
            <a:xfrm rot="4023638">
              <a:off x="1491456" y="4243943"/>
              <a:ext cx="428626" cy="153988"/>
            </a:xfrm>
            <a:prstGeom prst="flowChartPunchedTape">
              <a:avLst/>
            </a:prstGeom>
            <a:solidFill>
              <a:srgbClr val="00206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 flipV="1">
              <a:off x="1524000" y="4089162"/>
              <a:ext cx="176213" cy="8096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auto">
            <a:xfrm flipV="1">
              <a:off x="1717675" y="4465399"/>
              <a:ext cx="176213" cy="80963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17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 useBgFill="1">
        <p:nvSpPr>
          <p:cNvPr id="102" name="Title 1"/>
          <p:cNvSpPr>
            <a:spLocks noGrp="1"/>
          </p:cNvSpPr>
          <p:nvPr>
            <p:ph type="title"/>
          </p:nvPr>
        </p:nvSpPr>
        <p:spPr>
          <a:xfrm>
            <a:off x="990600" y="149676"/>
            <a:ext cx="7696200" cy="62592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HTP Digester Gas Utilization Project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/>
            </a:r>
            <a:b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</a:b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Overall Timeline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      </a:t>
            </a:r>
            <a:r>
              <a:rPr lang="en-US" sz="1400" b="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(estimated 2/13/2014)</a:t>
            </a:r>
            <a:endParaRPr lang="en-US" sz="1400" b="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0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ERB from Digester - 9-12-2011  -- 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 rot="21420000">
            <a:off x="1246413" y="1782554"/>
            <a:ext cx="4640037" cy="419100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lIns="0" rIns="0"/>
          <a:lstStyle/>
          <a:p>
            <a:pPr marL="91440" eaLnBrk="0" hangingPunct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US" sz="24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Digester Gas Utilization </a:t>
            </a:r>
            <a:r>
              <a:rPr lang="en-US" sz="24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Project </a:t>
            </a:r>
            <a:r>
              <a:rPr lang="en-US" sz="24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Site</a:t>
            </a:r>
          </a:p>
        </p:txBody>
      </p:sp>
      <p:sp>
        <p:nvSpPr>
          <p:cNvPr id="21509" name="Line 9"/>
          <p:cNvSpPr>
            <a:spLocks noChangeShapeType="1"/>
          </p:cNvSpPr>
          <p:nvPr/>
        </p:nvSpPr>
        <p:spPr bwMode="auto">
          <a:xfrm>
            <a:off x="533400" y="762000"/>
            <a:ext cx="807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27038" y="76200"/>
            <a:ext cx="8540750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en-US" sz="4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Questions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endParaRPr lang="en-US" sz="4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18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Placeholder 68"/>
          <p:cNvSpPr>
            <a:spLocks noGrp="1"/>
          </p:cNvSpPr>
          <p:nvPr>
            <p:ph type="body" sz="quarter" idx="19"/>
          </p:nvPr>
        </p:nvSpPr>
        <p:spPr bwMode="auto">
          <a:xfrm>
            <a:off x="1168400" y="6194425"/>
            <a:ext cx="6551613" cy="549275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 dirty="0" smtClean="0">
                <a:latin typeface="Calibri" pitchFamily="34" charset="0"/>
              </a:rPr>
              <a:t>   </a:t>
            </a: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206829" y="168729"/>
            <a:ext cx="8747701" cy="6365421"/>
          </a:xfrm>
          <a:prstGeom prst="rect">
            <a:avLst/>
          </a:prstGeom>
          <a:noFill/>
        </p:spPr>
        <p:txBody>
          <a:bodyPr/>
          <a:lstStyle/>
          <a:p>
            <a:pPr marL="230188" indent="-230188" defTabSz="914400" eaLnBrk="0" hangingPunct="0">
              <a:spcBef>
                <a:spcPts val="60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800" kern="0" dirty="0" smtClean="0">
                <a:solidFill>
                  <a:srgbClr val="002060"/>
                </a:solidFill>
                <a:latin typeface="+mn-lt"/>
                <a:cs typeface="+mn-cs"/>
              </a:rPr>
              <a:t>HTP</a:t>
            </a:r>
            <a:endParaRPr lang="en-US" sz="2200" kern="0" dirty="0" smtClean="0">
              <a:solidFill>
                <a:srgbClr val="002060"/>
              </a:solidFill>
              <a:latin typeface="+mn-lt"/>
            </a:endParaRPr>
          </a:p>
          <a:p>
            <a:pPr marL="687388" lvl="1" indent="-230188"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  <a:cs typeface="+mn-cs"/>
              </a:rPr>
              <a:t>One 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of largest plants in the world</a:t>
            </a:r>
          </a:p>
          <a:p>
            <a:pPr marL="687388" lvl="1" indent="-230188"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Located in El Segundo . .  . Next to </a:t>
            </a:r>
            <a:r>
              <a:rPr lang="en-US" sz="2200" kern="0" dirty="0" err="1" smtClean="0">
                <a:solidFill>
                  <a:srgbClr val="002060"/>
                </a:solidFill>
                <a:latin typeface="+mn-lt"/>
              </a:rPr>
              <a:t>Dockweiler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200" kern="0" dirty="0" err="1" smtClean="0">
                <a:solidFill>
                  <a:srgbClr val="002060"/>
                </a:solidFill>
                <a:latin typeface="+mn-lt"/>
              </a:rPr>
              <a:t>butterflys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, airport</a:t>
            </a:r>
          </a:p>
          <a:p>
            <a:pPr marL="687388" lvl="1" indent="-230188"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  <a:cs typeface="+mn-cs"/>
              </a:rPr>
              <a:t>Reliably treats water to high standards</a:t>
            </a:r>
          </a:p>
          <a:p>
            <a:pPr marL="687388" lvl="1" indent="-230188"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Treats and manages bio-solids for beneficial use</a:t>
            </a:r>
            <a:endParaRPr lang="en-US" sz="2200" kern="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687388" lvl="1" indent="-230188"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  <a:cs typeface="+mn-cs"/>
              </a:rPr>
              <a:t>WWTP by-product, </a:t>
            </a:r>
            <a:r>
              <a:rPr lang="en-US" sz="2200" u="sng" kern="0" dirty="0" smtClean="0">
                <a:solidFill>
                  <a:srgbClr val="002060"/>
                </a:solidFill>
                <a:latin typeface="+mn-lt"/>
                <a:cs typeface="+mn-cs"/>
              </a:rPr>
              <a:t>Digester Gas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  <a:cs typeface="+mn-cs"/>
              </a:rPr>
              <a:t>, renewable energy resource at SGS</a:t>
            </a:r>
          </a:p>
          <a:p>
            <a:pPr marL="687388" lvl="1" indent="-230188"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  <a:cs typeface="+mn-cs"/>
              </a:rPr>
              <a:t>DWP Provides 20 MW (on average)</a:t>
            </a:r>
          </a:p>
          <a:p>
            <a:pPr marL="687388" lvl="1" indent="-230188"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  <a:cs typeface="+mn-cs"/>
              </a:rPr>
              <a:t>DWP Provides 35,000 lb/hr steam</a:t>
            </a:r>
          </a:p>
          <a:p>
            <a:pPr marL="687388" lvl="1" indent="-230188"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  <a:cs typeface="+mn-cs"/>
              </a:rPr>
              <a:t>Provide extremely reliable electricity and steam source</a:t>
            </a:r>
          </a:p>
          <a:p>
            <a:pPr marL="687388" lvl="1" indent="-230188"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  <a:cs typeface="+mn-cs"/>
              </a:rPr>
              <a:t>Energy Costs: $8 to 9 Million/year</a:t>
            </a:r>
            <a:endParaRPr lang="en-US" sz="2200" kern="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7" name="Flowchart: Extract 6"/>
          <p:cNvSpPr/>
          <p:nvPr/>
        </p:nvSpPr>
        <p:spPr bwMode="auto">
          <a:xfrm>
            <a:off x="7339692" y="284605"/>
            <a:ext cx="1461408" cy="733663"/>
          </a:xfrm>
          <a:prstGeom prst="flowChartExtra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5596"/>
                </a:solidFill>
                <a:effectLst/>
                <a:latin typeface="Calibri" pitchFamily="34" charset="0"/>
              </a:rPr>
              <a:t>T-3</a:t>
            </a:r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19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276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ent Arrow 12"/>
          <p:cNvSpPr/>
          <p:nvPr/>
        </p:nvSpPr>
        <p:spPr>
          <a:xfrm>
            <a:off x="4166304" y="1009134"/>
            <a:ext cx="2133600" cy="1600200"/>
          </a:xfrm>
          <a:prstGeom prst="bentArrow">
            <a:avLst>
              <a:gd name="adj1" fmla="val 15204"/>
              <a:gd name="adj2" fmla="val 19565"/>
              <a:gd name="adj3" fmla="val 25000"/>
              <a:gd name="adj4" fmla="val 429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Digester </a:t>
            </a:r>
            <a:r>
              <a:rPr lang="en-US" sz="2000" dirty="0">
                <a:solidFill>
                  <a:schemeClr val="tx1"/>
                </a:solidFill>
              </a:rPr>
              <a:t>Gas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6200000">
            <a:off x="6991350" y="323850"/>
            <a:ext cx="647700" cy="457200"/>
          </a:xfrm>
          <a:prstGeom prst="rightArrow">
            <a:avLst/>
          </a:prstGeom>
          <a:solidFill>
            <a:srgbClr val="948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1676400"/>
            <a:ext cx="5867400" cy="3810000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6200000">
            <a:off x="4095750" y="3829050"/>
            <a:ext cx="952500" cy="4572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609600" y="4114800"/>
            <a:ext cx="3200400" cy="11430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Wastewater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0" y="4191000"/>
            <a:ext cx="1676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Primary &amp; Secondary Treatment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2362200"/>
            <a:ext cx="1676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Solids Treatment</a:t>
            </a:r>
          </a:p>
        </p:txBody>
      </p:sp>
      <p:sp>
        <p:nvSpPr>
          <p:cNvPr id="7" name="Bent Arrow 6"/>
          <p:cNvSpPr/>
          <p:nvPr/>
        </p:nvSpPr>
        <p:spPr>
          <a:xfrm rot="5400000">
            <a:off x="5334000" y="4953000"/>
            <a:ext cx="1447800" cy="1143000"/>
          </a:xfrm>
          <a:prstGeom prst="ben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486400" y="4572000"/>
            <a:ext cx="3200400" cy="381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410200" y="2819400"/>
            <a:ext cx="3048000" cy="723900"/>
          </a:xfrm>
          <a:prstGeom prst="rightArrow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Class A Biosolids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267200" y="609600"/>
            <a:ext cx="2095500" cy="723900"/>
          </a:xfrm>
          <a:prstGeom prst="rightArrow">
            <a:avLst>
              <a:gd name="adj1" fmla="val 24737"/>
              <a:gd name="adj2" fmla="val 46391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Natural Gas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00800" y="838200"/>
            <a:ext cx="1143000" cy="762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LADWP SGS 1/2</a:t>
            </a:r>
          </a:p>
        </p:txBody>
      </p:sp>
      <p:sp>
        <p:nvSpPr>
          <p:cNvPr id="14" name="Bent Arrow 13"/>
          <p:cNvSpPr/>
          <p:nvPr/>
        </p:nvSpPr>
        <p:spPr>
          <a:xfrm rot="10800000">
            <a:off x="5410200" y="1600201"/>
            <a:ext cx="1828800" cy="1447800"/>
          </a:xfrm>
          <a:prstGeom prst="bentArrow">
            <a:avLst>
              <a:gd name="adj1" fmla="val 15204"/>
              <a:gd name="adj2" fmla="val 19565"/>
              <a:gd name="adj3" fmla="val 25000"/>
              <a:gd name="adj4" fmla="val 4293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   Steam</a:t>
            </a: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U-Turn Arrow 14"/>
          <p:cNvSpPr/>
          <p:nvPr/>
        </p:nvSpPr>
        <p:spPr>
          <a:xfrm rot="5400000">
            <a:off x="7658100" y="952500"/>
            <a:ext cx="1219200" cy="1447800"/>
          </a:xfrm>
          <a:prstGeom prst="uturnArrow">
            <a:avLst>
              <a:gd name="adj1" fmla="val 8929"/>
              <a:gd name="adj2" fmla="val 15357"/>
              <a:gd name="adj3" fmla="val 26071"/>
              <a:gd name="adj4" fmla="val 39732"/>
              <a:gd name="adj5" fmla="val 686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34" name="TextBox 19"/>
          <p:cNvSpPr txBox="1">
            <a:spLocks noChangeArrowheads="1"/>
          </p:cNvSpPr>
          <p:nvPr/>
        </p:nvSpPr>
        <p:spPr bwMode="auto">
          <a:xfrm rot="-5400000">
            <a:off x="1121569" y="1926431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HTP Boundary</a:t>
            </a:r>
          </a:p>
        </p:txBody>
      </p:sp>
      <p:sp>
        <p:nvSpPr>
          <p:cNvPr id="9235" name="TextBox 20"/>
          <p:cNvSpPr txBox="1">
            <a:spLocks noChangeArrowheads="1"/>
          </p:cNvSpPr>
          <p:nvPr/>
        </p:nvSpPr>
        <p:spPr bwMode="auto">
          <a:xfrm>
            <a:off x="8021638" y="4873625"/>
            <a:ext cx="817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Reuse</a:t>
            </a:r>
          </a:p>
        </p:txBody>
      </p:sp>
      <p:sp>
        <p:nvSpPr>
          <p:cNvPr id="9236" name="TextBox 21"/>
          <p:cNvSpPr txBox="1">
            <a:spLocks noChangeArrowheads="1"/>
          </p:cNvSpPr>
          <p:nvPr/>
        </p:nvSpPr>
        <p:spPr bwMode="auto">
          <a:xfrm>
            <a:off x="6421438" y="6016625"/>
            <a:ext cx="741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Ocean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8153400" y="35052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Kern / TIRE</a:t>
            </a:r>
          </a:p>
        </p:txBody>
      </p:sp>
      <p:sp>
        <p:nvSpPr>
          <p:cNvPr id="24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77108" y="118116"/>
            <a:ext cx="5309292" cy="792162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3100" b="1" dirty="0" smtClean="0">
                <a:solidFill>
                  <a:srgbClr val="FFFF00"/>
                </a:solidFill>
              </a:rPr>
              <a:t>Hyperion Treatment Plant – </a:t>
            </a:r>
            <a:r>
              <a:rPr lang="en-US" sz="1600" b="1" dirty="0" smtClean="0">
                <a:solidFill>
                  <a:srgbClr val="FFFF00"/>
                </a:solidFill>
              </a:rPr>
              <a:t/>
            </a:r>
            <a:br>
              <a:rPr lang="en-US" sz="1600" b="1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Existing  Use of Digester Gas since 1995 </a:t>
            </a:r>
          </a:p>
        </p:txBody>
      </p:sp>
      <p:sp>
        <p:nvSpPr>
          <p:cNvPr id="27" name="Slide Number Placeholder 10"/>
          <p:cNvSpPr txBox="1">
            <a:spLocks/>
          </p:cNvSpPr>
          <p:nvPr/>
        </p:nvSpPr>
        <p:spPr bwMode="auto">
          <a:xfrm>
            <a:off x="0" y="6647344"/>
            <a:ext cx="1392195" cy="1997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900" b="0" i="1" dirty="0" smtClean="0">
                <a:ln w="1905"/>
                <a:solidFill>
                  <a:srgbClr val="71757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 pitchFamily="2" charset="2"/>
              </a:rPr>
              <a:t>10th draft Feb 25 2014</a:t>
            </a:r>
            <a:endParaRPr lang="en-US" sz="900" b="0" i="1" dirty="0">
              <a:solidFill>
                <a:srgbClr val="71757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Line 9"/>
          <p:cNvSpPr>
            <a:spLocks noChangeShapeType="1"/>
          </p:cNvSpPr>
          <p:nvPr/>
        </p:nvSpPr>
        <p:spPr bwMode="auto">
          <a:xfrm>
            <a:off x="533400" y="827512"/>
            <a:ext cx="8077200" cy="0"/>
          </a:xfrm>
          <a:prstGeom prst="line">
            <a:avLst/>
          </a:prstGeom>
          <a:noFill/>
          <a:ln w="57150">
            <a:solidFill>
              <a:schemeClr val="bg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52400"/>
            <a:ext cx="91440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HTP Digester Gas – Some Reference Numbers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046860"/>
            <a:ext cx="8229600" cy="548729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Gas Production Rate:	7 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MSCFD</a:t>
            </a:r>
          </a:p>
          <a:p>
            <a:pPr marL="800100" lvl="2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The generation of the digester gas is expected to increase by 30% over the next 5 years.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Energy </a:t>
            </a: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Content:	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1.5 x 10</a:t>
            </a:r>
            <a:r>
              <a:rPr lang="en-US" kern="0" baseline="30000" dirty="0" smtClean="0">
                <a:solidFill>
                  <a:srgbClr val="FFFF00"/>
                </a:solidFill>
                <a:latin typeface="+mn-lt"/>
                <a:cs typeface="+mn-cs"/>
              </a:rPr>
              <a:t>12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kern="0" dirty="0" err="1" smtClean="0">
                <a:solidFill>
                  <a:srgbClr val="FFFF00"/>
                </a:solidFill>
                <a:latin typeface="+mn-lt"/>
                <a:cs typeface="+mn-cs"/>
              </a:rPr>
              <a:t>btu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/</a:t>
            </a:r>
            <a:r>
              <a:rPr lang="en-US" kern="0" dirty="0" err="1" smtClean="0">
                <a:solidFill>
                  <a:srgbClr val="FFFF00"/>
                </a:solidFill>
                <a:latin typeface="+mn-lt"/>
                <a:cs typeface="+mn-cs"/>
              </a:rPr>
              <a:t>yr</a:t>
            </a:r>
            <a:endParaRPr lang="en-US" kern="0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Potential 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Renewable Value</a:t>
            </a: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: 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	$</a:t>
            </a:r>
            <a:r>
              <a:rPr lang="en-US" kern="0" dirty="0" err="1" smtClean="0">
                <a:solidFill>
                  <a:srgbClr val="FFFF00"/>
                </a:solidFill>
                <a:latin typeface="+mn-lt"/>
                <a:cs typeface="+mn-cs"/>
              </a:rPr>
              <a:t>tbd</a:t>
            </a:r>
            <a:endParaRPr lang="en-US" kern="0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Current HTP Budget: 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	$77-80 M/</a:t>
            </a:r>
            <a:r>
              <a:rPr lang="en-US" kern="0" dirty="0" err="1" smtClean="0">
                <a:solidFill>
                  <a:srgbClr val="FFFF00"/>
                </a:solidFill>
                <a:latin typeface="+mn-lt"/>
                <a:cs typeface="+mn-cs"/>
              </a:rPr>
              <a:t>yr</a:t>
            </a:r>
            <a:endParaRPr lang="en-US" kern="0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Current HTP Electric: 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	$5.2M/</a:t>
            </a:r>
            <a:r>
              <a:rPr lang="en-US" kern="0" dirty="0" err="1" smtClean="0">
                <a:solidFill>
                  <a:srgbClr val="FFFF00"/>
                </a:solidFill>
                <a:latin typeface="+mn-lt"/>
                <a:cs typeface="+mn-cs"/>
              </a:rPr>
              <a:t>yr</a:t>
            </a: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/>
            </a:r>
            <a:b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			</a:t>
            </a: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 will go to 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+$30M/</a:t>
            </a:r>
            <a:r>
              <a:rPr lang="en-US" kern="0" dirty="0" err="1" smtClean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yr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w/ no project</a:t>
            </a:r>
            <a:endParaRPr lang="en-US" kern="0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Current HTP Steam: 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</a:rPr>
              <a:t>	$</a:t>
            </a: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</a:rPr>
              <a:t>2.9M</a:t>
            </a:r>
            <a:r>
              <a:rPr lang="en-US" kern="0" dirty="0">
                <a:solidFill>
                  <a:srgbClr val="FFFF00"/>
                </a:solidFill>
              </a:rPr>
              <a:t/>
            </a:r>
            <a:br>
              <a:rPr lang="en-US" kern="0" dirty="0">
                <a:solidFill>
                  <a:srgbClr val="FFFF00"/>
                </a:solidFill>
              </a:rPr>
            </a:br>
            <a:r>
              <a:rPr lang="en-US" kern="0" dirty="0">
                <a:solidFill>
                  <a:srgbClr val="FFFF00"/>
                </a:solidFill>
              </a:rPr>
              <a:t>			</a:t>
            </a:r>
            <a:r>
              <a:rPr lang="en-US" kern="0" dirty="0">
                <a:solidFill>
                  <a:srgbClr val="FFFF00"/>
                </a:solidFill>
                <a:sym typeface="Wingdings" pitchFamily="2" charset="2"/>
              </a:rPr>
              <a:t> will go to $tbd M w/ no project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Renewable Electricity</a:t>
            </a:r>
            <a:br>
              <a:rPr lang="en-US" kern="0" dirty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</a:b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		15 MW now  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18 </a:t>
            </a:r>
            <a:r>
              <a:rPr lang="en-US" kern="0" dirty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MW </a:t>
            </a:r>
            <a:r>
              <a:rPr lang="en-US" kern="0" dirty="0" smtClean="0">
                <a:solidFill>
                  <a:srgbClr val="FFFF00"/>
                </a:solidFill>
                <a:latin typeface="+mn-lt"/>
                <a:cs typeface="+mn-cs"/>
                <a:sym typeface="Wingdings" pitchFamily="2" charset="2"/>
              </a:rPr>
              <a:t>or depending on the math</a:t>
            </a:r>
            <a:endParaRPr lang="en-US" kern="0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9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20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Flowchart: Extract 5"/>
          <p:cNvSpPr/>
          <p:nvPr/>
        </p:nvSpPr>
        <p:spPr bwMode="auto">
          <a:xfrm>
            <a:off x="7298871" y="1616528"/>
            <a:ext cx="1461408" cy="733663"/>
          </a:xfrm>
          <a:prstGeom prst="flowChartExtra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5596"/>
                </a:solidFill>
                <a:effectLst/>
                <a:latin typeface="Calibri" pitchFamily="34" charset="0"/>
              </a:rPr>
              <a:t>T-3</a:t>
            </a:r>
          </a:p>
        </p:txBody>
      </p:sp>
    </p:spTree>
    <p:extLst>
      <p:ext uri="{BB962C8B-B14F-4D97-AF65-F5344CB8AC3E}">
        <p14:creationId xmlns="" xmlns:p14="http://schemas.microsoft.com/office/powerpoint/2010/main" val="2349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 txBox="1">
            <a:spLocks/>
          </p:cNvSpPr>
          <p:nvPr/>
        </p:nvSpPr>
        <p:spPr>
          <a:xfrm>
            <a:off x="206829" y="168729"/>
            <a:ext cx="8594271" cy="6365421"/>
          </a:xfrm>
          <a:prstGeom prst="rect">
            <a:avLst/>
          </a:prstGeom>
          <a:noFill/>
        </p:spPr>
        <p:txBody>
          <a:bodyPr/>
          <a:lstStyle/>
          <a:p>
            <a:pPr marL="230188" indent="-230188" eaLnBrk="0" hangingPunct="0">
              <a:spcBef>
                <a:spcPts val="6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Why DGUP?</a:t>
            </a:r>
          </a:p>
          <a:p>
            <a:pPr marL="687388" lvl="1" indent="-230188" eaLnBrk="0" hangingPunct="0">
              <a:spcBef>
                <a:spcPts val="6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LADWP Economics . . . Starting about 2005 . . . .  .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  <a:sym typeface="Wingdings" pitchFamily="2" charset="2"/>
              </a:rPr>
              <a:t>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200" kern="0" dirty="0" smtClean="0">
                <a:solidFill>
                  <a:srgbClr val="FF0000"/>
                </a:solidFill>
                <a:latin typeface="+mn-lt"/>
              </a:rPr>
              <a:t>CHART</a:t>
            </a:r>
          </a:p>
          <a:p>
            <a:pPr marL="687388" lvl="1" indent="-230188" eaLnBrk="0" hangingPunct="0">
              <a:spcBef>
                <a:spcPts val="6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  <a:cs typeface="+mn-cs"/>
              </a:rPr>
              <a:t>HTP electricity from LADWP (about 20.5 MW)</a:t>
            </a:r>
          </a:p>
          <a:p>
            <a:pPr marL="1144588" lvl="2" indent="-230188" eaLnBrk="0" hangingPunct="0">
              <a:spcBef>
                <a:spcPts val="6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  <a:sym typeface="Symbol"/>
              </a:rPr>
              <a:t> 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$0.05/</a:t>
            </a:r>
            <a:r>
              <a:rPr lang="en-US" sz="2200" kern="0" dirty="0" err="1" smtClean="0">
                <a:solidFill>
                  <a:srgbClr val="002060"/>
                </a:solidFill>
                <a:latin typeface="+mn-lt"/>
              </a:rPr>
              <a:t>kwh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 now</a:t>
            </a:r>
          </a:p>
          <a:p>
            <a:pPr marL="1144588" lvl="2" indent="-230188" eaLnBrk="0" hangingPunct="0">
              <a:spcBef>
                <a:spcPts val="6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FF0000"/>
                </a:solidFill>
                <a:latin typeface="+mn-lt"/>
              </a:rPr>
              <a:t>&gt;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 $0.19/</a:t>
            </a:r>
            <a:r>
              <a:rPr lang="en-US" sz="2200" kern="0" dirty="0" err="1" smtClean="0">
                <a:solidFill>
                  <a:srgbClr val="002060"/>
                </a:solidFill>
                <a:latin typeface="+mn-lt"/>
              </a:rPr>
              <a:t>kwh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 w/o DGUP after 2016</a:t>
            </a:r>
          </a:p>
          <a:p>
            <a:pPr marL="1144588" lvl="2" indent="-230188" eaLnBrk="0" hangingPunct="0">
              <a:spcBef>
                <a:spcPts val="6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About $0.13-0.15/</a:t>
            </a:r>
            <a:r>
              <a:rPr lang="en-US" sz="2200" kern="0" dirty="0" err="1" smtClean="0">
                <a:solidFill>
                  <a:srgbClr val="002060"/>
                </a:solidFill>
                <a:latin typeface="+mn-lt"/>
              </a:rPr>
              <a:t>kwh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 w/DGUP</a:t>
            </a:r>
          </a:p>
          <a:p>
            <a:pPr marL="687388" lvl="1" indent="-230188" eaLnBrk="0" hangingPunct="0">
              <a:spcBef>
                <a:spcPts val="6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Because </a:t>
            </a:r>
            <a:r>
              <a:rPr lang="en-US" sz="2200" kern="0" dirty="0">
                <a:solidFill>
                  <a:srgbClr val="002060"/>
                </a:solidFill>
                <a:latin typeface="+mn-lt"/>
              </a:rPr>
              <a:t>of Regulatory Constraints, SGS is not an option after 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2016</a:t>
            </a:r>
          </a:p>
          <a:p>
            <a:pPr marL="687388" lvl="1" indent="-230188" eaLnBrk="0" hangingPunct="0">
              <a:spcBef>
                <a:spcPts val="6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Existing agreements expire </a:t>
            </a:r>
            <a:r>
              <a:rPr lang="en-US" sz="2200" strike="sngStrike" kern="0" dirty="0" smtClean="0">
                <a:solidFill>
                  <a:srgbClr val="FF0000"/>
                </a:solidFill>
                <a:latin typeface="+mn-lt"/>
              </a:rPr>
              <a:t>January 31, 2015 </a:t>
            </a:r>
            <a:r>
              <a:rPr lang="en-US" sz="2200" kern="0" dirty="0" smtClean="0">
                <a:solidFill>
                  <a:srgbClr val="002060"/>
                </a:solidFill>
                <a:latin typeface="+mn-lt"/>
              </a:rPr>
              <a:t>December 31, 2016</a:t>
            </a:r>
            <a:endParaRPr lang="en-US" sz="22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21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Flowchart: Extract 5"/>
          <p:cNvSpPr/>
          <p:nvPr/>
        </p:nvSpPr>
        <p:spPr bwMode="auto">
          <a:xfrm>
            <a:off x="642329" y="5460762"/>
            <a:ext cx="1461408" cy="733663"/>
          </a:xfrm>
          <a:prstGeom prst="flowChartExtra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T-5, 6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085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002060"/>
                </a:solidFill>
              </a:rPr>
              <a:t>HTP Digester Gas – Options Considered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  <a:tabLst>
                <a:tab pos="1371600" algn="l"/>
              </a:tabLst>
            </a:pPr>
            <a:r>
              <a:rPr lang="en-US" sz="2000" b="1" u="sng" dirty="0" smtClean="0">
                <a:solidFill>
                  <a:srgbClr val="002060"/>
                </a:solidFill>
              </a:rPr>
              <a:t>Option 1:</a:t>
            </a:r>
            <a:r>
              <a:rPr lang="en-US" sz="2000" dirty="0" smtClean="0">
                <a:solidFill>
                  <a:srgbClr val="002060"/>
                </a:solidFill>
              </a:rPr>
              <a:t>		</a:t>
            </a:r>
            <a:r>
              <a:rPr lang="en-US" sz="2000" b="1" dirty="0" smtClean="0">
                <a:solidFill>
                  <a:srgbClr val="002060"/>
                </a:solidFill>
              </a:rPr>
              <a:t>Power Generation </a:t>
            </a:r>
            <a:r>
              <a:rPr lang="en-US" sz="2000" dirty="0" smtClean="0">
                <a:solidFill>
                  <a:srgbClr val="002060"/>
                </a:solidFill>
              </a:rPr>
              <a:t>- Use </a:t>
            </a:r>
            <a:r>
              <a:rPr lang="en-US" sz="2000" dirty="0" err="1" smtClean="0">
                <a:solidFill>
                  <a:srgbClr val="002060"/>
                </a:solidFill>
              </a:rPr>
              <a:t>digas</a:t>
            </a:r>
            <a:r>
              <a:rPr lang="en-US" sz="2000" dirty="0" smtClean="0">
                <a:solidFill>
                  <a:srgbClr val="002060"/>
                </a:solidFill>
              </a:rPr>
              <a:t> to self-generate HTP steam and electricity.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tabLst>
                <a:tab pos="1371600" algn="l"/>
              </a:tabLst>
            </a:pPr>
            <a:r>
              <a:rPr lang="en-US" sz="2000" b="1" u="sng" dirty="0" smtClean="0">
                <a:solidFill>
                  <a:srgbClr val="002060"/>
                </a:solidFill>
              </a:rPr>
              <a:t>Option 2:</a:t>
            </a:r>
            <a:r>
              <a:rPr lang="en-US" sz="2000" dirty="0" smtClean="0">
                <a:solidFill>
                  <a:srgbClr val="002060"/>
                </a:solidFill>
              </a:rPr>
              <a:t>		</a:t>
            </a:r>
            <a:r>
              <a:rPr lang="en-US" sz="2000" b="1" dirty="0" smtClean="0">
                <a:solidFill>
                  <a:srgbClr val="002060"/>
                </a:solidFill>
              </a:rPr>
              <a:t>Sell </a:t>
            </a:r>
            <a:r>
              <a:rPr lang="en-US" sz="2000" b="1" dirty="0" err="1" smtClean="0">
                <a:solidFill>
                  <a:srgbClr val="002060"/>
                </a:solidFill>
              </a:rPr>
              <a:t>Digas</a:t>
            </a:r>
            <a:r>
              <a:rPr lang="en-US" sz="2000" b="1" dirty="0" smtClean="0">
                <a:solidFill>
                  <a:srgbClr val="002060"/>
                </a:solidFill>
              </a:rPr>
              <a:t> “as is” </a:t>
            </a:r>
            <a:r>
              <a:rPr lang="en-US" sz="2000" dirty="0" smtClean="0">
                <a:solidFill>
                  <a:srgbClr val="002060"/>
                </a:solidFill>
              </a:rPr>
              <a:t>- Use </a:t>
            </a:r>
            <a:r>
              <a:rPr lang="en-US" sz="2000" dirty="0" err="1" smtClean="0">
                <a:solidFill>
                  <a:srgbClr val="002060"/>
                </a:solidFill>
              </a:rPr>
              <a:t>digas</a:t>
            </a:r>
            <a:r>
              <a:rPr lang="en-US" sz="2000" dirty="0" smtClean="0">
                <a:solidFill>
                  <a:srgbClr val="002060"/>
                </a:solidFill>
              </a:rPr>
              <a:t> for plant steam, sell excess </a:t>
            </a:r>
            <a:r>
              <a:rPr lang="en-US" sz="2000" dirty="0" err="1" smtClean="0">
                <a:solidFill>
                  <a:srgbClr val="002060"/>
                </a:solidFill>
              </a:rPr>
              <a:t>digas</a:t>
            </a:r>
            <a:r>
              <a:rPr lang="en-US" sz="2000" dirty="0" smtClean="0">
                <a:solidFill>
                  <a:srgbClr val="002060"/>
                </a:solidFill>
              </a:rPr>
              <a:t> as a green energy source. Purchase electricity from DWP.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tabLst>
                <a:tab pos="1371600" algn="l"/>
              </a:tabLst>
            </a:pPr>
            <a:r>
              <a:rPr lang="en-US" sz="2000" b="1" u="sng" dirty="0" smtClean="0">
                <a:solidFill>
                  <a:srgbClr val="002060"/>
                </a:solidFill>
              </a:rPr>
              <a:t>Option 3:</a:t>
            </a:r>
            <a:r>
              <a:rPr lang="en-US" sz="2000" dirty="0" smtClean="0">
                <a:solidFill>
                  <a:srgbClr val="002060"/>
                </a:solidFill>
              </a:rPr>
              <a:t>		</a:t>
            </a:r>
            <a:r>
              <a:rPr lang="en-US" sz="2000" b="1" dirty="0" smtClean="0">
                <a:solidFill>
                  <a:srgbClr val="002060"/>
                </a:solidFill>
              </a:rPr>
              <a:t>Clean </a:t>
            </a:r>
            <a:r>
              <a:rPr lang="en-US" sz="2000" b="1" dirty="0" err="1" smtClean="0">
                <a:solidFill>
                  <a:srgbClr val="002060"/>
                </a:solidFill>
              </a:rPr>
              <a:t>Digas</a:t>
            </a:r>
            <a:r>
              <a:rPr lang="en-US" sz="2000" b="1" dirty="0" smtClean="0">
                <a:solidFill>
                  <a:srgbClr val="002060"/>
                </a:solidFill>
              </a:rPr>
              <a:t>/Sell Biomethane </a:t>
            </a:r>
            <a:r>
              <a:rPr lang="en-US" sz="2000" dirty="0" smtClean="0">
                <a:solidFill>
                  <a:srgbClr val="002060"/>
                </a:solidFill>
              </a:rPr>
              <a:t>- Use </a:t>
            </a:r>
            <a:r>
              <a:rPr lang="en-US" sz="2000" dirty="0" err="1" smtClean="0">
                <a:solidFill>
                  <a:srgbClr val="002060"/>
                </a:solidFill>
              </a:rPr>
              <a:t>digas</a:t>
            </a:r>
            <a:r>
              <a:rPr lang="en-US" sz="2000" dirty="0" smtClean="0">
                <a:solidFill>
                  <a:srgbClr val="002060"/>
                </a:solidFill>
              </a:rPr>
              <a:t> for plant steam, purify excess </a:t>
            </a:r>
            <a:r>
              <a:rPr lang="en-US" sz="2000" dirty="0" err="1" smtClean="0">
                <a:solidFill>
                  <a:srgbClr val="002060"/>
                </a:solidFill>
              </a:rPr>
              <a:t>digas</a:t>
            </a:r>
            <a:r>
              <a:rPr lang="en-US" sz="2000" dirty="0" smtClean="0">
                <a:solidFill>
                  <a:srgbClr val="002060"/>
                </a:solidFill>
              </a:rPr>
              <a:t> to pipeline quality, sell as a renewable energy source to make electricity. Purchase electricity from DWP.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tabLst>
                <a:tab pos="1371600" algn="l"/>
              </a:tabLst>
            </a:pPr>
            <a:r>
              <a:rPr lang="en-US" sz="2000" b="1" u="sng" dirty="0" smtClean="0">
                <a:solidFill>
                  <a:srgbClr val="002060"/>
                </a:solidFill>
              </a:rPr>
              <a:t>Option 4:</a:t>
            </a:r>
            <a:r>
              <a:rPr lang="en-US" sz="2000" dirty="0" smtClean="0">
                <a:solidFill>
                  <a:srgbClr val="002060"/>
                </a:solidFill>
              </a:rPr>
              <a:t>		</a:t>
            </a:r>
            <a:r>
              <a:rPr lang="en-US" sz="2000" b="1" dirty="0" smtClean="0">
                <a:solidFill>
                  <a:srgbClr val="002060"/>
                </a:solidFill>
              </a:rPr>
              <a:t>Clean </a:t>
            </a:r>
            <a:r>
              <a:rPr lang="en-US" sz="2000" b="1" dirty="0" err="1" smtClean="0">
                <a:solidFill>
                  <a:srgbClr val="002060"/>
                </a:solidFill>
              </a:rPr>
              <a:t>Digas</a:t>
            </a:r>
            <a:r>
              <a:rPr lang="en-US" sz="2000" b="1" dirty="0" smtClean="0">
                <a:solidFill>
                  <a:srgbClr val="002060"/>
                </a:solidFill>
              </a:rPr>
              <a:t>/Store Biomethane </a:t>
            </a:r>
            <a:r>
              <a:rPr lang="en-US" sz="2000" dirty="0" smtClean="0">
                <a:solidFill>
                  <a:srgbClr val="002060"/>
                </a:solidFill>
              </a:rPr>
              <a:t>- Same as Option 3, but store gas underground to maximize value. Purchase electricity from DWP.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tabLst>
                <a:tab pos="1371600" algn="l"/>
              </a:tabLst>
            </a:pPr>
            <a:r>
              <a:rPr lang="en-US" sz="2000" b="1" u="sng" dirty="0" smtClean="0">
                <a:solidFill>
                  <a:srgbClr val="002060"/>
                </a:solidFill>
              </a:rPr>
              <a:t>Option 5</a:t>
            </a:r>
            <a:r>
              <a:rPr lang="en-US" sz="2000" dirty="0" smtClean="0">
                <a:solidFill>
                  <a:srgbClr val="002060"/>
                </a:solidFill>
              </a:rPr>
              <a:t>:		</a:t>
            </a:r>
            <a:r>
              <a:rPr lang="en-US" sz="2000" b="1" dirty="0" smtClean="0">
                <a:solidFill>
                  <a:srgbClr val="002060"/>
                </a:solidFill>
              </a:rPr>
              <a:t>“Do Nothing” </a:t>
            </a:r>
            <a:r>
              <a:rPr lang="en-US" sz="2000" dirty="0" smtClean="0">
                <a:solidFill>
                  <a:srgbClr val="002060"/>
                </a:solidFill>
              </a:rPr>
              <a:t>- Use </a:t>
            </a:r>
            <a:r>
              <a:rPr lang="en-US" sz="2000" dirty="0" err="1" smtClean="0">
                <a:solidFill>
                  <a:srgbClr val="002060"/>
                </a:solidFill>
              </a:rPr>
              <a:t>digas</a:t>
            </a:r>
            <a:r>
              <a:rPr lang="en-US" sz="2000" dirty="0" smtClean="0">
                <a:solidFill>
                  <a:srgbClr val="002060"/>
                </a:solidFill>
              </a:rPr>
              <a:t> for plant steam. Flare excess </a:t>
            </a:r>
            <a:r>
              <a:rPr lang="en-US" sz="2000" dirty="0" err="1" smtClean="0">
                <a:solidFill>
                  <a:srgbClr val="002060"/>
                </a:solidFill>
              </a:rPr>
              <a:t>digas</a:t>
            </a:r>
            <a:r>
              <a:rPr lang="en-US" sz="2000" dirty="0" smtClean="0">
                <a:solidFill>
                  <a:srgbClr val="002060"/>
                </a:solidFill>
              </a:rPr>
              <a:t>. Purchase electricity from DWP.</a:t>
            </a:r>
          </a:p>
          <a:p>
            <a:pPr eaLnBrk="1" hangingPunct="1">
              <a:tabLst>
                <a:tab pos="1371600" algn="l"/>
              </a:tabLst>
            </a:pP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22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Flowchart: Extract 6"/>
          <p:cNvSpPr/>
          <p:nvPr/>
        </p:nvSpPr>
        <p:spPr bwMode="auto">
          <a:xfrm>
            <a:off x="7424056" y="653891"/>
            <a:ext cx="1461408" cy="978218"/>
          </a:xfrm>
          <a:prstGeom prst="flowChartExtra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sz="3200" dirty="0" smtClean="0">
                <a:solidFill>
                  <a:srgbClr val="FFFF00"/>
                </a:solidFill>
              </a:rPr>
              <a:t>T-9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97115" y="244475"/>
            <a:ext cx="7529512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What DID RFP Seek?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20" y="1002257"/>
            <a:ext cx="7239000" cy="45259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1A36"/>
                </a:solidFill>
              </a:rPr>
              <a:t>Reliable source of electricity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1A36"/>
                </a:solidFill>
              </a:rPr>
              <a:t>Reliable source of steam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1A36"/>
                </a:solidFill>
              </a:rPr>
              <a:t>Minimum Environmental impact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1A36"/>
                </a:solidFill>
              </a:rPr>
              <a:t>Small Carbon footprint (renewable fuel)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1A36"/>
                </a:solidFill>
              </a:rPr>
              <a:t>Make best beneficial use of biogas, reduced flaring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1A36"/>
                </a:solidFill>
              </a:rPr>
              <a:t>Schedule that works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1A36"/>
                </a:solidFill>
              </a:rPr>
              <a:t>Affordable Fiscal Impact, considering: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001A36"/>
                </a:solidFill>
              </a:rPr>
              <a:t>Capital cost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001A36"/>
                </a:solidFill>
              </a:rPr>
              <a:t>O&amp;M cost</a:t>
            </a:r>
          </a:p>
          <a:p>
            <a:pPr marL="230188" lvl="1" indent="-23018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It is unrealistic to get an alternative project operational by January 2015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  <a:sym typeface="Wingdings" pitchFamily="2" charset="2"/>
              </a:rPr>
              <a:t> extension</a:t>
            </a:r>
            <a:endParaRPr lang="en-US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>
              <a:solidFill>
                <a:srgbClr val="001A36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>
              <a:solidFill>
                <a:srgbClr val="001A36"/>
              </a:solidFill>
            </a:endParaRPr>
          </a:p>
        </p:txBody>
      </p:sp>
      <p:sp>
        <p:nvSpPr>
          <p:cNvPr id="6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23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8489" y="5528220"/>
            <a:ext cx="7958138" cy="1005930"/>
          </a:xfrm>
          <a:prstGeom prst="rect">
            <a:avLst/>
          </a:prstGeom>
        </p:spPr>
        <p:txBody>
          <a:bodyPr/>
          <a:lstStyle/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HTP'S DIGESTER GAS TO EITHER: </a:t>
            </a:r>
          </a:p>
          <a:p>
            <a:pPr marL="6858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(1) PROVIDE STEAM FOR HTP  DIGESTERS AND ELECTRICAL ENERGY FOR CURRENT AND  FUTURE PLANT OPERATIONS	OR </a:t>
            </a:r>
          </a:p>
          <a:p>
            <a:pPr marL="6858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(2) PROVIDE A MONETARY BENEFIT TO OFFSET THE  PURCHASE OF ELECTRICITY FOR HTP PLANT OPERATIONS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79396" y="3566984"/>
            <a:ext cx="2607404" cy="531855"/>
          </a:xfrm>
          <a:prstGeom prst="rect">
            <a:avLst/>
          </a:prstGeom>
        </p:spPr>
        <p:txBody>
          <a:bodyPr vert="horz" lIns="0" tIns="0" rIns="0" bIns="91440" rtlCol="0" anchor="t" anchorCtr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DGUP RFP</a:t>
            </a:r>
            <a:r>
              <a:rPr kumimoji="0" lang="en-US" sz="16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6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6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Authorized January 2011</a:t>
            </a:r>
            <a:endParaRPr kumimoji="0" lang="en-US" b="1" i="0" u="none" strike="noStrike" kern="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Extract 7"/>
          <p:cNvSpPr/>
          <p:nvPr/>
        </p:nvSpPr>
        <p:spPr bwMode="auto">
          <a:xfrm>
            <a:off x="7546520" y="24039"/>
            <a:ext cx="1461408" cy="978218"/>
          </a:xfrm>
          <a:prstGeom prst="flowChartExtra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</a:rPr>
              <a:t>T-9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half" idx="2"/>
          </p:nvPr>
        </p:nvSpPr>
        <p:spPr>
          <a:xfrm>
            <a:off x="381000" y="1066800"/>
            <a:ext cx="4343400" cy="4572000"/>
          </a:xfrm>
        </p:spPr>
        <p:txBody>
          <a:bodyPr rtlCol="0"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Technical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7.2 MSCFD digester gas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sz="1600" dirty="0" smtClean="0">
                <a:solidFill>
                  <a:schemeClr val="tx1"/>
                </a:solidFill>
              </a:rPr>
              <a:t>Very significant energy resource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Low risk, proven technology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25 MW for HTP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50-kpph reliable source of steam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Sustainability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Low environmental impact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Renewable Energy:      </a:t>
            </a:r>
            <a:br>
              <a:rPr sz="2000" dirty="0" smtClean="0">
                <a:solidFill>
                  <a:schemeClr val="tx1"/>
                </a:solidFill>
              </a:rPr>
            </a:br>
            <a:r>
              <a:rPr sz="2000" dirty="0" smtClean="0">
                <a:solidFill>
                  <a:schemeClr val="tx1"/>
                </a:solidFill>
              </a:rPr>
              <a:t>    currently                                </a:t>
            </a:r>
            <a:r>
              <a:rPr sz="2000" dirty="0" smtClean="0">
                <a:solidFill>
                  <a:schemeClr val="tx1"/>
                </a:solidFill>
                <a:sym typeface="Wingdings" pitchFamily="2" charset="2"/>
              </a:rPr>
              <a:t>  15 MW</a:t>
            </a:r>
            <a:r>
              <a:rPr sz="2000" dirty="0" smtClean="0">
                <a:solidFill>
                  <a:schemeClr val="tx1"/>
                </a:solidFill>
              </a:rPr>
              <a:t>   </a:t>
            </a:r>
            <a:br>
              <a:rPr sz="2000" dirty="0" smtClean="0">
                <a:solidFill>
                  <a:schemeClr val="tx1"/>
                </a:solidFill>
              </a:rPr>
            </a:br>
            <a:r>
              <a:rPr sz="2000" dirty="0" smtClean="0">
                <a:solidFill>
                  <a:schemeClr val="tx1"/>
                </a:solidFill>
              </a:rPr>
              <a:t>    w/ No project                        </a:t>
            </a:r>
            <a:r>
              <a:rPr sz="2000" dirty="0" smtClean="0">
                <a:solidFill>
                  <a:schemeClr val="tx1"/>
                </a:solidFill>
                <a:sym typeface="Wingdings" pitchFamily="2" charset="2"/>
              </a:rPr>
              <a:t>  </a:t>
            </a:r>
            <a:r>
              <a:rPr sz="2000" dirty="0" smtClean="0">
                <a:solidFill>
                  <a:schemeClr val="tx1"/>
                </a:solidFill>
              </a:rPr>
              <a:t>  0 MW</a:t>
            </a:r>
            <a:r>
              <a:rPr sz="2000" dirty="0" smtClean="0">
                <a:solidFill>
                  <a:schemeClr val="tx1"/>
                </a:solidFill>
                <a:sym typeface="Wingdings" pitchFamily="2" charset="2"/>
              </a:rPr>
              <a:t/>
            </a:r>
            <a:br>
              <a:rPr sz="2000" dirty="0" smtClean="0">
                <a:solidFill>
                  <a:schemeClr val="tx1"/>
                </a:solidFill>
                <a:sym typeface="Wingdings" pitchFamily="2" charset="2"/>
              </a:rPr>
            </a:br>
            <a:r>
              <a:rPr sz="2000" dirty="0" smtClean="0">
                <a:solidFill>
                  <a:schemeClr val="tx1"/>
                </a:solidFill>
                <a:sym typeface="Wingdings" pitchFamily="2" charset="2"/>
              </a:rPr>
              <a:t>    w/project (includes steam)   24 MW</a:t>
            </a:r>
            <a:endParaRPr sz="20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Schedule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da-DK" sz="2000" dirty="0" smtClean="0">
                <a:solidFill>
                  <a:schemeClr val="tx1"/>
                </a:solidFill>
              </a:rPr>
              <a:t>SGS option ends December 2016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sz="2000" dirty="0" smtClean="0">
                <a:solidFill>
                  <a:schemeClr val="tx1"/>
                </a:solidFill>
              </a:rPr>
              <a:t>Startup:  October 2016 w/NTP in February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18"/>
          </p:nvPr>
        </p:nvSpPr>
        <p:spPr>
          <a:xfrm>
            <a:off x="4724400" y="1066800"/>
            <a:ext cx="4419600" cy="4724400"/>
          </a:xfrm>
        </p:spPr>
        <p:txBody>
          <a:bodyPr rtlCol="0">
            <a:normAutofit/>
          </a:bodyPr>
          <a:lstStyle/>
          <a:p>
            <a:pPr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600" dirty="0" smtClean="0">
                <a:solidFill>
                  <a:schemeClr val="tx1"/>
                </a:solidFill>
              </a:rPr>
              <a:t>Alternative Delivery</a:t>
            </a:r>
          </a:p>
          <a:p>
            <a:pPr lvl="1"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600" dirty="0" smtClean="0">
                <a:solidFill>
                  <a:schemeClr val="tx1"/>
                </a:solidFill>
              </a:rPr>
              <a:t>Design &amp; Construction</a:t>
            </a:r>
          </a:p>
          <a:p>
            <a:pPr lvl="1"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600" dirty="0" smtClean="0">
                <a:solidFill>
                  <a:schemeClr val="tx1"/>
                </a:solidFill>
              </a:rPr>
              <a:t>Startup/Testing</a:t>
            </a:r>
          </a:p>
          <a:p>
            <a:pPr lvl="1"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600" dirty="0" smtClean="0">
                <a:solidFill>
                  <a:schemeClr val="tx1"/>
                </a:solidFill>
              </a:rPr>
              <a:t>Operation - 10 years operation  by Contractor</a:t>
            </a:r>
          </a:p>
          <a:p>
            <a:pPr lvl="1">
              <a:lnSpc>
                <a:spcPct val="85000"/>
              </a:lnSpc>
              <a:spcAft>
                <a:spcPts val="400"/>
              </a:spcAft>
              <a:buClrTx/>
              <a:defRPr/>
            </a:pPr>
            <a:endParaRPr sz="1600" dirty="0" smtClean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600" dirty="0" smtClean="0">
                <a:solidFill>
                  <a:schemeClr val="tx1"/>
                </a:solidFill>
              </a:rPr>
              <a:t>Best Financial Value to City</a:t>
            </a:r>
          </a:p>
          <a:p>
            <a:pPr lvl="1"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600" dirty="0" smtClean="0">
                <a:solidFill>
                  <a:schemeClr val="tx1"/>
                </a:solidFill>
              </a:rPr>
              <a:t>Performance based contract</a:t>
            </a:r>
          </a:p>
          <a:p>
            <a:pPr lvl="1"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600" dirty="0" smtClean="0">
                <a:solidFill>
                  <a:schemeClr val="tx1"/>
                </a:solidFill>
              </a:rPr>
              <a:t>NPV determination over 20 years</a:t>
            </a:r>
          </a:p>
          <a:p>
            <a:pPr lvl="1"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600" dirty="0" smtClean="0">
                <a:solidFill>
                  <a:schemeClr val="tx1"/>
                </a:solidFill>
              </a:rPr>
              <a:t>Current HTP Budget: 	$77-80M/</a:t>
            </a:r>
            <a:r>
              <a:rPr sz="1600" dirty="0" err="1" smtClean="0">
                <a:solidFill>
                  <a:schemeClr val="tx1"/>
                </a:solidFill>
              </a:rPr>
              <a:t>yr</a:t>
            </a:r>
            <a:endParaRPr sz="1600" dirty="0" smtClean="0">
              <a:solidFill>
                <a:schemeClr val="tx1"/>
              </a:solidFill>
            </a:endParaRPr>
          </a:p>
          <a:p>
            <a:pPr lvl="2"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400" dirty="0" smtClean="0">
                <a:solidFill>
                  <a:schemeClr val="tx1"/>
                </a:solidFill>
              </a:rPr>
              <a:t>Current Electric/Steam: 	$8.2 M/yr</a:t>
            </a:r>
          </a:p>
          <a:p>
            <a:pPr lvl="2"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400" dirty="0" smtClean="0">
                <a:solidFill>
                  <a:schemeClr val="tx1"/>
                </a:solidFill>
              </a:rPr>
              <a:t>No project, Electric/Steam:	$35 M/yr</a:t>
            </a:r>
          </a:p>
          <a:p>
            <a:pPr lvl="2">
              <a:lnSpc>
                <a:spcPct val="85000"/>
              </a:lnSpc>
              <a:spcAft>
                <a:spcPts val="400"/>
              </a:spcAft>
              <a:buClrTx/>
              <a:defRPr/>
            </a:pPr>
            <a:r>
              <a:rPr sz="1400" dirty="0" smtClean="0">
                <a:solidFill>
                  <a:schemeClr val="tx1"/>
                </a:solidFill>
              </a:rPr>
              <a:t>DGUP, Electric/Steam:	$21 M/yr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157288" y="266700"/>
            <a:ext cx="7529512" cy="5715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t>DGUP Overview</a:t>
            </a:r>
            <a:endParaRPr/>
          </a:p>
        </p:txBody>
      </p:sp>
      <p:sp>
        <p:nvSpPr>
          <p:cNvPr id="11269" name="Line 10"/>
          <p:cNvSpPr>
            <a:spLocks noChangeShapeType="1"/>
          </p:cNvSpPr>
          <p:nvPr/>
        </p:nvSpPr>
        <p:spPr bwMode="auto">
          <a:xfrm>
            <a:off x="457200" y="838200"/>
            <a:ext cx="807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24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457200"/>
          </a:xfrm>
        </p:spPr>
        <p:txBody>
          <a:bodyPr/>
          <a:lstStyle/>
          <a:p>
            <a:r>
              <a:rPr lang="en-US" sz="3200" dirty="0">
                <a:solidFill>
                  <a:srgbClr val="001A36"/>
                </a:solidFill>
              </a:rPr>
              <a:t>HTP </a:t>
            </a:r>
            <a:r>
              <a:rPr lang="en-US" sz="3200" dirty="0" err="1">
                <a:solidFill>
                  <a:srgbClr val="001A36"/>
                </a:solidFill>
              </a:rPr>
              <a:t>Digas</a:t>
            </a:r>
            <a:r>
              <a:rPr lang="en-US" sz="3200">
                <a:solidFill>
                  <a:srgbClr val="001A36"/>
                </a:solidFill>
              </a:rPr>
              <a:t> Options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3886200" cy="4876800"/>
          </a:xfrm>
        </p:spPr>
        <p:txBody>
          <a:bodyPr/>
          <a:lstStyle/>
          <a:p>
            <a:pPr algn="ctr">
              <a:buClrTx/>
              <a:buFontTx/>
              <a:buNone/>
            </a:pPr>
            <a:r>
              <a:rPr lang="en-US" sz="1800" u="sng" dirty="0">
                <a:solidFill>
                  <a:srgbClr val="001A36"/>
                </a:solidFill>
                <a:latin typeface="Arial" charset="0"/>
              </a:rPr>
              <a:t>HTP</a:t>
            </a:r>
          </a:p>
          <a:p>
            <a:pPr>
              <a:buClrTx/>
            </a:pPr>
            <a:r>
              <a:rPr lang="en-US" sz="1800" dirty="0">
                <a:solidFill>
                  <a:srgbClr val="001A36"/>
                </a:solidFill>
                <a:latin typeface="Arial" charset="0"/>
              </a:rPr>
              <a:t>1/3 gas to boilers</a:t>
            </a:r>
          </a:p>
          <a:p>
            <a:pPr>
              <a:buClrTx/>
            </a:pPr>
            <a:r>
              <a:rPr lang="en-US" sz="1800" dirty="0">
                <a:solidFill>
                  <a:srgbClr val="001A36"/>
                </a:solidFill>
                <a:latin typeface="Arial" charset="0"/>
              </a:rPr>
              <a:t>2/3 gas flared</a:t>
            </a:r>
          </a:p>
          <a:p>
            <a:pPr>
              <a:buClrTx/>
            </a:pPr>
            <a:r>
              <a:rPr lang="en-US" sz="1800" dirty="0">
                <a:solidFill>
                  <a:srgbClr val="001A36"/>
                </a:solidFill>
                <a:latin typeface="Arial" charset="0"/>
              </a:rPr>
              <a:t>Total emissions: ???</a:t>
            </a:r>
          </a:p>
          <a:p>
            <a:pPr>
              <a:buClrTx/>
            </a:pPr>
            <a:r>
              <a:rPr lang="en-US" sz="1800" dirty="0">
                <a:solidFill>
                  <a:srgbClr val="001A36"/>
                </a:solidFill>
                <a:latin typeface="Arial" charset="0"/>
              </a:rPr>
              <a:t>$28M direct electrical charge (@$0.16)</a:t>
            </a:r>
          </a:p>
          <a:p>
            <a:pPr>
              <a:buClrTx/>
            </a:pPr>
            <a:r>
              <a:rPr lang="en-US" sz="1800" dirty="0">
                <a:solidFill>
                  <a:srgbClr val="001A36"/>
                </a:solidFill>
                <a:latin typeface="Arial" charset="0"/>
              </a:rPr>
              <a:t>Upgrades to Flares and boiler required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9200"/>
            <a:ext cx="3581400" cy="4876800"/>
          </a:xfrm>
        </p:spPr>
        <p:txBody>
          <a:bodyPr/>
          <a:lstStyle/>
          <a:p>
            <a:pPr algn="ctr">
              <a:buClrTx/>
              <a:buFontTx/>
              <a:buNone/>
            </a:pPr>
            <a:r>
              <a:rPr lang="en-US" sz="1800" u="sng" dirty="0">
                <a:solidFill>
                  <a:srgbClr val="001A36"/>
                </a:solidFill>
                <a:latin typeface="Arial" charset="0"/>
              </a:rPr>
              <a:t>SGS</a:t>
            </a:r>
          </a:p>
          <a:p>
            <a:pPr>
              <a:buClrTx/>
            </a:pPr>
            <a:r>
              <a:rPr lang="en-US" sz="1800" dirty="0">
                <a:solidFill>
                  <a:srgbClr val="001A36"/>
                </a:solidFill>
                <a:latin typeface="Arial" charset="0"/>
              </a:rPr>
              <a:t>$3.6M to maintain</a:t>
            </a:r>
          </a:p>
          <a:p>
            <a:pPr>
              <a:buClrTx/>
            </a:pPr>
            <a:r>
              <a:rPr lang="en-US" sz="1800" dirty="0">
                <a:solidFill>
                  <a:srgbClr val="001A36"/>
                </a:solidFill>
                <a:latin typeface="Arial" charset="0"/>
              </a:rPr>
              <a:t>Estimated $15M to generate</a:t>
            </a:r>
          </a:p>
          <a:p>
            <a:pPr>
              <a:buClrTx/>
            </a:pPr>
            <a:r>
              <a:rPr lang="en-US" sz="1800" dirty="0">
                <a:solidFill>
                  <a:srgbClr val="001A36"/>
                </a:solidFill>
                <a:latin typeface="Arial" charset="0"/>
              </a:rPr>
              <a:t>Xxx emissions</a:t>
            </a:r>
          </a:p>
          <a:p>
            <a:pPr>
              <a:buClrTx/>
            </a:pPr>
            <a:r>
              <a:rPr lang="en-US" sz="1800" dirty="0">
                <a:solidFill>
                  <a:srgbClr val="001A36"/>
                </a:solidFill>
                <a:latin typeface="Arial" charset="0"/>
              </a:rPr>
              <a:t>Taller stack, remoter location</a:t>
            </a:r>
          </a:p>
          <a:p>
            <a:pPr>
              <a:buClrTx/>
            </a:pPr>
            <a:endParaRPr lang="en-US" sz="1800" dirty="0">
              <a:solidFill>
                <a:srgbClr val="001A36"/>
              </a:solidFill>
              <a:latin typeface="Arial" charset="0"/>
            </a:endParaRPr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25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Flowchart: Extract 5"/>
          <p:cNvSpPr/>
          <p:nvPr/>
        </p:nvSpPr>
        <p:spPr bwMode="auto">
          <a:xfrm>
            <a:off x="5404022" y="3636124"/>
            <a:ext cx="1461408" cy="1467326"/>
          </a:xfrm>
          <a:prstGeom prst="flowChartExtra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5596"/>
                </a:solidFill>
                <a:effectLst/>
                <a:latin typeface="Calibri" pitchFamily="34" charset="0"/>
              </a:rPr>
              <a:t>DROP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63285"/>
            <a:ext cx="8229600" cy="54700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en-US" dirty="0" smtClean="0"/>
              <a:t>Electrical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3400" y="804863"/>
            <a:ext cx="82296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lvl="1">
              <a:spcBef>
                <a:spcPts val="1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2060"/>
                </a:solidFill>
                <a:sym typeface="Wingdings" pitchFamily="2" charset="2"/>
              </a:rPr>
              <a:t> Considerations </a:t>
            </a: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–</a:t>
            </a:r>
          </a:p>
          <a:p>
            <a:pPr marL="639763" lvl="2"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 Construction cost (uncertainty)</a:t>
            </a:r>
          </a:p>
          <a:p>
            <a:pPr marL="639763" lvl="2"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 Reliability (relative to today)</a:t>
            </a:r>
          </a:p>
          <a:p>
            <a:pPr marL="639763" lvl="2"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 Technical risk (future)</a:t>
            </a:r>
          </a:p>
          <a:p>
            <a:pPr marL="639763" lvl="2"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 Rate Risk (not negotiated yet)</a:t>
            </a:r>
          </a:p>
          <a:p>
            <a:pPr marL="639763" lvl="2"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 Financial risk (next 20 years)</a:t>
            </a:r>
          </a:p>
          <a:p>
            <a:pPr marL="639763" lvl="2"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  <a:sym typeface="Wingdings" pitchFamily="2" charset="2"/>
              </a:rPr>
              <a:t> What benefits BOS, not DWP</a:t>
            </a:r>
          </a:p>
          <a:p>
            <a:pPr marL="182563" lvl="1">
              <a:spcBef>
                <a:spcPts val="1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002060"/>
                </a:solidFill>
                <a:sym typeface="Wingdings" pitchFamily="2" charset="2"/>
              </a:rPr>
              <a:t> Options </a:t>
            </a:r>
            <a:r>
              <a:rPr lang="en-US" sz="1800" b="1" dirty="0">
                <a:solidFill>
                  <a:srgbClr val="002060"/>
                </a:solidFill>
                <a:sym typeface="Wingdings" pitchFamily="2" charset="2"/>
              </a:rPr>
              <a:t>(premise: any of these are acceptable, pending detailed analysis)</a:t>
            </a:r>
          </a:p>
          <a:p>
            <a:pPr marL="982663" lvl="2" indent="-342900">
              <a:spcAft>
                <a:spcPts val="200"/>
              </a:spcAft>
              <a:buFont typeface="+mj-lt"/>
              <a:buAutoNum type="alphaUcPeriod"/>
              <a:defRPr/>
            </a:pPr>
            <a:r>
              <a:rPr lang="en-US" sz="1800" b="1" dirty="0">
                <a:solidFill>
                  <a:srgbClr val="002060"/>
                </a:solidFill>
                <a:sym typeface="Wingdings" pitchFamily="2" charset="2"/>
              </a:rPr>
              <a:t>Connect to Grid (reliability a wash, </a:t>
            </a:r>
            <a:r>
              <a:rPr lang="en-US" sz="1800" b="1" dirty="0">
                <a:solidFill>
                  <a:srgbClr val="00B050"/>
                </a:solidFill>
                <a:sym typeface="Wingdings" pitchFamily="2" charset="2"/>
              </a:rPr>
              <a:t>high cost</a:t>
            </a:r>
            <a:r>
              <a:rPr lang="en-US" sz="1800" b="1" dirty="0" smtClean="0">
                <a:solidFill>
                  <a:srgbClr val="002060"/>
                </a:solidFill>
                <a:sym typeface="Wingdings" pitchFamily="2" charset="2"/>
              </a:rPr>
              <a:t>, </a:t>
            </a:r>
            <a:r>
              <a:rPr lang="en-US" sz="1800" b="1" dirty="0">
                <a:solidFill>
                  <a:srgbClr val="00B050"/>
                </a:solidFill>
                <a:sym typeface="Wingdings" pitchFamily="2" charset="2"/>
              </a:rPr>
              <a:t>best chance for bucket 1</a:t>
            </a:r>
            <a:r>
              <a:rPr lang="en-US" sz="1800" b="1" dirty="0">
                <a:solidFill>
                  <a:srgbClr val="002060"/>
                </a:solidFill>
                <a:sym typeface="Wingdings" pitchFamily="2" charset="2"/>
              </a:rPr>
              <a:t>) </a:t>
            </a:r>
            <a:endParaRPr lang="en-US" sz="1800" b="1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982663" lvl="2" indent="-342900">
              <a:spcAft>
                <a:spcPts val="200"/>
              </a:spcAft>
              <a:buFont typeface="+mj-lt"/>
              <a:buAutoNum type="alphaUcPeriod"/>
              <a:defRPr/>
            </a:pPr>
            <a:r>
              <a:rPr lang="en-US" sz="1800" b="1" dirty="0" smtClean="0">
                <a:solidFill>
                  <a:srgbClr val="002060"/>
                </a:solidFill>
                <a:sym typeface="Wingdings" pitchFamily="2" charset="2"/>
              </a:rPr>
              <a:t>Connect to MSY (reliability -, </a:t>
            </a:r>
            <a:r>
              <a:rPr lang="en-US" sz="1800" b="1" dirty="0" smtClean="0">
                <a:solidFill>
                  <a:srgbClr val="00B050"/>
                </a:solidFill>
                <a:sym typeface="Wingdings" pitchFamily="2" charset="2"/>
              </a:rPr>
              <a:t>high</a:t>
            </a:r>
            <a:r>
              <a:rPr lang="en-US" sz="1800" b="1" dirty="0" smtClean="0">
                <a:solidFill>
                  <a:srgbClr val="002060"/>
                </a:solidFill>
                <a:sym typeface="Wingdings" pitchFamily="2" charset="2"/>
              </a:rPr>
              <a:t> cost, difficult to implement, </a:t>
            </a:r>
            <a:r>
              <a:rPr lang="en-US" sz="1800" b="1" dirty="0" smtClean="0">
                <a:solidFill>
                  <a:srgbClr val="00B050"/>
                </a:solidFill>
                <a:sym typeface="Wingdings" pitchFamily="2" charset="2"/>
              </a:rPr>
              <a:t>good</a:t>
            </a: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800" b="1" dirty="0" smtClean="0">
                <a:solidFill>
                  <a:srgbClr val="00B050"/>
                </a:solidFill>
                <a:sym typeface="Wingdings" pitchFamily="2" charset="2"/>
              </a:rPr>
              <a:t>chance</a:t>
            </a: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sym typeface="Wingdings" pitchFamily="2" charset="2"/>
              </a:rPr>
              <a:t>for bucket 1)</a:t>
            </a:r>
            <a:endParaRPr lang="en-US" sz="1800" b="1" dirty="0" smtClean="0">
              <a:solidFill>
                <a:schemeClr val="tx2">
                  <a:lumMod val="50000"/>
                </a:schemeClr>
              </a:solidFill>
              <a:sym typeface="Wingdings" pitchFamily="2" charset="2"/>
            </a:endParaRPr>
          </a:p>
          <a:p>
            <a:pPr marL="982663" lvl="2" indent="-342900">
              <a:spcAft>
                <a:spcPts val="200"/>
              </a:spcAft>
              <a:buFont typeface="+mj-lt"/>
              <a:buAutoNum type="alphaUcPeriod"/>
              <a:defRPr/>
            </a:pPr>
            <a:r>
              <a:rPr lang="en-US" sz="1800" b="1" dirty="0" smtClean="0">
                <a:solidFill>
                  <a:srgbClr val="002060"/>
                </a:solidFill>
                <a:sym typeface="Wingdings" pitchFamily="2" charset="2"/>
              </a:rPr>
              <a:t>Connect </a:t>
            </a:r>
            <a:r>
              <a:rPr lang="en-US" sz="1800" b="1" dirty="0">
                <a:solidFill>
                  <a:srgbClr val="002060"/>
                </a:solidFill>
                <a:sym typeface="Wingdings" pitchFamily="2" charset="2"/>
              </a:rPr>
              <a:t>to NSY (reliability </a:t>
            </a:r>
            <a:r>
              <a:rPr lang="en-US" sz="1800" b="1" dirty="0" smtClean="0">
                <a:solidFill>
                  <a:srgbClr val="00B050"/>
                </a:solidFill>
                <a:sym typeface="Wingdings" pitchFamily="2" charset="2"/>
              </a:rPr>
              <a:t>+,</a:t>
            </a:r>
            <a:r>
              <a:rPr lang="en-US" sz="1800" b="1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0B050"/>
                </a:solidFill>
                <a:sym typeface="Wingdings" pitchFamily="2" charset="2"/>
              </a:rPr>
              <a:t>low cost</a:t>
            </a:r>
            <a:r>
              <a:rPr lang="en-US" sz="1800" b="1" dirty="0">
                <a:solidFill>
                  <a:srgbClr val="002060"/>
                </a:solidFill>
                <a:sym typeface="Wingdings" pitchFamily="2" charset="2"/>
              </a:rPr>
              <a:t>, </a:t>
            </a:r>
            <a:r>
              <a:rPr lang="en-US" sz="1800" b="1" dirty="0" smtClean="0">
                <a:solidFill>
                  <a:srgbClr val="002060"/>
                </a:solidFill>
                <a:sym typeface="Wingdings" pitchFamily="2" charset="2"/>
              </a:rPr>
              <a:t>bucket 1 uncertainty)</a:t>
            </a:r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26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Notched Right Arrow 1"/>
          <p:cNvSpPr/>
          <p:nvPr/>
        </p:nvSpPr>
        <p:spPr bwMode="auto">
          <a:xfrm>
            <a:off x="359229" y="4280964"/>
            <a:ext cx="759278" cy="288152"/>
          </a:xfrm>
          <a:prstGeom prst="notched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37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533400" y="3048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HTP Digester Gas Utilization Project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Project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Variables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520599"/>
            <a:ext cx="7924800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Electric cost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Natural gas costs</a:t>
            </a:r>
            <a:r>
              <a:rPr lang="en-US" sz="2000" dirty="0">
                <a:solidFill>
                  <a:srgbClr val="001A36"/>
                </a:solidFill>
              </a:rPr>
              <a:t>– Chart?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Electrical growth – Chart?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001A36"/>
                </a:solidFill>
                <a:latin typeface="+mn-lt"/>
                <a:cs typeface="+mn-cs"/>
              </a:rPr>
              <a:t>Digas</a:t>
            </a: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 production – volume and quality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Capital costs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Emissions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City Policies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Time Constraints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Real World Issues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Politics</a:t>
            </a:r>
          </a:p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1A36"/>
                </a:solidFill>
                <a:latin typeface="+mn-lt"/>
                <a:cs typeface="+mn-cs"/>
              </a:rPr>
              <a:t>Reliability / Risk</a:t>
            </a:r>
            <a:endParaRPr lang="en-US" sz="2000" dirty="0">
              <a:solidFill>
                <a:srgbClr val="001A36"/>
              </a:solidFill>
              <a:latin typeface="+mn-lt"/>
              <a:cs typeface="+mn-cs"/>
            </a:endParaRPr>
          </a:p>
        </p:txBody>
      </p:sp>
      <p:sp>
        <p:nvSpPr>
          <p:cNvPr id="12294" name="Line 9"/>
          <p:cNvSpPr>
            <a:spLocks noChangeShapeType="1"/>
          </p:cNvSpPr>
          <p:nvPr/>
        </p:nvSpPr>
        <p:spPr bwMode="auto">
          <a:xfrm>
            <a:off x="457200" y="1371600"/>
            <a:ext cx="807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27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Content Placeholder 7" descr="Cartoon a.JPG"/>
          <p:cNvPicPr>
            <a:picLocks noChangeAspect="1"/>
          </p:cNvPicPr>
          <p:nvPr/>
        </p:nvPicPr>
        <p:blipFill>
          <a:blip r:embed="rId2" cstate="print"/>
          <a:srcRect b="5281"/>
          <a:stretch>
            <a:fillRect/>
          </a:stretch>
        </p:blipFill>
        <p:spPr>
          <a:xfrm>
            <a:off x="5441167" y="2057400"/>
            <a:ext cx="3307567" cy="400812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584654" y="5393047"/>
            <a:ext cx="21640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“I’ll pause for a moment so you can let this information sink in.”</a:t>
            </a:r>
          </a:p>
        </p:txBody>
      </p:sp>
    </p:spTree>
    <p:extLst>
      <p:ext uri="{BB962C8B-B14F-4D97-AF65-F5344CB8AC3E}">
        <p14:creationId xmlns="" xmlns:p14="http://schemas.microsoft.com/office/powerpoint/2010/main" val="37589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1" name="Rectangle 5"/>
          <p:cNvSpPr>
            <a:spLocks noGrp="1" noChangeArrowheads="1"/>
          </p:cNvSpPr>
          <p:nvPr>
            <p:ph type="title"/>
          </p:nvPr>
        </p:nvSpPr>
        <p:spPr>
          <a:xfrm>
            <a:off x="1157288" y="392113"/>
            <a:ext cx="7529512" cy="1039812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dirty="0" smtClean="0">
                <a:solidFill>
                  <a:srgbClr val="002060"/>
                </a:solidFill>
                <a:latin typeface="+mn-lt"/>
              </a:rPr>
              <a:t>Proposal Evaluation process</a:t>
            </a:r>
            <a:endParaRPr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7109" name="Text Placeholder 68"/>
          <p:cNvSpPr>
            <a:spLocks noGrp="1"/>
          </p:cNvSpPr>
          <p:nvPr>
            <p:ph type="body" sz="quarter" idx="19"/>
          </p:nvPr>
        </p:nvSpPr>
        <p:spPr bwMode="auto">
          <a:xfrm>
            <a:off x="1168400" y="6194425"/>
            <a:ext cx="6551613" cy="549275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 dirty="0" smtClean="0">
                <a:latin typeface="Calibri" pitchFamily="34" charset="0"/>
              </a:rPr>
              <a:t>   </a:t>
            </a: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1027113" y="1058636"/>
            <a:ext cx="7434262" cy="4867275"/>
          </a:xfrm>
          <a:prstGeom prst="rect">
            <a:avLst/>
          </a:prstGeom>
        </p:spPr>
        <p:txBody>
          <a:bodyPr/>
          <a:lstStyle/>
          <a:p>
            <a:pPr marL="230188" indent="-230188" defTabSz="914400" eaLnBrk="0" hangingPunct="0">
              <a:spcBef>
                <a:spcPct val="4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kern="0" dirty="0" smtClean="0">
                <a:solidFill>
                  <a:srgbClr val="001A36"/>
                </a:solidFill>
                <a:latin typeface="+mn-lt"/>
                <a:cs typeface="+mn-cs"/>
              </a:rPr>
              <a:t>Followed process described in RFP §9 </a:t>
            </a:r>
          </a:p>
          <a:p>
            <a:pPr marL="230188" indent="-230188" defTabSz="914400" eaLnBrk="0" hangingPunct="0">
              <a:spcBef>
                <a:spcPct val="4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kern="0" dirty="0" smtClean="0">
                <a:solidFill>
                  <a:srgbClr val="001A36"/>
                </a:solidFill>
                <a:latin typeface="+mn-lt"/>
                <a:cs typeface="+mn-cs"/>
              </a:rPr>
              <a:t>Evaluation </a:t>
            </a:r>
            <a:r>
              <a:rPr lang="en-US" kern="0" dirty="0">
                <a:solidFill>
                  <a:srgbClr val="001A36"/>
                </a:solidFill>
                <a:latin typeface="+mn-lt"/>
                <a:cs typeface="+mn-cs"/>
              </a:rPr>
              <a:t>Teams</a:t>
            </a:r>
          </a:p>
          <a:p>
            <a:pPr marL="687388" lvl="1" indent="-230188" defTabSz="914400" eaLnBrk="0" hangingPunct="0">
              <a:spcBef>
                <a:spcPct val="4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1A36"/>
                </a:solidFill>
                <a:latin typeface="+mn-lt"/>
                <a:cs typeface="+mn-cs"/>
              </a:rPr>
              <a:t>Included 16 subject-area specialists</a:t>
            </a:r>
          </a:p>
          <a:p>
            <a:pPr marL="687388" lvl="1" indent="-230188" defTabSz="914400" eaLnBrk="0" hangingPunct="0">
              <a:spcBef>
                <a:spcPct val="4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1A36"/>
                </a:solidFill>
                <a:latin typeface="+mn-lt"/>
                <a:cs typeface="+mn-cs"/>
              </a:rPr>
              <a:t>11 different functional areas, including 3 different Bureaus</a:t>
            </a:r>
          </a:p>
          <a:p>
            <a:pPr marL="687388" lvl="1" indent="-230188" defTabSz="914400" eaLnBrk="0" hangingPunct="0">
              <a:spcBef>
                <a:spcPct val="4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1A36"/>
                </a:solidFill>
                <a:latin typeface="+mn-lt"/>
                <a:cs typeface="+mn-cs"/>
              </a:rPr>
              <a:t>Over 400 years of combined experience [</a:t>
            </a:r>
            <a:r>
              <a:rPr lang="en-US" kern="0" dirty="0" err="1">
                <a:solidFill>
                  <a:srgbClr val="001A36"/>
                </a:solidFill>
                <a:latin typeface="+mn-lt"/>
                <a:cs typeface="+mn-cs"/>
              </a:rPr>
              <a:t>eval</a:t>
            </a:r>
            <a:r>
              <a:rPr lang="en-US" kern="0" dirty="0">
                <a:solidFill>
                  <a:srgbClr val="001A36"/>
                </a:solidFill>
                <a:latin typeface="+mn-lt"/>
                <a:cs typeface="+mn-cs"/>
              </a:rPr>
              <a:t>. team] + more on support staff</a:t>
            </a:r>
          </a:p>
          <a:p>
            <a:pPr marL="687388" lvl="1" indent="-230188" defTabSz="914400" eaLnBrk="0" hangingPunct="0">
              <a:spcBef>
                <a:spcPct val="4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1A36"/>
                </a:solidFill>
                <a:latin typeface="+mn-lt"/>
                <a:cs typeface="+mn-cs"/>
              </a:rPr>
              <a:t>Management and Consultant review</a:t>
            </a:r>
          </a:p>
          <a:p>
            <a:pPr marL="230188" indent="-230188" defTabSz="914400" eaLnBrk="0" hangingPunct="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1A36"/>
                </a:solidFill>
                <a:latin typeface="+mn-lt"/>
                <a:cs typeface="+mn-cs"/>
              </a:rPr>
              <a:t>Equal, Unbiased Assessment of all </a:t>
            </a:r>
            <a:r>
              <a:rPr lang="en-US" kern="0" dirty="0" smtClean="0">
                <a:solidFill>
                  <a:srgbClr val="001A36"/>
                </a:solidFill>
                <a:latin typeface="+mn-lt"/>
                <a:cs typeface="+mn-cs"/>
              </a:rPr>
              <a:t>proposals</a:t>
            </a:r>
            <a:endParaRPr lang="en-US" kern="0" dirty="0">
              <a:solidFill>
                <a:srgbClr val="001A36"/>
              </a:solidFill>
              <a:latin typeface="+mn-lt"/>
              <a:cs typeface="+mn-cs"/>
            </a:endParaRPr>
          </a:p>
        </p:txBody>
      </p:sp>
      <p:sp>
        <p:nvSpPr>
          <p:cNvPr id="7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28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ERB Stack Feb 2012.JPG"/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4630" y="-1"/>
            <a:ext cx="3449370" cy="4601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2021" name="Rectangle 5"/>
          <p:cNvSpPr>
            <a:spLocks noGrp="1" noChangeArrowheads="1"/>
          </p:cNvSpPr>
          <p:nvPr>
            <p:ph type="title"/>
          </p:nvPr>
        </p:nvSpPr>
        <p:spPr>
          <a:xfrm>
            <a:off x="1157288" y="600075"/>
            <a:ext cx="7529512" cy="1039813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smtClean="0">
                <a:latin typeface="+mn-lt"/>
              </a:rPr>
              <a:t>Evaluation criteria</a:t>
            </a:r>
            <a:r>
              <a:rPr sz="2000" smtClean="0">
                <a:latin typeface="+mn-lt"/>
              </a:rPr>
              <a:t/>
            </a:r>
            <a:br>
              <a:rPr sz="2000" smtClean="0">
                <a:latin typeface="+mn-lt"/>
              </a:rPr>
            </a:br>
            <a:r>
              <a:rPr sz="2000" b="0" smtClean="0">
                <a:latin typeface="+mn-lt"/>
              </a:rPr>
              <a:t>RFP Section 9</a:t>
            </a:r>
            <a:endParaRPr b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0182" name="Text Placeholder 68"/>
          <p:cNvSpPr>
            <a:spLocks noGrp="1"/>
          </p:cNvSpPr>
          <p:nvPr>
            <p:ph type="body" sz="quarter" idx="19"/>
          </p:nvPr>
        </p:nvSpPr>
        <p:spPr bwMode="auto">
          <a:xfrm>
            <a:off x="1168400" y="6162675"/>
            <a:ext cx="6551613" cy="549275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100" smtClean="0">
                <a:latin typeface="Calibri" pitchFamily="34" charset="0"/>
              </a:rPr>
              <a:t> </a:t>
            </a:r>
            <a:endParaRPr lang="en-US" smtClean="0">
              <a:latin typeface="Calibri" pitchFamily="34" charset="0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755650" y="1779588"/>
            <a:ext cx="7434263" cy="3810000"/>
          </a:xfrm>
          <a:prstGeom prst="rect">
            <a:avLst/>
          </a:prstGeom>
        </p:spPr>
        <p:txBody>
          <a:bodyPr/>
          <a:lstStyle/>
          <a:p>
            <a:pPr marL="457200" indent="-457200" defTabSz="914400" eaLnBrk="0" hangingPunct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Font typeface="+mj-lt"/>
              <a:buAutoNum type="arabicPeriod"/>
              <a:defRPr/>
            </a:pPr>
            <a:r>
              <a:rPr lang="en-US" kern="0" dirty="0">
                <a:solidFill>
                  <a:schemeClr val="tx1"/>
                </a:solidFill>
                <a:latin typeface="+mn-lt"/>
                <a:cs typeface="+mn-cs"/>
              </a:rPr>
              <a:t>Technical</a:t>
            </a:r>
          </a:p>
          <a:p>
            <a:pPr marL="687388" lvl="1" indent="-230188" defTabSz="914400" eaLnBrk="0" hangingPunct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FontTx/>
              <a:buChar char="•"/>
              <a:defRPr/>
            </a:pPr>
            <a:r>
              <a:rPr lang="en-US" kern="0" dirty="0">
                <a:solidFill>
                  <a:schemeClr val="tx1"/>
                </a:solidFill>
                <a:latin typeface="+mn-lt"/>
                <a:cs typeface="+mn-cs"/>
              </a:rPr>
              <a:t>Teaming Experience &amp; Financing</a:t>
            </a:r>
          </a:p>
          <a:p>
            <a:pPr marL="687388" lvl="1" indent="-230188" defTabSz="914400" eaLnBrk="0" hangingPunct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FontTx/>
              <a:buChar char="•"/>
              <a:defRPr/>
            </a:pPr>
            <a:r>
              <a:rPr lang="en-US" kern="0" dirty="0">
                <a:solidFill>
                  <a:schemeClr val="tx1"/>
                </a:solidFill>
                <a:latin typeface="+mn-lt"/>
                <a:cs typeface="+mn-cs"/>
              </a:rPr>
              <a:t>Terms &amp; Conditions</a:t>
            </a:r>
          </a:p>
          <a:p>
            <a:pPr marL="687388" lvl="1" indent="-230188" defTabSz="914400" eaLnBrk="0" hangingPunct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FontTx/>
              <a:buChar char="•"/>
              <a:defRPr/>
            </a:pPr>
            <a:r>
              <a:rPr lang="en-US" kern="0" dirty="0">
                <a:solidFill>
                  <a:schemeClr val="tx1"/>
                </a:solidFill>
                <a:latin typeface="+mn-lt"/>
                <a:cs typeface="+mn-cs"/>
              </a:rPr>
              <a:t>Technology</a:t>
            </a:r>
          </a:p>
          <a:p>
            <a:pPr marL="687388" lvl="1" indent="-230188" defTabSz="914400" eaLnBrk="0" hangingPunct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FontTx/>
              <a:buChar char="•"/>
              <a:defRPr/>
            </a:pPr>
            <a:r>
              <a:rPr lang="en-US" kern="0" dirty="0">
                <a:solidFill>
                  <a:schemeClr val="tx1"/>
                </a:solidFill>
                <a:latin typeface="+mn-lt"/>
                <a:cs typeface="+mn-cs"/>
              </a:rPr>
              <a:t>Project Implementation</a:t>
            </a:r>
          </a:p>
          <a:p>
            <a:pPr marL="687388" lvl="1" indent="-230188" defTabSz="914400" eaLnBrk="0" hangingPunct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FontTx/>
              <a:buChar char="•"/>
              <a:defRPr/>
            </a:pPr>
            <a:r>
              <a:rPr lang="en-US" kern="0" dirty="0">
                <a:solidFill>
                  <a:schemeClr val="tx1"/>
                </a:solidFill>
                <a:latin typeface="+mn-lt"/>
                <a:cs typeface="+mn-cs"/>
              </a:rPr>
              <a:t>Project Operation</a:t>
            </a:r>
          </a:p>
          <a:p>
            <a:pPr marL="457200" indent="-457200" defTabSz="914400" eaLnBrk="0" hangingPunct="0">
              <a:spcBef>
                <a:spcPts val="1800"/>
              </a:spcBef>
              <a:spcAft>
                <a:spcPts val="0"/>
              </a:spcAft>
              <a:buClr>
                <a:srgbClr val="005596"/>
              </a:buClr>
              <a:buFont typeface="+mj-lt"/>
              <a:buAutoNum type="arabicPeriod"/>
              <a:defRPr/>
            </a:pPr>
            <a:r>
              <a:rPr lang="en-US" kern="0" dirty="0">
                <a:solidFill>
                  <a:schemeClr val="tx1"/>
                </a:solidFill>
                <a:latin typeface="+mn-lt"/>
                <a:cs typeface="+mn-cs"/>
              </a:rPr>
              <a:t>Financial</a:t>
            </a:r>
          </a:p>
          <a:p>
            <a:pPr marL="687388" lvl="1" indent="-230188" defTabSz="914400" eaLnBrk="0" hangingPunct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FontTx/>
              <a:buChar char="•"/>
              <a:defRPr/>
            </a:pPr>
            <a:r>
              <a:rPr lang="en-US" kern="0" dirty="0">
                <a:solidFill>
                  <a:schemeClr val="tx1"/>
                </a:solidFill>
                <a:latin typeface="+mn-lt"/>
                <a:cs typeface="+mn-cs"/>
              </a:rPr>
              <a:t>20-year “net present value” analysis</a:t>
            </a:r>
          </a:p>
          <a:p>
            <a:pPr marL="571500" lvl="2" indent="-230188" defTabSz="914400" eaLnBrk="0" hangingPunct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defRPr/>
            </a:pPr>
            <a:endParaRPr lang="en-US" sz="2000" kern="0" dirty="0">
              <a:solidFill>
                <a:schemeClr val="tx1"/>
              </a:solidFill>
              <a:latin typeface="+mn-lt"/>
            </a:endParaRPr>
          </a:p>
          <a:p>
            <a:pPr marL="230188" indent="-230188" defTabSz="914400" eaLnBrk="0" hangingPunct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FontTx/>
              <a:buChar char="•"/>
              <a:defRPr/>
            </a:pPr>
            <a:endParaRPr lang="en-US" kern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8" name="Text Placeholder 24"/>
          <p:cNvSpPr txBox="1">
            <a:spLocks/>
          </p:cNvSpPr>
          <p:nvPr/>
        </p:nvSpPr>
        <p:spPr bwMode="auto">
          <a:xfrm>
            <a:off x="1168400" y="6011863"/>
            <a:ext cx="6711950" cy="549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 eaLnBrk="0" hangingPunct="0">
              <a:buClr>
                <a:srgbClr val="005596"/>
              </a:buClr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RFP Defines “Best Value”</a:t>
            </a:r>
          </a:p>
        </p:txBody>
      </p:sp>
      <p:sp>
        <p:nvSpPr>
          <p:cNvPr id="11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29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56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5622456" y="5898292"/>
            <a:ext cx="3505200" cy="82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Current </a:t>
            </a:r>
            <a:r>
              <a:rPr lang="en-US" sz="2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generation and Utilization of Digas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8338" y="1752600"/>
            <a:ext cx="7408862" cy="3167063"/>
            <a:chOff x="668338" y="1752600"/>
            <a:chExt cx="7408862" cy="3167063"/>
          </a:xfrm>
        </p:grpSpPr>
        <p:cxnSp>
          <p:nvCxnSpPr>
            <p:cNvPr id="18" name="Straight Connector 17"/>
            <p:cNvCxnSpPr/>
            <p:nvPr/>
          </p:nvCxnSpPr>
          <p:spPr>
            <a:xfrm rot="16200000" flipH="1">
              <a:off x="7772400" y="2514600"/>
              <a:ext cx="228600" cy="76200"/>
            </a:xfrm>
            <a:prstGeom prst="line">
              <a:avLst/>
            </a:prstGeom>
            <a:ln w="31750">
              <a:solidFill>
                <a:srgbClr val="FFFF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668338" y="1752600"/>
              <a:ext cx="7408862" cy="3167063"/>
              <a:chOff x="668338" y="1752600"/>
              <a:chExt cx="7408862" cy="3167063"/>
            </a:xfrm>
          </p:grpSpPr>
          <p:sp>
            <p:nvSpPr>
              <p:cNvPr id="9223" name="Rectangle 9"/>
              <p:cNvSpPr>
                <a:spLocks noChangeArrowheads="1"/>
              </p:cNvSpPr>
              <p:nvPr/>
            </p:nvSpPr>
            <p:spPr bwMode="auto">
              <a:xfrm rot="4078617">
                <a:off x="507206" y="3958432"/>
                <a:ext cx="817563" cy="495300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24" name="Rectangle 10"/>
              <p:cNvSpPr>
                <a:spLocks noChangeArrowheads="1"/>
              </p:cNvSpPr>
              <p:nvPr/>
            </p:nvSpPr>
            <p:spPr bwMode="auto">
              <a:xfrm rot="4078617">
                <a:off x="1647825" y="3582988"/>
                <a:ext cx="514350" cy="450850"/>
              </a:xfrm>
              <a:prstGeom prst="rect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25" name="Rectangle 11"/>
              <p:cNvSpPr>
                <a:spLocks noChangeArrowheads="1"/>
              </p:cNvSpPr>
              <p:nvPr/>
            </p:nvSpPr>
            <p:spPr bwMode="auto">
              <a:xfrm rot="4078617">
                <a:off x="7848600" y="2716213"/>
                <a:ext cx="228600" cy="2286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26" name="Rectangle 9"/>
              <p:cNvSpPr>
                <a:spLocks noChangeArrowheads="1"/>
              </p:cNvSpPr>
              <p:nvPr/>
            </p:nvSpPr>
            <p:spPr bwMode="auto">
              <a:xfrm rot="4078617">
                <a:off x="1802606" y="4263232"/>
                <a:ext cx="817563" cy="495300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2133600" y="1752600"/>
                <a:ext cx="4724400" cy="1676400"/>
              </a:xfrm>
              <a:prstGeom prst="line">
                <a:avLst/>
              </a:prstGeom>
              <a:ln w="317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7239000" y="2438400"/>
                <a:ext cx="609600" cy="228600"/>
              </a:xfrm>
              <a:prstGeom prst="line">
                <a:avLst/>
              </a:prstGeom>
              <a:ln w="317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6200000" flipH="1">
                <a:off x="6591300" y="2019300"/>
                <a:ext cx="914400" cy="381000"/>
              </a:xfrm>
              <a:prstGeom prst="line">
                <a:avLst/>
              </a:prstGeom>
              <a:ln w="317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31" name="Rectangle 10"/>
          <p:cNvSpPr>
            <a:spLocks noChangeArrowheads="1"/>
          </p:cNvSpPr>
          <p:nvPr/>
        </p:nvSpPr>
        <p:spPr bwMode="auto">
          <a:xfrm rot="4078617">
            <a:off x="3359150" y="4468813"/>
            <a:ext cx="485775" cy="3175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3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304800" y="685800"/>
            <a:ext cx="85344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74320">
              <a:spcAft>
                <a:spcPts val="0"/>
              </a:spcAft>
              <a:defRPr/>
            </a:pPr>
            <a:r>
              <a:rPr lang="en-US" sz="2000" dirty="0">
                <a:solidFill>
                  <a:srgbClr val="002B5C"/>
                </a:solidFill>
                <a:cs typeface="Arial" charset="0"/>
              </a:rPr>
              <a:t>Constraints:</a:t>
            </a:r>
          </a:p>
          <a:p>
            <a:pPr lvl="2" indent="-27432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u="sng" dirty="0">
                <a:solidFill>
                  <a:srgbClr val="002B5C"/>
                </a:solidFill>
                <a:cs typeface="Arial" charset="0"/>
              </a:rPr>
              <a:t>schedule dictated by external circumstances</a:t>
            </a:r>
          </a:p>
          <a:p>
            <a:pPr lvl="2" indent="-27432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B5C"/>
                </a:solidFill>
                <a:cs typeface="Arial" charset="0"/>
              </a:rPr>
              <a:t>limited available funding</a:t>
            </a:r>
          </a:p>
          <a:p>
            <a:pPr lvl="2" indent="-27432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B5C"/>
                </a:solidFill>
                <a:cs typeface="Arial" charset="0"/>
              </a:rPr>
              <a:t>possible lack of specialized technical expertise</a:t>
            </a:r>
          </a:p>
          <a:p>
            <a:pPr indent="-274320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2B5C"/>
                </a:solidFill>
                <a:cs typeface="Arial" charset="0"/>
              </a:rPr>
              <a:t>BUREAU decided DBOOT would serve the </a:t>
            </a:r>
            <a:r>
              <a:rPr lang="en-US" sz="2000" b="1" u="sng" dirty="0">
                <a:solidFill>
                  <a:srgbClr val="002B5C"/>
                </a:solidFill>
                <a:cs typeface="Arial" charset="0"/>
              </a:rPr>
              <a:t>best interests </a:t>
            </a:r>
            <a:r>
              <a:rPr lang="en-US" sz="2000" dirty="0">
                <a:solidFill>
                  <a:srgbClr val="002B5C"/>
                </a:solidFill>
                <a:cs typeface="Arial" charset="0"/>
              </a:rPr>
              <a:t>to realize:</a:t>
            </a:r>
          </a:p>
          <a:p>
            <a:pPr lvl="2" indent="-27432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B5C"/>
                </a:solidFill>
                <a:cs typeface="Arial" charset="0"/>
              </a:rPr>
              <a:t>Significantly </a:t>
            </a:r>
            <a:r>
              <a:rPr lang="en-US" sz="2000" b="1" u="sng" dirty="0">
                <a:solidFill>
                  <a:srgbClr val="002B5C"/>
                </a:solidFill>
                <a:cs typeface="Arial" charset="0"/>
              </a:rPr>
              <a:t>lower operational costs </a:t>
            </a:r>
            <a:r>
              <a:rPr lang="en-US" sz="2000" dirty="0">
                <a:solidFill>
                  <a:srgbClr val="002B5C"/>
                </a:solidFill>
                <a:cs typeface="Arial" charset="0"/>
              </a:rPr>
              <a:t>for steam and electricity for HTP compared to no project,</a:t>
            </a:r>
          </a:p>
          <a:p>
            <a:pPr lvl="2" indent="-27432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B5C"/>
                </a:solidFill>
                <a:cs typeface="Arial" charset="0"/>
              </a:rPr>
              <a:t>Improved beneficial use of a </a:t>
            </a:r>
            <a:r>
              <a:rPr lang="en-US" sz="2000" b="1" u="sng" dirty="0">
                <a:solidFill>
                  <a:srgbClr val="002B5C"/>
                </a:solidFill>
                <a:cs typeface="Arial" charset="0"/>
              </a:rPr>
              <a:t>renewable energy </a:t>
            </a:r>
            <a:r>
              <a:rPr lang="en-US" sz="2000" dirty="0">
                <a:solidFill>
                  <a:srgbClr val="002B5C"/>
                </a:solidFill>
                <a:cs typeface="Arial" charset="0"/>
              </a:rPr>
              <a:t>source compared to current use, and</a:t>
            </a:r>
          </a:p>
          <a:p>
            <a:pPr lvl="2" indent="-27432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u="sng" dirty="0">
                <a:solidFill>
                  <a:srgbClr val="002B5C"/>
                </a:solidFill>
                <a:cs typeface="Arial" charset="0"/>
              </a:rPr>
              <a:t>Lower emissions </a:t>
            </a:r>
            <a:r>
              <a:rPr lang="en-US" sz="2000" dirty="0">
                <a:solidFill>
                  <a:srgbClr val="002B5C"/>
                </a:solidFill>
                <a:cs typeface="Arial" charset="0"/>
              </a:rPr>
              <a:t>associated with digester gas flaring as compared to no project.</a:t>
            </a:r>
          </a:p>
          <a:p>
            <a:pPr lvl="2" indent="-27432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B5C"/>
                </a:solidFill>
                <a:cs typeface="Arial" charset="0"/>
              </a:rPr>
              <a:t>Shifts substantial technical and financial </a:t>
            </a:r>
            <a:r>
              <a:rPr lang="en-US" sz="2000" b="1" u="sng" dirty="0">
                <a:solidFill>
                  <a:srgbClr val="002B5C"/>
                </a:solidFill>
                <a:cs typeface="Arial" charset="0"/>
              </a:rPr>
              <a:t>RISK</a:t>
            </a:r>
            <a:r>
              <a:rPr lang="en-US" sz="2000" dirty="0">
                <a:solidFill>
                  <a:srgbClr val="002B5C"/>
                </a:solidFill>
                <a:cs typeface="Arial" charset="0"/>
              </a:rPr>
              <a:t> to Contractor by tying payments to performance </a:t>
            </a:r>
            <a:r>
              <a:rPr lang="en-US" sz="2000" dirty="0" smtClean="0">
                <a:solidFill>
                  <a:srgbClr val="002B5C"/>
                </a:solidFill>
                <a:cs typeface="Arial" charset="0"/>
              </a:rPr>
              <a:t>requirements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 . . . . . </a:t>
            </a:r>
            <a:r>
              <a:rPr lang="en-US" sz="2000" u="sng" dirty="0" smtClean="0">
                <a:solidFill>
                  <a:srgbClr val="000000"/>
                </a:solidFill>
                <a:cs typeface="Arial" charset="0"/>
              </a:rPr>
              <a:t>But</a:t>
            </a:r>
          </a:p>
          <a:p>
            <a:pPr lvl="2" indent="-27432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lvl="2" indent="-27432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Later had to change ownership to address external requirements . . . .</a:t>
            </a:r>
            <a:br>
              <a:rPr lang="en-US" sz="20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 . . . . </a:t>
            </a:r>
            <a:r>
              <a:rPr lang="en-US" sz="2000" u="sng" dirty="0" smtClean="0">
                <a:solidFill>
                  <a:srgbClr val="000000"/>
                </a:solidFill>
                <a:cs typeface="Arial" charset="0"/>
              </a:rPr>
              <a:t>But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 this ultimately proved beneficial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indent="-274320"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32772" name="Line 9"/>
          <p:cNvSpPr>
            <a:spLocks noChangeShapeType="1"/>
          </p:cNvSpPr>
          <p:nvPr/>
        </p:nvSpPr>
        <p:spPr bwMode="auto">
          <a:xfrm>
            <a:off x="609600" y="609600"/>
            <a:ext cx="807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66800" y="76200"/>
            <a:ext cx="632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chemeClr val="tx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DGUP Motivation </a:t>
            </a:r>
            <a:r>
              <a:rPr lang="en-US" sz="2400" i="1" kern="0" dirty="0">
                <a:solidFill>
                  <a:schemeClr val="tx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(Best Interests of the City)</a:t>
            </a:r>
          </a:p>
        </p:txBody>
      </p:sp>
      <p:sp>
        <p:nvSpPr>
          <p:cNvPr id="7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30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17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533400" y="3048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HTP Digester Gas Utilization Project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Purpose of Project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905000"/>
            <a:ext cx="8458200" cy="4186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  <a:cs typeface="+mn-cs"/>
              </a:rPr>
              <a:t>Develop the best beneficial use of digester gas generated at HTP to meet its energy needs by January 2015, considering:  </a:t>
            </a:r>
          </a:p>
          <a:p>
            <a:pPr marL="1200150" lvl="2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  <a:cs typeface="+mn-cs"/>
              </a:rPr>
              <a:t>Financing</a:t>
            </a:r>
          </a:p>
          <a:p>
            <a:pPr marL="1200150" lvl="2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  <a:cs typeface="+mn-cs"/>
              </a:rPr>
              <a:t>Demolition</a:t>
            </a:r>
          </a:p>
          <a:p>
            <a:pPr marL="1200150" lvl="2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  <a:cs typeface="+mn-cs"/>
              </a:rPr>
              <a:t>Design</a:t>
            </a:r>
          </a:p>
          <a:p>
            <a:pPr marL="1200150" lvl="2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  <a:cs typeface="+mn-cs"/>
              </a:rPr>
              <a:t>Construction</a:t>
            </a:r>
          </a:p>
          <a:p>
            <a:pPr marL="1200150" lvl="2" indent="-28575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  <a:cs typeface="+mn-cs"/>
              </a:rPr>
              <a:t>Operation  (as integrated into HTP)</a:t>
            </a:r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457200" y="1371600"/>
            <a:ext cx="807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005596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31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7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/>
          <a:p>
            <a:r>
              <a:rPr lang="en-US" sz="2800" b="1" dirty="0" smtClean="0"/>
              <a:t>DGUP: Project History</a:t>
            </a:r>
            <a:endParaRPr lang="en-US" sz="2800" b="1" dirty="0"/>
          </a:p>
        </p:txBody>
      </p:sp>
      <p:graphicFrame>
        <p:nvGraphicFramePr>
          <p:cNvPr id="155907" name="Group 25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61832288"/>
              </p:ext>
            </p:extLst>
          </p:nvPr>
        </p:nvGraphicFramePr>
        <p:xfrm>
          <a:off x="76200" y="685800"/>
          <a:ext cx="8915400" cy="6096000"/>
        </p:xfrm>
        <a:graphic>
          <a:graphicData uri="http://schemas.openxmlformats.org/drawingml/2006/table">
            <a:tbl>
              <a:tblPr/>
              <a:tblGrid>
                <a:gridCol w="1371600"/>
                <a:gridCol w="7543800"/>
              </a:tblGrid>
              <a:tr h="215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Year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Description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1995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Scattergood-Hyperion Electrical Energy Exchange Agreement: 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	7-MSCFD digester gas (renewable energy, 15.5MW)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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 DWP SGS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electricity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 HTP at fixed rate . . . Has high DG associated emissions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2001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Steam Agreement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2003-07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SGS: 	Technical obsolescence, cooling water issues, market issues . . . .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2007-09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SHARE:	DWP financed/operated cogeneration project at HTP using digester gas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2009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DWP: 	Notice to Terminate agreements in 5 years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2010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SHARE: 	Abandoned by DWP  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 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flaring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,  Costs: $8M/yr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 +$30M/yr)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2010-11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Alternatives considered / financing constraints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2011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DGUP RFP:   Best use of HTP digester gas considering technical performance and cost with “alternate delivery.” BOS willing to consider alternative solutions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2011-12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GFE:	Complicated issues resolved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Contract Selection:  Cogeneration as best value (Constellation Energy)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2012-13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CEQA/EIR:	November 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Current Contract Structure:	addresses ownership, financing, DWP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2014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DWP: 			Agreement Extended to 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2014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Contract Approved: 		January 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Next 3 yrs</a:t>
                      </a:r>
                    </a:p>
                  </a:txBody>
                  <a:tcPr marL="18288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Commercial Operation: 	Before December 31, 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4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164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29" y="287233"/>
            <a:ext cx="8722987" cy="64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5" name="Text Placeholder 68"/>
          <p:cNvSpPr>
            <a:spLocks noGrp="1"/>
          </p:cNvSpPr>
          <p:nvPr>
            <p:ph type="body" sz="quarter" idx="19"/>
          </p:nvPr>
        </p:nvSpPr>
        <p:spPr bwMode="auto">
          <a:xfrm>
            <a:off x="1168400" y="6194425"/>
            <a:ext cx="6551613" cy="549275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 dirty="0" smtClean="0">
                <a:latin typeface="Calibri" pitchFamily="34" charset="0"/>
              </a:rPr>
              <a:t>   </a:t>
            </a:r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5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06828" y="360244"/>
            <a:ext cx="8479971" cy="51501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spcBef>
                <a:spcPts val="600"/>
              </a:spcBef>
              <a:spcAft>
                <a:spcPts val="500"/>
              </a:spcAft>
              <a:defRPr/>
            </a:pPr>
            <a:r>
              <a:rPr lang="en-US" sz="3200" kern="0" dirty="0" smtClean="0">
                <a:solidFill>
                  <a:srgbClr val="001A36"/>
                </a:solidFill>
                <a:latin typeface="+mn-lt"/>
              </a:rPr>
              <a:t>Why DGUP?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67461" y="5514817"/>
            <a:ext cx="1744053" cy="3217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spcBef>
                <a:spcPts val="600"/>
              </a:spcBef>
              <a:spcAft>
                <a:spcPts val="500"/>
              </a:spcAft>
              <a:defRPr/>
            </a:pPr>
            <a:r>
              <a:rPr lang="en-US" sz="1100" kern="0" dirty="0" smtClean="0">
                <a:solidFill>
                  <a:srgbClr val="001A36"/>
                </a:solidFill>
                <a:latin typeface="+mn-lt"/>
              </a:rPr>
              <a:t>Source: EIA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520763" y="5460762"/>
            <a:ext cx="4089205" cy="51501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spcBef>
                <a:spcPts val="600"/>
              </a:spcBef>
              <a:spcAft>
                <a:spcPts val="500"/>
              </a:spcAft>
              <a:defRPr/>
            </a:pPr>
            <a:r>
              <a:rPr lang="en-US" sz="1800" kern="0" dirty="0" smtClean="0">
                <a:solidFill>
                  <a:srgbClr val="001A36"/>
                </a:solidFill>
                <a:latin typeface="+mn-lt"/>
              </a:rPr>
              <a:t>There are underlying economic factors</a:t>
            </a:r>
          </a:p>
        </p:txBody>
      </p:sp>
    </p:spTree>
    <p:extLst>
      <p:ext uri="{BB962C8B-B14F-4D97-AF65-F5344CB8AC3E}">
        <p14:creationId xmlns="" xmlns:p14="http://schemas.microsoft.com/office/powerpoint/2010/main" val="215085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6425" y="412750"/>
            <a:ext cx="7931150" cy="6035675"/>
            <a:chOff x="606425" y="412750"/>
            <a:chExt cx="7931150" cy="60356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6425" y="412750"/>
              <a:ext cx="7931150" cy="603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Oval 4"/>
            <p:cNvSpPr/>
            <p:nvPr/>
          </p:nvSpPr>
          <p:spPr bwMode="auto">
            <a:xfrm>
              <a:off x="8156575" y="5600700"/>
              <a:ext cx="381000" cy="685800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500764" y="4302579"/>
            <a:ext cx="2753329" cy="12981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u="sng" dirty="0" smtClean="0">
                <a:solidFill>
                  <a:srgbClr val="FF0000"/>
                </a:solidFill>
              </a:rPr>
              <a:t>Cost of Electricity from the “GRID”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FF0000"/>
                </a:solidFill>
              </a:rPr>
              <a:t>21MW-hr x 1000kw/MW x 24hr x 365d/yr x $0.18/</a:t>
            </a:r>
            <a:r>
              <a:rPr lang="en-US" sz="1100" dirty="0" err="1" smtClean="0">
                <a:solidFill>
                  <a:srgbClr val="FF0000"/>
                </a:solidFill>
              </a:rPr>
              <a:t>kw-hr</a:t>
            </a:r>
            <a:r>
              <a:rPr lang="en-US" sz="1100" dirty="0" smtClean="0">
                <a:solidFill>
                  <a:srgbClr val="FF0000"/>
                </a:solidFill>
              </a:rPr>
              <a:t>  =  $33,000,000/yr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FF0000"/>
                </a:solidFill>
              </a:rPr>
              <a:t>Each $0.01/</a:t>
            </a:r>
            <a:r>
              <a:rPr lang="en-US" sz="1100" dirty="0" err="1" smtClean="0">
                <a:solidFill>
                  <a:srgbClr val="FF0000"/>
                </a:solidFill>
              </a:rPr>
              <a:t>kw</a:t>
            </a:r>
            <a:r>
              <a:rPr lang="en-US" sz="1100" dirty="0" smtClean="0">
                <a:solidFill>
                  <a:srgbClr val="FF0000"/>
                </a:solidFill>
              </a:rPr>
              <a:t>-hr increase impact HTP by $1,800,000/yr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0" name="Text Placeholder 11"/>
          <p:cNvSpPr txBox="1">
            <a:spLocks/>
          </p:cNvSpPr>
          <p:nvPr/>
        </p:nvSpPr>
        <p:spPr bwMode="auto">
          <a:xfrm>
            <a:off x="492125" y="6276974"/>
            <a:ext cx="8121650" cy="42862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defTabSz="914400" eaLnBrk="0" hangingPunct="0">
              <a:buClr>
                <a:srgbClr val="005596"/>
              </a:buClr>
              <a:defRPr/>
            </a:pPr>
            <a:r>
              <a:rPr lang="en-US" sz="1600" kern="0" dirty="0" smtClean="0">
                <a:solidFill>
                  <a:srgbClr val="001A36"/>
                </a:solidFill>
                <a:latin typeface="+mn-lt"/>
                <a:cs typeface="+mn-cs"/>
              </a:rPr>
              <a:t>HTP Energy Costs (of annual budget):   10% (now) </a:t>
            </a:r>
            <a:r>
              <a:rPr lang="en-US" sz="1600" kern="0" dirty="0" smtClean="0">
                <a:solidFill>
                  <a:srgbClr val="001A36"/>
                </a:solidFill>
                <a:latin typeface="+mn-lt"/>
                <a:cs typeface="+mn-cs"/>
                <a:sym typeface="Wingdings" pitchFamily="2" charset="2"/>
              </a:rPr>
              <a:t> +30% (2017)</a:t>
            </a:r>
            <a:r>
              <a:rPr lang="en-US" sz="1600" kern="0" dirty="0" smtClean="0">
                <a:solidFill>
                  <a:srgbClr val="001A36"/>
                </a:solidFill>
                <a:latin typeface="+mn-lt"/>
                <a:cs typeface="+mn-cs"/>
              </a:rPr>
              <a:t> </a:t>
            </a:r>
            <a:endParaRPr lang="en-US" sz="1600" kern="0" dirty="0">
              <a:solidFill>
                <a:srgbClr val="001A36"/>
              </a:solidFill>
              <a:latin typeface="+mn-lt"/>
              <a:cs typeface="+mn-cs"/>
            </a:endParaRPr>
          </a:p>
        </p:txBody>
      </p:sp>
      <p:sp>
        <p:nvSpPr>
          <p:cNvPr id="12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6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307975" y="288472"/>
            <a:ext cx="8229600" cy="639763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 smtClean="0"/>
              <a:t>DWP Energy Rate Trends</a:t>
            </a:r>
            <a:r>
              <a:rPr lang="en-US" sz="1800" b="0" dirty="0" smtClean="0">
                <a:latin typeface="+mn-lt"/>
              </a:rPr>
              <a:t/>
            </a:r>
            <a:br>
              <a:rPr lang="en-US" sz="1800" b="0" dirty="0" smtClean="0">
                <a:latin typeface="+mn-lt"/>
              </a:rPr>
            </a:br>
            <a:r>
              <a:rPr lang="en-US" sz="1800" b="0" i="1" dirty="0" smtClean="0">
                <a:latin typeface="+mn-lt"/>
              </a:rPr>
              <a:t>(HTP currently pays  </a:t>
            </a:r>
            <a:r>
              <a:rPr lang="en-US" sz="1800" b="0" i="1" dirty="0" smtClean="0">
                <a:latin typeface="+mn-lt"/>
                <a:sym typeface="Symbol"/>
              </a:rPr>
              <a:t> </a:t>
            </a:r>
            <a:r>
              <a:rPr lang="en-US" sz="1800" b="0" i="1" dirty="0" smtClean="0">
                <a:latin typeface="+mn-lt"/>
              </a:rPr>
              <a:t>$0.05/</a:t>
            </a:r>
            <a:r>
              <a:rPr lang="en-US" sz="1800" b="0" i="1" dirty="0" err="1" smtClean="0">
                <a:latin typeface="+mn-lt"/>
              </a:rPr>
              <a:t>kwh</a:t>
            </a:r>
            <a:r>
              <a:rPr lang="en-US" sz="1800" b="0" i="1" dirty="0" smtClean="0">
                <a:latin typeface="+mn-lt"/>
              </a:rPr>
              <a:t>)</a:t>
            </a:r>
            <a:endParaRPr lang="en-US" sz="2000" b="0" i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91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23" y="786757"/>
            <a:ext cx="9062357" cy="603313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5" y="5400675"/>
            <a:ext cx="4572000" cy="459921"/>
          </a:xfrm>
        </p:spPr>
        <p:txBody>
          <a:bodyPr>
            <a:noAutofit/>
          </a:bodyPr>
          <a:lstStyle/>
          <a:p>
            <a:r>
              <a:rPr lang="it-IT" sz="1200" dirty="0" smtClean="0">
                <a:solidFill>
                  <a:schemeClr val="bg2">
                    <a:lumMod val="50000"/>
                  </a:schemeClr>
                </a:solidFill>
              </a:rPr>
              <a:t>California Coastline Project</a:t>
            </a:r>
            <a:r>
              <a:rPr lang="it-IT" sz="1200" dirty="0" smtClean="0">
                <a:solidFill>
                  <a:srgbClr val="FFFF00"/>
                </a:solidFill>
              </a:rPr>
              <a:t/>
            </a:r>
            <a:br>
              <a:rPr lang="it-IT" sz="1200" dirty="0" smtClean="0">
                <a:solidFill>
                  <a:srgbClr val="FFFF00"/>
                </a:solidFill>
              </a:rPr>
            </a:br>
            <a:r>
              <a:rPr lang="it-IT" sz="1200" dirty="0" smtClean="0">
                <a:solidFill>
                  <a:srgbClr val="FFFF00"/>
                </a:solidFill>
              </a:rPr>
              <a:t> </a:t>
            </a:r>
            <a:r>
              <a:rPr lang="it-IT" sz="700" dirty="0" smtClean="0">
                <a:solidFill>
                  <a:srgbClr val="FFFF00"/>
                </a:solidFill>
              </a:rPr>
              <a:t/>
            </a:r>
            <a:br>
              <a:rPr lang="it-IT" sz="700" dirty="0" smtClean="0">
                <a:solidFill>
                  <a:srgbClr val="FFFF00"/>
                </a:solidFill>
              </a:rPr>
            </a:br>
            <a:r>
              <a:rPr lang="it-IT" sz="600" dirty="0" smtClean="0">
                <a:solidFill>
                  <a:srgbClr val="FFFF00"/>
                </a:solidFill>
                <a:hlinkClick r:id="rId3" tooltip="http://www.californiacoastline.org/cgi-bin/image.cgi?image=200802433&amp;mode=sequential&amp;flags=0&amp;year=2008"/>
              </a:rPr>
              <a:t>http://www.californiacoastline.org/cgi-bin/image.cgi?image=200802433&amp;mode=sequential&amp;flags=0&amp;year=2008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7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97711" y="116331"/>
            <a:ext cx="8182952" cy="515012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ts val="600"/>
              </a:spcBef>
              <a:spcAft>
                <a:spcPts val="500"/>
              </a:spcAft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+mn-lt"/>
              </a:rPr>
              <a:t>HTP Location:	Complex Environmental Situation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8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232" y="67378"/>
            <a:ext cx="8803307" cy="664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Placeholder 11"/>
          <p:cNvSpPr txBox="1">
            <a:spLocks/>
          </p:cNvSpPr>
          <p:nvPr/>
        </p:nvSpPr>
        <p:spPr bwMode="auto">
          <a:xfrm>
            <a:off x="1200580" y="1285103"/>
            <a:ext cx="3519702" cy="89792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miter lim="800000"/>
            <a:headEnd/>
            <a:tailEnd/>
          </a:ln>
        </p:spPr>
        <p:txBody>
          <a:bodyPr lIns="91440" tIns="0" rIns="0" bIns="0" anchor="t" anchorCtr="0"/>
          <a:lstStyle/>
          <a:p>
            <a:pPr defTabSz="914400" eaLnBrk="0" hangingPunct="0">
              <a:buClr>
                <a:srgbClr val="005596"/>
              </a:buClr>
              <a:defRPr/>
            </a:pPr>
            <a:r>
              <a:rPr lang="en-US" sz="1600" kern="0" dirty="0" smtClean="0">
                <a:solidFill>
                  <a:srgbClr val="001A36"/>
                </a:solidFill>
                <a:latin typeface="+mn-lt"/>
                <a:cs typeface="+mn-cs"/>
              </a:rPr>
              <a:t>Demand has gone down</a:t>
            </a:r>
          </a:p>
          <a:p>
            <a:pPr defTabSz="914400" eaLnBrk="0" hangingPunct="0">
              <a:buClr>
                <a:srgbClr val="005596"/>
              </a:buClr>
              <a:defRPr/>
            </a:pPr>
            <a:r>
              <a:rPr lang="en-US" sz="1600" kern="0" dirty="0" smtClean="0">
                <a:solidFill>
                  <a:srgbClr val="001A36"/>
                </a:solidFill>
                <a:latin typeface="+mn-lt"/>
                <a:cs typeface="+mn-cs"/>
              </a:rPr>
              <a:t>Use has improved</a:t>
            </a:r>
          </a:p>
          <a:p>
            <a:pPr defTabSz="914400" eaLnBrk="0" hangingPunct="0">
              <a:buClr>
                <a:srgbClr val="005596"/>
              </a:buClr>
              <a:defRPr/>
            </a:pPr>
            <a:r>
              <a:rPr lang="en-US" sz="1600" kern="0" dirty="0" smtClean="0">
                <a:solidFill>
                  <a:srgbClr val="001A36"/>
                </a:solidFill>
                <a:latin typeface="+mn-lt"/>
                <a:cs typeface="+mn-cs"/>
              </a:rPr>
              <a:t>Constraints will change in the future</a:t>
            </a:r>
            <a:endParaRPr lang="en-US" sz="1600" kern="0" dirty="0">
              <a:solidFill>
                <a:srgbClr val="001A36"/>
              </a:solidFill>
              <a:latin typeface="+mn-lt"/>
              <a:cs typeface="+mn-cs"/>
            </a:endParaRPr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fld id="{E7CAB0D4-88EC-40DB-A35E-E63514850627}" type="slidenum">
              <a:rPr lang="en-US" sz="1400">
                <a:solidFill>
                  <a:schemeClr val="tx2">
                    <a:lumMod val="50000"/>
                  </a:schemeClr>
                </a:solidFill>
              </a:rPr>
              <a:pPr algn="ctr">
                <a:defRPr/>
              </a:pPr>
              <a:t>8</a:t>
            </a:fld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 Placeholder 11"/>
          <p:cNvSpPr txBox="1">
            <a:spLocks/>
          </p:cNvSpPr>
          <p:nvPr/>
        </p:nvSpPr>
        <p:spPr bwMode="auto">
          <a:xfrm>
            <a:off x="19720" y="6512786"/>
            <a:ext cx="2046245" cy="32101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defTabSz="914400" eaLnBrk="0" hangingPunct="0">
              <a:buClr>
                <a:srgbClr val="005596"/>
              </a:buClr>
              <a:defRPr/>
            </a:pPr>
            <a:r>
              <a:rPr lang="en-US" sz="1050" kern="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HTP-elect load-8-29-13</a:t>
            </a:r>
            <a:endParaRPr lang="en-US" sz="1050" kern="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Line Callout 1 10"/>
          <p:cNvSpPr/>
          <p:nvPr/>
        </p:nvSpPr>
        <p:spPr bwMode="auto">
          <a:xfrm>
            <a:off x="5420498" y="1998362"/>
            <a:ext cx="2700035" cy="307777"/>
          </a:xfrm>
          <a:prstGeom prst="borderCallout1">
            <a:avLst>
              <a:gd name="adj1" fmla="val 61129"/>
              <a:gd name="adj2" fmla="val -1480"/>
              <a:gd name="adj3" fmla="val 404691"/>
              <a:gd name="adj4" fmla="val -27235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5596"/>
                </a:solidFill>
                <a:effectLst/>
                <a:latin typeface="Calibri" pitchFamily="34" charset="0"/>
              </a:rPr>
              <a:t>1-week average demand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7424" y="162112"/>
            <a:ext cx="8229600" cy="75640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91440" rtlCol="0" anchor="t" anchorCtr="0">
            <a:normAutofit fontScale="97500" lnSpcReduction="1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Hyperion: Electrical Demand last 6 years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2009-10, I predicted a significantly different Trend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64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9681FE-2228-4161-8E92-97D3D4783D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3648479545"/>
              </p:ext>
            </p:extLst>
          </p:nvPr>
        </p:nvGraphicFramePr>
        <p:xfrm>
          <a:off x="1" y="0"/>
          <a:ext cx="675860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2"/>
          <p:cNvSpPr txBox="1">
            <a:spLocks/>
          </p:cNvSpPr>
          <p:nvPr/>
        </p:nvSpPr>
        <p:spPr>
          <a:xfrm>
            <a:off x="5231028" y="440724"/>
            <a:ext cx="3777048" cy="3464011"/>
          </a:xfrm>
          <a:prstGeom prst="rect">
            <a:avLst/>
          </a:prstGeom>
        </p:spPr>
        <p:txBody>
          <a:bodyPr/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 Stakeholder-specific Project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Drivers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1A3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71751" y="4317399"/>
            <a:ext cx="3472249" cy="1845276"/>
          </a:xfrm>
          <a:prstGeom prst="rect">
            <a:avLst/>
          </a:prstGeom>
        </p:spPr>
        <p:txBody>
          <a:bodyPr/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001A3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City was Open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Alternative solutions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1A3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69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1 BV PPT template.VER2007">
  <a:themeElements>
    <a:clrScheme name="B&amp;V WEB &amp; PPT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4E4"/>
      </a:accent1>
      <a:accent2>
        <a:srgbClr val="96A000"/>
      </a:accent2>
      <a:accent3>
        <a:srgbClr val="5B5E5B"/>
      </a:accent3>
      <a:accent4>
        <a:srgbClr val="EBB700"/>
      </a:accent4>
      <a:accent5>
        <a:srgbClr val="005596"/>
      </a:accent5>
      <a:accent6>
        <a:srgbClr val="CA7700"/>
      </a:accent6>
      <a:hlink>
        <a:srgbClr val="005596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ln/>
      </a:spPr>
      <a:bodyPr lIns="0" tIns="0" rIns="0" bIns="0" anchor="b"/>
      <a:lstStyle>
        <a:defPPr marL="0" marR="0" indent="0" algn="l" defTabSz="914400" rtl="0" eaLnBrk="0" fontAlgn="base" latinLnBrk="0" hangingPunct="0">
          <a:lnSpc>
            <a:spcPts val="1200"/>
          </a:lnSpc>
          <a:spcBef>
            <a:spcPts val="0"/>
          </a:spcBef>
          <a:spcAft>
            <a:spcPct val="0"/>
          </a:spcAft>
          <a:buClr>
            <a:srgbClr val="005596"/>
          </a:buClr>
          <a:buSzTx/>
          <a:buFontTx/>
          <a:buNone/>
          <a:tabLst/>
          <a:defRPr kumimoji="0" sz="1400" b="1" i="0" u="none" strike="noStrike" kern="0" cap="none" spc="0" normalizeH="0" baseline="0" noProof="0" dirty="0" smtClean="0">
            <a:ln>
              <a:noFill/>
            </a:ln>
            <a:solidFill>
              <a:srgbClr val="00A2E5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Closing Slide">
  <a:themeElements>
    <a:clrScheme name="B&amp;V WEB &amp; PPT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4E4"/>
      </a:accent1>
      <a:accent2>
        <a:srgbClr val="96A000"/>
      </a:accent2>
      <a:accent3>
        <a:srgbClr val="5B5E5B"/>
      </a:accent3>
      <a:accent4>
        <a:srgbClr val="EBB700"/>
      </a:accent4>
      <a:accent5>
        <a:srgbClr val="005596"/>
      </a:accent5>
      <a:accent6>
        <a:srgbClr val="CA7700"/>
      </a:accent6>
      <a:hlink>
        <a:srgbClr val="005596"/>
      </a:hlink>
      <a:folHlink>
        <a:srgbClr val="00A4E4"/>
      </a:folHlink>
    </a:clrScheme>
    <a:fontScheme name="Section 1 Divid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ection 1 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3">
        <a:dk1>
          <a:srgbClr val="333333"/>
        </a:dk1>
        <a:lt1>
          <a:srgbClr val="FFFFFF"/>
        </a:lt1>
        <a:dk2>
          <a:srgbClr val="002B5C"/>
        </a:dk2>
        <a:lt2>
          <a:srgbClr val="5B5E5B"/>
        </a:lt2>
        <a:accent1>
          <a:srgbClr val="0062A8"/>
        </a:accent1>
        <a:accent2>
          <a:srgbClr val="00A4E4"/>
        </a:accent2>
        <a:accent3>
          <a:srgbClr val="FFFFFF"/>
        </a:accent3>
        <a:accent4>
          <a:srgbClr val="2A2A2A"/>
        </a:accent4>
        <a:accent5>
          <a:srgbClr val="AAB7D1"/>
        </a:accent5>
        <a:accent6>
          <a:srgbClr val="0094CF"/>
        </a:accent6>
        <a:hlink>
          <a:srgbClr val="B0BC22"/>
        </a:hlink>
        <a:folHlink>
          <a:srgbClr val="E7C2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4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5596"/>
        </a:accent1>
        <a:accent2>
          <a:srgbClr val="00A4E4"/>
        </a:accent2>
        <a:accent3>
          <a:srgbClr val="FFFFFF"/>
        </a:accent3>
        <a:accent4>
          <a:srgbClr val="4C4F4C"/>
        </a:accent4>
        <a:accent5>
          <a:srgbClr val="AAB4C9"/>
        </a:accent5>
        <a:accent6>
          <a:srgbClr val="0094CF"/>
        </a:accent6>
        <a:hlink>
          <a:srgbClr val="ADC32B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5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4E4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FEF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6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2E5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EF0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B&amp;V Color Palette">
      <a:dk1>
        <a:srgbClr val="002B5C"/>
      </a:dk1>
      <a:lt1>
        <a:sysClr val="window" lastClr="FFFFFF"/>
      </a:lt1>
      <a:dk2>
        <a:srgbClr val="002B5C"/>
      </a:dk2>
      <a:lt2>
        <a:srgbClr val="CBC7BF"/>
      </a:lt2>
      <a:accent1>
        <a:srgbClr val="00A2E5"/>
      </a:accent1>
      <a:accent2>
        <a:srgbClr val="96A000"/>
      </a:accent2>
      <a:accent3>
        <a:srgbClr val="EBB700"/>
      </a:accent3>
      <a:accent4>
        <a:srgbClr val="005596"/>
      </a:accent4>
      <a:accent5>
        <a:srgbClr val="5B5E5B"/>
      </a:accent5>
      <a:accent6>
        <a:srgbClr val="CBC7BF"/>
      </a:accent6>
      <a:hlink>
        <a:srgbClr val="005596"/>
      </a:hlink>
      <a:folHlink>
        <a:srgbClr val="00A2E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tion 1 Divider">
  <a:themeElements>
    <a:clrScheme name="BV WEB/PPT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4E4"/>
      </a:accent1>
      <a:accent2>
        <a:srgbClr val="96A000"/>
      </a:accent2>
      <a:accent3>
        <a:srgbClr val="5B5E5B"/>
      </a:accent3>
      <a:accent4>
        <a:srgbClr val="EBB700"/>
      </a:accent4>
      <a:accent5>
        <a:srgbClr val="BDBAB4"/>
      </a:accent5>
      <a:accent6>
        <a:srgbClr val="4B721D"/>
      </a:accent6>
      <a:hlink>
        <a:srgbClr val="005596"/>
      </a:hlink>
      <a:folHlink>
        <a:srgbClr val="00A4E4"/>
      </a:folHlink>
    </a:clrScheme>
    <a:fontScheme name="Section 1 Divid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ection 1 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3">
        <a:dk1>
          <a:srgbClr val="333333"/>
        </a:dk1>
        <a:lt1>
          <a:srgbClr val="FFFFFF"/>
        </a:lt1>
        <a:dk2>
          <a:srgbClr val="002B5C"/>
        </a:dk2>
        <a:lt2>
          <a:srgbClr val="5B5E5B"/>
        </a:lt2>
        <a:accent1>
          <a:srgbClr val="0062A8"/>
        </a:accent1>
        <a:accent2>
          <a:srgbClr val="00A4E4"/>
        </a:accent2>
        <a:accent3>
          <a:srgbClr val="FFFFFF"/>
        </a:accent3>
        <a:accent4>
          <a:srgbClr val="2A2A2A"/>
        </a:accent4>
        <a:accent5>
          <a:srgbClr val="AAB7D1"/>
        </a:accent5>
        <a:accent6>
          <a:srgbClr val="0094CF"/>
        </a:accent6>
        <a:hlink>
          <a:srgbClr val="B0BC22"/>
        </a:hlink>
        <a:folHlink>
          <a:srgbClr val="E7C2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4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5596"/>
        </a:accent1>
        <a:accent2>
          <a:srgbClr val="00A4E4"/>
        </a:accent2>
        <a:accent3>
          <a:srgbClr val="FFFFFF"/>
        </a:accent3>
        <a:accent4>
          <a:srgbClr val="4C4F4C"/>
        </a:accent4>
        <a:accent5>
          <a:srgbClr val="AAB4C9"/>
        </a:accent5>
        <a:accent6>
          <a:srgbClr val="0094CF"/>
        </a:accent6>
        <a:hlink>
          <a:srgbClr val="ADC32B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5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4E4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FEF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6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2E5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EF0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ection 1 Master">
  <a:themeElements>
    <a:clrScheme name="BV Screen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2E5"/>
      </a:accent1>
      <a:accent2>
        <a:srgbClr val="96A000"/>
      </a:accent2>
      <a:accent3>
        <a:srgbClr val="5B5E5B"/>
      </a:accent3>
      <a:accent4>
        <a:srgbClr val="E6AE00"/>
      </a:accent4>
      <a:accent5>
        <a:srgbClr val="BDBAB4"/>
      </a:accent5>
      <a:accent6>
        <a:srgbClr val="66702A"/>
      </a:accent6>
      <a:hlink>
        <a:srgbClr val="005596"/>
      </a:hlink>
      <a:folHlink>
        <a:srgbClr val="00A2E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010 BV - Sec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3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B38808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A27B06"/>
        </a:accent6>
        <a:hlink>
          <a:srgbClr val="006325"/>
        </a:hlink>
        <a:folHlink>
          <a:srgbClr val="8E0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4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7E32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5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6">
        <a:dk1>
          <a:srgbClr val="000000"/>
        </a:dk1>
        <a:lt1>
          <a:srgbClr val="FFFFFF"/>
        </a:lt1>
        <a:dk2>
          <a:srgbClr val="005DA5"/>
        </a:dk2>
        <a:lt2>
          <a:srgbClr val="000000"/>
        </a:lt2>
        <a:accent1>
          <a:srgbClr val="005DA5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AB6CF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ection 1 Divider">
  <a:themeElements>
    <a:clrScheme name="B&amp;V WEB &amp; PPT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4E4"/>
      </a:accent1>
      <a:accent2>
        <a:srgbClr val="96A000"/>
      </a:accent2>
      <a:accent3>
        <a:srgbClr val="5B5E5B"/>
      </a:accent3>
      <a:accent4>
        <a:srgbClr val="EBB700"/>
      </a:accent4>
      <a:accent5>
        <a:srgbClr val="005596"/>
      </a:accent5>
      <a:accent6>
        <a:srgbClr val="CA7700"/>
      </a:accent6>
      <a:hlink>
        <a:srgbClr val="005596"/>
      </a:hlink>
      <a:folHlink>
        <a:srgbClr val="00A4E4"/>
      </a:folHlink>
    </a:clrScheme>
    <a:fontScheme name="Section 1 Divid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ection 1 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3">
        <a:dk1>
          <a:srgbClr val="333333"/>
        </a:dk1>
        <a:lt1>
          <a:srgbClr val="FFFFFF"/>
        </a:lt1>
        <a:dk2>
          <a:srgbClr val="002B5C"/>
        </a:dk2>
        <a:lt2>
          <a:srgbClr val="5B5E5B"/>
        </a:lt2>
        <a:accent1>
          <a:srgbClr val="0062A8"/>
        </a:accent1>
        <a:accent2>
          <a:srgbClr val="00A4E4"/>
        </a:accent2>
        <a:accent3>
          <a:srgbClr val="FFFFFF"/>
        </a:accent3>
        <a:accent4>
          <a:srgbClr val="2A2A2A"/>
        </a:accent4>
        <a:accent5>
          <a:srgbClr val="AAB7D1"/>
        </a:accent5>
        <a:accent6>
          <a:srgbClr val="0094CF"/>
        </a:accent6>
        <a:hlink>
          <a:srgbClr val="B0BC22"/>
        </a:hlink>
        <a:folHlink>
          <a:srgbClr val="E7C2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4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5596"/>
        </a:accent1>
        <a:accent2>
          <a:srgbClr val="00A4E4"/>
        </a:accent2>
        <a:accent3>
          <a:srgbClr val="FFFFFF"/>
        </a:accent3>
        <a:accent4>
          <a:srgbClr val="4C4F4C"/>
        </a:accent4>
        <a:accent5>
          <a:srgbClr val="AAB4C9"/>
        </a:accent5>
        <a:accent6>
          <a:srgbClr val="0094CF"/>
        </a:accent6>
        <a:hlink>
          <a:srgbClr val="ADC32B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5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4E4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FEF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6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2E5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EF0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ection 1 Master">
  <a:themeElements>
    <a:clrScheme name="B&amp;V WEB &amp; PPT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4E4"/>
      </a:accent1>
      <a:accent2>
        <a:srgbClr val="96A000"/>
      </a:accent2>
      <a:accent3>
        <a:srgbClr val="5B5E5B"/>
      </a:accent3>
      <a:accent4>
        <a:srgbClr val="EBB700"/>
      </a:accent4>
      <a:accent5>
        <a:srgbClr val="005596"/>
      </a:accent5>
      <a:accent6>
        <a:srgbClr val="CA7700"/>
      </a:accent6>
      <a:hlink>
        <a:srgbClr val="005596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010 BV - Sec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3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B38808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A27B06"/>
        </a:accent6>
        <a:hlink>
          <a:srgbClr val="006325"/>
        </a:hlink>
        <a:folHlink>
          <a:srgbClr val="8E0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4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7E32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5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6">
        <a:dk1>
          <a:srgbClr val="000000"/>
        </a:dk1>
        <a:lt1>
          <a:srgbClr val="FFFFFF"/>
        </a:lt1>
        <a:dk2>
          <a:srgbClr val="005DA5"/>
        </a:dk2>
        <a:lt2>
          <a:srgbClr val="000000"/>
        </a:lt2>
        <a:accent1>
          <a:srgbClr val="005DA5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AB6CF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ection 1 Divider">
  <a:themeElements>
    <a:clrScheme name="B&amp;V WEB &amp; PPT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4E4"/>
      </a:accent1>
      <a:accent2>
        <a:srgbClr val="96A000"/>
      </a:accent2>
      <a:accent3>
        <a:srgbClr val="5B5E5B"/>
      </a:accent3>
      <a:accent4>
        <a:srgbClr val="EBB700"/>
      </a:accent4>
      <a:accent5>
        <a:srgbClr val="005596"/>
      </a:accent5>
      <a:accent6>
        <a:srgbClr val="CA7700"/>
      </a:accent6>
      <a:hlink>
        <a:srgbClr val="005596"/>
      </a:hlink>
      <a:folHlink>
        <a:srgbClr val="00A4E4"/>
      </a:folHlink>
    </a:clrScheme>
    <a:fontScheme name="Section 1 Divid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ection 1 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3">
        <a:dk1>
          <a:srgbClr val="333333"/>
        </a:dk1>
        <a:lt1>
          <a:srgbClr val="FFFFFF"/>
        </a:lt1>
        <a:dk2>
          <a:srgbClr val="002B5C"/>
        </a:dk2>
        <a:lt2>
          <a:srgbClr val="5B5E5B"/>
        </a:lt2>
        <a:accent1>
          <a:srgbClr val="0062A8"/>
        </a:accent1>
        <a:accent2>
          <a:srgbClr val="00A4E4"/>
        </a:accent2>
        <a:accent3>
          <a:srgbClr val="FFFFFF"/>
        </a:accent3>
        <a:accent4>
          <a:srgbClr val="2A2A2A"/>
        </a:accent4>
        <a:accent5>
          <a:srgbClr val="AAB7D1"/>
        </a:accent5>
        <a:accent6>
          <a:srgbClr val="0094CF"/>
        </a:accent6>
        <a:hlink>
          <a:srgbClr val="B0BC22"/>
        </a:hlink>
        <a:folHlink>
          <a:srgbClr val="E7C2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4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5596"/>
        </a:accent1>
        <a:accent2>
          <a:srgbClr val="00A4E4"/>
        </a:accent2>
        <a:accent3>
          <a:srgbClr val="FFFFFF"/>
        </a:accent3>
        <a:accent4>
          <a:srgbClr val="4C4F4C"/>
        </a:accent4>
        <a:accent5>
          <a:srgbClr val="AAB4C9"/>
        </a:accent5>
        <a:accent6>
          <a:srgbClr val="0094CF"/>
        </a:accent6>
        <a:hlink>
          <a:srgbClr val="ADC32B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5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4E4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FEF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6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2E5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EF0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Section 1 Master">
  <a:themeElements>
    <a:clrScheme name="B&amp;V WEB &amp; PPT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4E4"/>
      </a:accent1>
      <a:accent2>
        <a:srgbClr val="96A000"/>
      </a:accent2>
      <a:accent3>
        <a:srgbClr val="5B5E5B"/>
      </a:accent3>
      <a:accent4>
        <a:srgbClr val="EBB700"/>
      </a:accent4>
      <a:accent5>
        <a:srgbClr val="005596"/>
      </a:accent5>
      <a:accent6>
        <a:srgbClr val="CA7700"/>
      </a:accent6>
      <a:hlink>
        <a:srgbClr val="005596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010 BV - Sec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3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B38808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A27B06"/>
        </a:accent6>
        <a:hlink>
          <a:srgbClr val="006325"/>
        </a:hlink>
        <a:folHlink>
          <a:srgbClr val="8E0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4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7E32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5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6">
        <a:dk1>
          <a:srgbClr val="000000"/>
        </a:dk1>
        <a:lt1>
          <a:srgbClr val="FFFFFF"/>
        </a:lt1>
        <a:dk2>
          <a:srgbClr val="005DA5"/>
        </a:dk2>
        <a:lt2>
          <a:srgbClr val="000000"/>
        </a:lt2>
        <a:accent1>
          <a:srgbClr val="005DA5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AB6CF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Section 1 Divider">
  <a:themeElements>
    <a:clrScheme name="B&amp;V WEB &amp; PPT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4E4"/>
      </a:accent1>
      <a:accent2>
        <a:srgbClr val="96A000"/>
      </a:accent2>
      <a:accent3>
        <a:srgbClr val="5B5E5B"/>
      </a:accent3>
      <a:accent4>
        <a:srgbClr val="EBB700"/>
      </a:accent4>
      <a:accent5>
        <a:srgbClr val="005596"/>
      </a:accent5>
      <a:accent6>
        <a:srgbClr val="CA7700"/>
      </a:accent6>
      <a:hlink>
        <a:srgbClr val="005596"/>
      </a:hlink>
      <a:folHlink>
        <a:srgbClr val="00A4E4"/>
      </a:folHlink>
    </a:clrScheme>
    <a:fontScheme name="Section 1 Divid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ection 1 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3">
        <a:dk1>
          <a:srgbClr val="333333"/>
        </a:dk1>
        <a:lt1>
          <a:srgbClr val="FFFFFF"/>
        </a:lt1>
        <a:dk2>
          <a:srgbClr val="002B5C"/>
        </a:dk2>
        <a:lt2>
          <a:srgbClr val="5B5E5B"/>
        </a:lt2>
        <a:accent1>
          <a:srgbClr val="0062A8"/>
        </a:accent1>
        <a:accent2>
          <a:srgbClr val="00A4E4"/>
        </a:accent2>
        <a:accent3>
          <a:srgbClr val="FFFFFF"/>
        </a:accent3>
        <a:accent4>
          <a:srgbClr val="2A2A2A"/>
        </a:accent4>
        <a:accent5>
          <a:srgbClr val="AAB7D1"/>
        </a:accent5>
        <a:accent6>
          <a:srgbClr val="0094CF"/>
        </a:accent6>
        <a:hlink>
          <a:srgbClr val="B0BC22"/>
        </a:hlink>
        <a:folHlink>
          <a:srgbClr val="E7C2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4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5596"/>
        </a:accent1>
        <a:accent2>
          <a:srgbClr val="00A4E4"/>
        </a:accent2>
        <a:accent3>
          <a:srgbClr val="FFFFFF"/>
        </a:accent3>
        <a:accent4>
          <a:srgbClr val="4C4F4C"/>
        </a:accent4>
        <a:accent5>
          <a:srgbClr val="AAB4C9"/>
        </a:accent5>
        <a:accent6>
          <a:srgbClr val="0094CF"/>
        </a:accent6>
        <a:hlink>
          <a:srgbClr val="ADC32B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5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4E4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FEF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6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2E5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EF0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ection 1 Master">
  <a:themeElements>
    <a:clrScheme name="B&amp;V WEB &amp; PPT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4E4"/>
      </a:accent1>
      <a:accent2>
        <a:srgbClr val="96A000"/>
      </a:accent2>
      <a:accent3>
        <a:srgbClr val="5B5E5B"/>
      </a:accent3>
      <a:accent4>
        <a:srgbClr val="EBB700"/>
      </a:accent4>
      <a:accent5>
        <a:srgbClr val="005596"/>
      </a:accent5>
      <a:accent6>
        <a:srgbClr val="CA7700"/>
      </a:accent6>
      <a:hlink>
        <a:srgbClr val="005596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010 BV - Sec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3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B38808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A27B06"/>
        </a:accent6>
        <a:hlink>
          <a:srgbClr val="006325"/>
        </a:hlink>
        <a:folHlink>
          <a:srgbClr val="8E0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4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7E32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5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6">
        <a:dk1>
          <a:srgbClr val="000000"/>
        </a:dk1>
        <a:lt1>
          <a:srgbClr val="FFFFFF"/>
        </a:lt1>
        <a:dk2>
          <a:srgbClr val="005DA5"/>
        </a:dk2>
        <a:lt2>
          <a:srgbClr val="000000"/>
        </a:lt2>
        <a:accent1>
          <a:srgbClr val="005DA5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AB6CF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BB390D8EB9345968C4B337347BE96" ma:contentTypeVersion="19" ma:contentTypeDescription="Create a new document." ma:contentTypeScope="" ma:versionID="291cfc49cfea8ca8fb7107e9948791a2">
  <xsd:schema xmlns:xsd="http://www.w3.org/2001/XMLSchema" xmlns:xs="http://www.w3.org/2001/XMLSchema" xmlns:p="http://schemas.microsoft.com/office/2006/metadata/properties" xmlns:ns2="42D6A854-F9B7-49D0-9767-502EBB9E65F3" targetNamespace="http://schemas.microsoft.com/office/2006/metadata/properties" ma:root="true" ma:fieldsID="280ee24a71f9ad1d986c0cf77b820cc8" ns2:_="">
    <xsd:import namespace="42D6A854-F9B7-49D0-9767-502EBB9E65F3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Posted"/>
                <xsd:element ref="ns2:Year"/>
                <xsd:element ref="ns2:Source_x002f_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6A854-F9B7-49D0-9767-502EBB9E65F3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A brief description of the document content" ma:internalName="Description0" ma:readOnly="false">
      <xsd:simpleType>
        <xsd:restriction base="dms:Note">
          <xsd:maxLength value="255"/>
        </xsd:restriction>
      </xsd:simpleType>
    </xsd:element>
    <xsd:element name="Posted" ma:index="9" ma:displayName="Posted" ma:default="[today]" ma:description="Date document was posted" ma:format="DateOnly" ma:internalName="Posted" ma:readOnly="false">
      <xsd:simpleType>
        <xsd:restriction base="dms:DateTime"/>
      </xsd:simpleType>
    </xsd:element>
    <xsd:element name="Year" ma:index="10" ma:displayName="Year" ma:default="Year Posted ?" ma:description="Year document was posted" ma:format="Dropdown" ma:internalName="Year">
      <xsd:simpleType>
        <xsd:restriction base="dms:Choice">
          <xsd:enumeration value="Year Posted ?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  <xsd:enumeration value="2002"/>
        </xsd:restriction>
      </xsd:simpleType>
    </xsd:element>
    <xsd:element name="Source_x002f_Event" ma:index="11" nillable="true" ma:displayName="Source/Event" ma:internalName="Source_x002f_Event" ma:readOnly="false">
      <xsd:simpleType>
        <xsd:restriction base="dms:Text">
          <xsd:maxLength value="7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urce_x002f_Event xmlns="42D6A854-F9B7-49D0-9767-502EBB9E65F3">February 27th SCAP Energy Committee Meeting</Source_x002f_Event>
    <Description0 xmlns="42D6A854-F9B7-49D0-9767-502EBB9E65F3">City of LA's DGUP project</Description0>
    <Year xmlns="42D6A854-F9B7-49D0-9767-502EBB9E65F3">2014</Year>
    <Posted xmlns="42D6A854-F9B7-49D0-9767-502EBB9E65F3">2014-03-02T08:00:00+00:00</Posted>
  </documentManagement>
</p:properties>
</file>

<file path=customXml/itemProps1.xml><?xml version="1.0" encoding="utf-8"?>
<ds:datastoreItem xmlns:ds="http://schemas.openxmlformats.org/officeDocument/2006/customXml" ds:itemID="{BEAE5B43-E3E5-4332-BD40-FA7CE82E472E}"/>
</file>

<file path=customXml/itemProps2.xml><?xml version="1.0" encoding="utf-8"?>
<ds:datastoreItem xmlns:ds="http://schemas.openxmlformats.org/officeDocument/2006/customXml" ds:itemID="{19507384-AF94-49F6-8691-2E662D63E96A}"/>
</file>

<file path=customXml/itemProps3.xml><?xml version="1.0" encoding="utf-8"?>
<ds:datastoreItem xmlns:ds="http://schemas.openxmlformats.org/officeDocument/2006/customXml" ds:itemID="{E1470BC1-F644-4431-A783-61A370B9BBB8}"/>
</file>

<file path=docProps/app.xml><?xml version="1.0" encoding="utf-8"?>
<Properties xmlns="http://schemas.openxmlformats.org/officeDocument/2006/extended-properties" xmlns:vt="http://schemas.openxmlformats.org/officeDocument/2006/docPropsVTypes">
  <Template>2011 BV PPT template.VER2007</Template>
  <TotalTime>19289</TotalTime>
  <Words>1426</Words>
  <Application>Microsoft Office PowerPoint</Application>
  <PresentationFormat>On-screen Show (4:3)</PresentationFormat>
  <Paragraphs>391</Paragraphs>
  <Slides>31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2011 BV PPT template.VER2007</vt:lpstr>
      <vt:lpstr>Section 1 Divider</vt:lpstr>
      <vt:lpstr>Section 1 Master</vt:lpstr>
      <vt:lpstr>1_Section 1 Divider</vt:lpstr>
      <vt:lpstr>1_Section 1 Master</vt:lpstr>
      <vt:lpstr>2_Section 1 Divider</vt:lpstr>
      <vt:lpstr>2_Section 1 Master</vt:lpstr>
      <vt:lpstr>3_Section 1 Divider</vt:lpstr>
      <vt:lpstr>3_Section 1 Master</vt:lpstr>
      <vt:lpstr>Closing Slide</vt:lpstr>
      <vt:lpstr>Slide 1</vt:lpstr>
      <vt:lpstr>Hyperion Treatment Plant –  Existing  Use of Digester Gas since 1995 </vt:lpstr>
      <vt:lpstr>Slide 3</vt:lpstr>
      <vt:lpstr>DGUP: Project History</vt:lpstr>
      <vt:lpstr>Slide 5</vt:lpstr>
      <vt:lpstr>DWP Energy Rate Trends (HTP currently pays   $0.05/kwh)</vt:lpstr>
      <vt:lpstr>California Coastline Project   http://www.californiacoastline.org/cgi-bin/image.cgi?image=200802433&amp;mode=sequential&amp;flags=0&amp;year=2008</vt:lpstr>
      <vt:lpstr>Slide 8</vt:lpstr>
      <vt:lpstr>Slide 9</vt:lpstr>
      <vt:lpstr>Proposals (in response to 2011 RFP)</vt:lpstr>
      <vt:lpstr>Proposal Evaluation process      RFP Section 9</vt:lpstr>
      <vt:lpstr>DGUP Project - Summary</vt:lpstr>
      <vt:lpstr>Slide 13</vt:lpstr>
      <vt:lpstr>Constellation</vt:lpstr>
      <vt:lpstr>HTP – ERB  from South – View, from Bing</vt:lpstr>
      <vt:lpstr>Slide 16</vt:lpstr>
      <vt:lpstr>HTP Digester Gas Utilization Project Overall Timeline      (estimated 2/13/2014)</vt:lpstr>
      <vt:lpstr>Slide 18</vt:lpstr>
      <vt:lpstr>Slide 19</vt:lpstr>
      <vt:lpstr>Slide 20</vt:lpstr>
      <vt:lpstr>Slide 21</vt:lpstr>
      <vt:lpstr>HTP Digester Gas – Options Considered</vt:lpstr>
      <vt:lpstr>What DID RFP Seek?</vt:lpstr>
      <vt:lpstr>DGUP Overview</vt:lpstr>
      <vt:lpstr>HTP Digas Options</vt:lpstr>
      <vt:lpstr>Electrical</vt:lpstr>
      <vt:lpstr>Slide 27</vt:lpstr>
      <vt:lpstr>Proposal Evaluation process</vt:lpstr>
      <vt:lpstr>Evaluation criteria RFP Section 9</vt:lpstr>
      <vt:lpstr>Slide 30</vt:lpstr>
      <vt:lpstr>Slide 31</vt:lpstr>
    </vt:vector>
  </TitlesOfParts>
  <Company>Black &amp; Veatch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Renewable energy at water and wastewater facilities</dc:title>
  <dc:creator>ols57671</dc:creator>
  <cp:lastModifiedBy>84762</cp:lastModifiedBy>
  <cp:revision>924</cp:revision>
  <cp:lastPrinted>2014-02-23T23:25:43Z</cp:lastPrinted>
  <dcterms:created xsi:type="dcterms:W3CDTF">2011-01-04T16:48:59Z</dcterms:created>
  <dcterms:modified xsi:type="dcterms:W3CDTF">2014-02-27T15:57:35Z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0x010100098BB390D8EB9345968C4B337347BE96</vt:lpwstr>
  </property>
</Properties>
</file>