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710" r:id="rId2"/>
    <p:sldMasterId id="2147483722" r:id="rId3"/>
    <p:sldMasterId id="2147483734" r:id="rId4"/>
  </p:sldMasterIdLst>
  <p:notesMasterIdLst>
    <p:notesMasterId r:id="rId33"/>
  </p:notesMasterIdLst>
  <p:handoutMasterIdLst>
    <p:handoutMasterId r:id="rId34"/>
  </p:handoutMasterIdLst>
  <p:sldIdLst>
    <p:sldId id="1326" r:id="rId5"/>
    <p:sldId id="1403" r:id="rId6"/>
    <p:sldId id="1391" r:id="rId7"/>
    <p:sldId id="1400" r:id="rId8"/>
    <p:sldId id="1401" r:id="rId9"/>
    <p:sldId id="1402" r:id="rId10"/>
    <p:sldId id="1303" r:id="rId11"/>
    <p:sldId id="1316" r:id="rId12"/>
    <p:sldId id="1390" r:id="rId13"/>
    <p:sldId id="1353" r:id="rId14"/>
    <p:sldId id="1380" r:id="rId15"/>
    <p:sldId id="1349" r:id="rId16"/>
    <p:sldId id="1381" r:id="rId17"/>
    <p:sldId id="1379" r:id="rId18"/>
    <p:sldId id="1341" r:id="rId19"/>
    <p:sldId id="1397" r:id="rId20"/>
    <p:sldId id="1346" r:id="rId21"/>
    <p:sldId id="1382" r:id="rId22"/>
    <p:sldId id="1392" r:id="rId23"/>
    <p:sldId id="1393" r:id="rId24"/>
    <p:sldId id="1394" r:id="rId25"/>
    <p:sldId id="1406" r:id="rId26"/>
    <p:sldId id="1407" r:id="rId27"/>
    <p:sldId id="1321" r:id="rId28"/>
    <p:sldId id="1388" r:id="rId29"/>
    <p:sldId id="1387" r:id="rId30"/>
    <p:sldId id="1389" r:id="rId31"/>
    <p:sldId id="1347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3209"/>
    <a:srgbClr val="016C99"/>
    <a:srgbClr val="006A99"/>
    <a:srgbClr val="006699"/>
    <a:srgbClr val="4F81BD"/>
    <a:srgbClr val="6600CC"/>
    <a:srgbClr val="FF0000"/>
    <a:srgbClr val="008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631" autoAdjust="0"/>
  </p:normalViewPr>
  <p:slideViewPr>
    <p:cSldViewPr snapToGrid="0">
      <p:cViewPr>
        <p:scale>
          <a:sx n="80" d="100"/>
          <a:sy n="80" d="100"/>
        </p:scale>
        <p:origin x="-1086" y="-60"/>
      </p:cViewPr>
      <p:guideLst>
        <p:guide orient="horz" pos="122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99" y="-58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3494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l" defTabSz="914437">
              <a:defRPr sz="1200" b="1" i="1"/>
            </a:lvl1pPr>
          </a:lstStyle>
          <a:p>
            <a:endParaRPr lang="en-US" sz="1000" b="0" dirty="0" smtClean="0">
              <a:latin typeface="Franklin Gothic Book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5" y="2"/>
            <a:ext cx="303688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r" defTabSz="914437">
              <a:defRPr sz="1200" b="1" i="1"/>
            </a:lvl1pPr>
          </a:lstStyle>
          <a:p>
            <a:r>
              <a:rPr lang="en-US" sz="1000" b="0" dirty="0">
                <a:latin typeface="Franklin Gothic Book" pitchFamily="34" charset="0"/>
              </a:rPr>
              <a:t>SCAP Collection Systems Committee – 2/21/13</a:t>
            </a:r>
            <a:br>
              <a:rPr lang="en-US" sz="1000" b="0" dirty="0">
                <a:latin typeface="Franklin Gothic Book" pitchFamily="34" charset="0"/>
              </a:rPr>
            </a:br>
            <a:r>
              <a:rPr lang="en-US" sz="1000" b="0" dirty="0" err="1">
                <a:latin typeface="Franklin Gothic Book" pitchFamily="34" charset="0"/>
              </a:rPr>
              <a:t>Leucadia</a:t>
            </a:r>
            <a:r>
              <a:rPr lang="en-US" sz="1000" b="0" dirty="0">
                <a:latin typeface="Franklin Gothic Book" pitchFamily="34" charset="0"/>
              </a:rPr>
              <a:t> Water District, Carlsbad, CA</a:t>
            </a:r>
          </a:p>
          <a:p>
            <a:endParaRPr lang="en-US" sz="1000" b="0" dirty="0" smtClean="0">
              <a:latin typeface="Franklin Gothic Book" pitchFamily="34" charset="0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5" y="8831268"/>
            <a:ext cx="30368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b" anchorCtr="0" compatLnSpc="1">
            <a:prstTxWarp prst="textNoShape">
              <a:avLst/>
            </a:prstTxWarp>
          </a:bodyPr>
          <a:lstStyle>
            <a:lvl1pPr algn="r" defTabSz="914437">
              <a:defRPr sz="1200" b="1" i="1"/>
            </a:lvl1pPr>
          </a:lstStyle>
          <a:p>
            <a:fld id="{AF4A2BE8-C9BB-4F7E-9978-67CCE59AE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3688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l" defTabSz="914437">
              <a:defRPr sz="1200"/>
            </a:lvl1pPr>
          </a:lstStyle>
          <a:p>
            <a:r>
              <a:rPr lang="en-US" dirty="0"/>
              <a:t>Draft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5" y="2"/>
            <a:ext cx="303688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r" defTabSz="914437">
              <a:defRPr sz="1200"/>
            </a:lvl1pPr>
          </a:lstStyle>
          <a:p>
            <a:fld id="{A73F176F-0CC4-462E-B3F5-0CC74805FF92}" type="datetime1">
              <a:rPr lang="en-US"/>
              <a:pPr/>
              <a:t>2/22/2013</a:t>
            </a:fld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3" y="4414840"/>
            <a:ext cx="5140325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1268"/>
            <a:ext cx="3036888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b" anchorCtr="0" compatLnSpc="1">
            <a:prstTxWarp prst="textNoShape">
              <a:avLst/>
            </a:prstTxWarp>
          </a:bodyPr>
          <a:lstStyle>
            <a:lvl1pPr algn="l" defTabSz="914437"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8831268"/>
            <a:ext cx="30368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b" anchorCtr="0" compatLnSpc="1">
            <a:prstTxWarp prst="textNoShape">
              <a:avLst/>
            </a:prstTxWarp>
          </a:bodyPr>
          <a:lstStyle>
            <a:lvl1pPr algn="r" defTabSz="914437">
              <a:defRPr sz="1200"/>
            </a:lvl1pPr>
          </a:lstStyle>
          <a:p>
            <a:fld id="{9D0F824E-1987-4AC2-B56D-817BFCC0D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44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33913" cy="3475038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5" tIns="44950" rIns="91505" bIns="44950"/>
          <a:lstStyle/>
          <a:p>
            <a:pPr marL="231171" indent="-231171"/>
            <a:r>
              <a:rPr lang="en-US" sz="2400" dirty="0">
                <a:latin typeface="Arial" pitchFamily="34" charset="0"/>
                <a:cs typeface="Arial" pitchFamily="34" charset="0"/>
              </a:rPr>
              <a:t>Self introduction</a:t>
            </a:r>
          </a:p>
          <a:p>
            <a:pPr marL="231171" indent="-231171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972560" y="8826833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905" tIns="46452" rIns="92905" bIns="46452" rtlCol="0" anchor="b"/>
          <a:lstStyle>
            <a:defPPr>
              <a:defRPr lang="en-US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60729" indent="-292588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70353" indent="-234071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8494" indent="-234071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06635" indent="-234071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74776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042917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511059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979199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3DD8FB-88DF-4221-AE64-8889662C7C19}" type="slidenum">
              <a:rPr lang="en-US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0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3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Currently – every Monday and Thursday crews remove </a:t>
            </a:r>
            <a:r>
              <a:rPr lang="en-US" dirty="0" err="1" smtClean="0"/>
              <a:t>nondispersibles</a:t>
            </a:r>
            <a:r>
              <a:rPr lang="en-US" dirty="0" smtClean="0"/>
              <a:t> from 3 pump stations.</a:t>
            </a:r>
          </a:p>
          <a:p>
            <a:r>
              <a:rPr lang="en-US" dirty="0" smtClean="0"/>
              <a:t>At each station a</a:t>
            </a:r>
            <a:r>
              <a:rPr lang="en-US" baseline="0" dirty="0" smtClean="0"/>
              <a:t> minimum of 3 pumps must be taken out of service to be cleaned.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task that takes two employees up to two hours to complete.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Sewers are a cost inefficient means to send rags to a landfill</a:t>
            </a:r>
          </a:p>
          <a:p>
            <a:r>
              <a:rPr lang="en-US" dirty="0" smtClean="0"/>
              <a:t>The trash can is a better transport mechanism to move used nonwovens to the landfill</a:t>
            </a:r>
          </a:p>
          <a:p>
            <a:r>
              <a:rPr lang="en-US" dirty="0" smtClean="0"/>
              <a:t>Helps prevent sewer spills and reduce O&amp;M costs</a:t>
            </a:r>
          </a:p>
          <a:p>
            <a:r>
              <a:rPr lang="en-US" dirty="0" smtClean="0"/>
              <a:t>Helps improve ratepayer access to a better functioning sewer and treatment system?</a:t>
            </a:r>
          </a:p>
          <a:p>
            <a:r>
              <a:rPr lang="en-US" dirty="0" smtClean="0"/>
              <a:t>Other options and ideas ?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>
                <a:solidFill>
                  <a:prstClr val="black"/>
                </a:solidFill>
              </a:rPr>
              <a:pPr/>
              <a:t>2/22/2013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3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Sewers are a cost inefficient means to send rags to a landfill</a:t>
            </a:r>
          </a:p>
          <a:p>
            <a:r>
              <a:rPr lang="en-US" dirty="0" smtClean="0"/>
              <a:t>The trash can is a better transport mechanism to move used nonwovens to the landfill</a:t>
            </a:r>
          </a:p>
          <a:p>
            <a:r>
              <a:rPr lang="en-US" dirty="0" smtClean="0"/>
              <a:t>Helps prevent sewer spills and reduce O&amp;M costs</a:t>
            </a:r>
          </a:p>
          <a:p>
            <a:r>
              <a:rPr lang="en-US" dirty="0" smtClean="0"/>
              <a:t>Helps improve ratepayer access to a better functioning sewer and treatment system?</a:t>
            </a:r>
          </a:p>
          <a:p>
            <a:r>
              <a:rPr lang="en-US" dirty="0" smtClean="0"/>
              <a:t>Other options and ideas ?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Sewers are a cost inefficient means to send rags to a landfill</a:t>
            </a:r>
          </a:p>
          <a:p>
            <a:r>
              <a:rPr lang="en-US" smtClean="0"/>
              <a:t>The trash can is a better transport mechanism to move used nonwovens to the landfill</a:t>
            </a:r>
          </a:p>
          <a:p>
            <a:r>
              <a:rPr lang="en-US" smtClean="0"/>
              <a:t>Helps prevent sewer spills and reduce O&amp;M costs</a:t>
            </a:r>
          </a:p>
          <a:p>
            <a:r>
              <a:rPr lang="en-US" smtClean="0"/>
              <a:t>Helps improve ratepayer access to a better functioning sewer and treatment system?</a:t>
            </a:r>
          </a:p>
          <a:p>
            <a:r>
              <a:rPr lang="en-US" smtClean="0"/>
              <a:t>Other options and ideas 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Sewers are a cost inefficient means to send rags to a landfill</a:t>
            </a:r>
          </a:p>
          <a:p>
            <a:r>
              <a:rPr lang="en-US" smtClean="0"/>
              <a:t>The trash can is a better transport mechanism to move used nonwovens to the landfill</a:t>
            </a:r>
          </a:p>
          <a:p>
            <a:r>
              <a:rPr lang="en-US" smtClean="0"/>
              <a:t>Helps prevent sewer spills and reduce O&amp;M costs</a:t>
            </a:r>
          </a:p>
          <a:p>
            <a:r>
              <a:rPr lang="en-US" smtClean="0"/>
              <a:t>Helps improve ratepayer access to a better functioning sewer and treatment system?</a:t>
            </a:r>
          </a:p>
          <a:p>
            <a:r>
              <a:rPr lang="en-US" smtClean="0"/>
              <a:t>Other options and ideas 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Own, operate, maintain 572 total miles sewer lines: over 398 miles Regional sewers, 174 miles small Local city lines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979288-C3E1-4CC2-9753-9ABB6E151D8E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Sewers are a cost inefficient means to send rags to a landfill</a:t>
            </a:r>
          </a:p>
          <a:p>
            <a:r>
              <a:rPr lang="en-US" smtClean="0"/>
              <a:t>The trash can is a better transport mechanism to move used nonwovens to the landfill</a:t>
            </a:r>
          </a:p>
          <a:p>
            <a:r>
              <a:rPr lang="en-US" smtClean="0"/>
              <a:t>Helps prevent sewer spills and reduce O&amp;M costs</a:t>
            </a:r>
          </a:p>
          <a:p>
            <a:r>
              <a:rPr lang="en-US" smtClean="0"/>
              <a:t>Helps improve ratepayer access to a better functioning sewer and treatment system?</a:t>
            </a:r>
          </a:p>
          <a:p>
            <a:r>
              <a:rPr lang="en-US" smtClean="0"/>
              <a:t>Other options and ideas 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33913" cy="3475038"/>
          </a:xfrm>
          <a:ln w="12700" cap="flat">
            <a:solidFill>
              <a:schemeClr val="tx1"/>
            </a:solidFill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5" tIns="44950" rIns="91505" bIns="44950"/>
          <a:lstStyle/>
          <a:p>
            <a:pPr marL="230188" indent="-230188"/>
            <a:endParaRPr lang="en-US" sz="2400" dirty="0" smtClean="0">
              <a:cs typeface="Arial" charset="0"/>
            </a:endParaRPr>
          </a:p>
        </p:txBody>
      </p:sp>
      <p:sp>
        <p:nvSpPr>
          <p:cNvPr id="77828" name="Slide Number Placeholder 3"/>
          <p:cNvSpPr txBox="1">
            <a:spLocks/>
          </p:cNvSpPr>
          <p:nvPr/>
        </p:nvSpPr>
        <p:spPr bwMode="auto">
          <a:xfrm>
            <a:off x="3972560" y="8826739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5" tIns="46452" rIns="92905" bIns="46452" anchor="b"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282C78-0D39-4E9B-AAB1-593507812B00}" type="slidenum">
              <a:rPr lang="en-US" sz="2400" smtClean="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Sewers are a cost inefficient means to send rags to a landfill</a:t>
            </a:r>
          </a:p>
          <a:p>
            <a:r>
              <a:rPr lang="en-US" dirty="0" smtClean="0"/>
              <a:t>The trash can is a better transport mechanism to move used nonwovens to the landfill</a:t>
            </a:r>
          </a:p>
          <a:p>
            <a:r>
              <a:rPr lang="en-US" dirty="0" smtClean="0"/>
              <a:t>Helps prevent sewer spills and reduce O&amp;M costs</a:t>
            </a:r>
          </a:p>
          <a:p>
            <a:r>
              <a:rPr lang="en-US" dirty="0" smtClean="0"/>
              <a:t>Helps improve ratepayer access to a better functioning sewer and treatment system?</a:t>
            </a:r>
          </a:p>
          <a:p>
            <a:r>
              <a:rPr lang="en-US" dirty="0" smtClean="0"/>
              <a:t>Other options and ideas ?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F15C02-3B64-4147-A63B-D647F5704AB2}" type="slidenum">
              <a:rPr lang="en-US">
                <a:solidFill>
                  <a:prstClr val="black"/>
                </a:solidFill>
                <a:latin typeface="Corbel" pitchFamily="34" charset="0"/>
              </a:rPr>
              <a:pPr eaLnBrk="1" hangingPunct="1"/>
              <a:t>5</a:t>
            </a:fld>
            <a:endParaRPr lang="en-US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/>
              <a:t>Photo example slides of </a:t>
            </a:r>
            <a:r>
              <a:rPr lang="en-US" sz="2000" dirty="0" err="1" smtClean="0"/>
              <a:t>flushables</a:t>
            </a:r>
            <a:r>
              <a:rPr lang="en-US" sz="2000" dirty="0" smtClean="0"/>
              <a:t> that don’t disperse</a:t>
            </a:r>
          </a:p>
          <a:p>
            <a:r>
              <a:rPr lang="en-US" sz="2000" dirty="0" smtClean="0"/>
              <a:t>Existing plumbing code prohibitions in CA</a:t>
            </a:r>
          </a:p>
          <a:p>
            <a:r>
              <a:rPr lang="en-US" sz="2000" dirty="0" smtClean="0"/>
              <a:t>Existing statewide WDR Order to reduce sewer spills in CA……a version of EPA’s old unpublished SSO Rule……. a.k.a. </a:t>
            </a:r>
            <a:r>
              <a:rPr lang="en-US" sz="2000" dirty="0" err="1" smtClean="0"/>
              <a:t>cMOM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NACWA’s  Core Attributes of Effectively Managed Wastewater Collection Systems (final draft)</a:t>
            </a:r>
          </a:p>
          <a:p>
            <a:r>
              <a:rPr lang="en-US" sz="2000" dirty="0" smtClean="0"/>
              <a:t>AB 2256 proposed in CA</a:t>
            </a:r>
          </a:p>
          <a:p>
            <a:r>
              <a:rPr lang="en-US" sz="2000" dirty="0" smtClean="0"/>
              <a:t>How can INDA help the wastewater industry and it’s ratepayers ……….also INDA’s consumers?</a:t>
            </a:r>
          </a:p>
          <a:p>
            <a:pPr lvl="1"/>
            <a:r>
              <a:rPr lang="en-US" sz="2000" dirty="0" smtClean="0"/>
              <a:t>Can we all agree to dispose of non-</a:t>
            </a:r>
            <a:r>
              <a:rPr lang="en-US" sz="2000" dirty="0" err="1" smtClean="0"/>
              <a:t>dispersibles</a:t>
            </a:r>
            <a:r>
              <a:rPr lang="en-US" sz="2000" dirty="0" smtClean="0"/>
              <a:t> in the trash?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Existing Plumbing Code Prohibitions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– </a:t>
            </a:r>
            <a:r>
              <a:rPr lang="en-US" sz="1200" i="1" dirty="0" smtClean="0"/>
              <a:t>“be compatible with wastewater conveyance and treatment plants”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8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2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0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6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3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92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11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18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0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87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98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5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DAC9-E8C2-41A3-BAAE-648FEDFE8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ACEE-7452-4239-BF4E-262BC698EC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69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C03B-DBF8-45A8-BC95-79681FE6D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BF85-2160-4975-9AAF-3AECFBBF61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9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29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C483-80C0-4612-B345-04CD2E01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36F7-12AF-4EB4-A209-DD18C98E93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2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AB1E-03E4-4714-A471-6D3936FDA5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AD3E-B2BE-43DA-8DF6-A67EAD686A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08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2CB4-8069-48A7-AD3C-16B1A99AFD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6125-12E6-4CB0-BE83-0A9D83770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70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E5D2-DC39-412F-8801-1FCF024A36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C2A0-300B-434B-95C0-680BF75BE2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8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184C-896C-4F19-9CB8-A7A6AA77BB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7835-39B5-40B5-8B97-88AC338C99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07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2197-ED83-4CBD-9B21-3E57D512E2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2A8B-484E-454E-85CE-D26699EBC8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14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560B-6734-4686-9AF8-7342A7A220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3EEA-D7DE-420C-B594-D736AE3514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30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4CD9-41FB-4FB2-B6E5-02748C4974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1882-C2B0-454E-9B8D-CDDDC99D88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4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2BC5-6030-49C4-9772-D84CD32802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83ED-F3E4-45A6-92B5-B337A74688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45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967E6C2-0314-438C-B72C-671A247D9233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99A783E-9496-4A38-8633-490EBA7E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1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DED140E5-2ED4-4E00-B360-B039D6D29420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F30AED89-7625-46D5-8DB2-ACC149D64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3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5D76D5F4-5314-4A84-A775-A56F921DE1A6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B38E7919-3F03-4D69-B60E-84D68D26A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4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125E40D9-A84C-4D8A-9531-CF0BC9705FD0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0F346C2C-22CC-4C08-AF76-ACD2EC23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DE80BFC6-C6B3-4C45-A070-77E2EE8169E4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9EAD756B-5FBF-444F-A771-6CF3224CE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8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F3C24470-764C-45AF-B3C9-BB84993C1AAF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C7C2B53-CF05-4F77-AE76-53CEF940C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9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AC81B5C6-C235-4A01-897E-5B4F4549B077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6A893C44-ECBF-434E-87AE-58A308C6F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9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00F66885-81ED-4C79-AFA0-BB79C3D5AD94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A180FDE6-8408-4D31-8F8C-0EDC053A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1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7FE32DD1-96FD-4EC7-B0EB-AD301FAB38DF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2985324-02FD-41FA-B073-C6CA5B865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2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D4E64477-DDE7-4E7A-BFB2-32533E1311F2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9CA9F360-478F-4EDA-81F8-3207875B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6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F823DD8A-0A5C-4479-A3EB-92BFE0340B4C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C5E24040-754B-476C-AAFB-E577465C9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4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778" b="5574"/>
          <a:stretch/>
        </p:blipFill>
        <p:spPr>
          <a:xfrm>
            <a:off x="-1" y="5479592"/>
            <a:ext cx="9144001" cy="13868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871" b="2775"/>
          <a:stretch/>
        </p:blipFill>
        <p:spPr>
          <a:xfrm>
            <a:off x="-8470" y="4588934"/>
            <a:ext cx="9152471" cy="22677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03526AE4-65F3-4573-ADA3-23C56D4D712B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1" hangingPunct="1">
                <a:defRPr/>
              </a:pPr>
              <a:t>2/22/2013</a:t>
            </a:fld>
            <a:endParaRPr lang="en-US">
              <a:solidFill>
                <a:prstClr val="black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25F63A75-16DD-4185-BBF1-53FD209F9300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2872" b="2776"/>
          <a:stretch>
            <a:fillRect/>
          </a:stretch>
        </p:blipFill>
        <p:spPr bwMode="auto">
          <a:xfrm>
            <a:off x="-7938" y="4589463"/>
            <a:ext cx="91519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ED14E52-A161-4C70-9CC5-FAA736280F29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18A42A3-B017-4DA7-B3CA-3B9A00396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030A0"/>
          </a:solidFill>
          <a:latin typeface="Franklin Gothic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p1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a.org/index.html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happi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ppi.org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edana.org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inda.org/" TargetMode="Externa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wwca.org/PumpClogSOP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mag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wir.org/ukwirlibrary/95043" TargetMode="External"/><Relationship Id="rId2" Type="http://schemas.openxmlformats.org/officeDocument/2006/relationships/hyperlink" Target="http://www.ukwir.org/ukwirlibrary/9493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wwca.org/PumpClogSOP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wra.org/" TargetMode="External"/><Relationship Id="rId5" Type="http://schemas.openxmlformats.org/officeDocument/2006/relationships/hyperlink" Target="http://www.cowa.org/" TargetMode="External"/><Relationship Id="rId4" Type="http://schemas.openxmlformats.org/officeDocument/2006/relationships/hyperlink" Target="http://www.nacwa.org/flushable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water_issues/programs/ss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en/f/fa/Iapmo_logo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-10319" y="1703500"/>
            <a:ext cx="9164638" cy="2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ts val="6200"/>
              </a:lnSpc>
            </a:pPr>
            <a:r>
              <a:rPr lang="en-US" sz="3200" dirty="0" smtClean="0">
                <a:solidFill>
                  <a:srgbClr val="7030A0"/>
                </a:solidFill>
                <a:latin typeface="Franklin Gothic Demi" pitchFamily="34" charset="0"/>
              </a:rPr>
              <a:t>“Strangled by Disposables”</a:t>
            </a:r>
          </a:p>
          <a:p>
            <a:pPr>
              <a:lnSpc>
                <a:spcPts val="6200"/>
              </a:lnSpc>
            </a:pPr>
            <a:r>
              <a:rPr lang="en-US" dirty="0" smtClean="0">
                <a:solidFill>
                  <a:srgbClr val="7030A0"/>
                </a:solidFill>
                <a:latin typeface="Franklin Gothic Demi" pitchFamily="34" charset="0"/>
              </a:rPr>
              <a:t>An Update on Flushable but Not Dispersible Products  </a:t>
            </a:r>
            <a:r>
              <a:rPr lang="en-US" sz="5400" dirty="0">
                <a:solidFill>
                  <a:srgbClr val="7030A0"/>
                </a:solidFill>
                <a:latin typeface="Franklin Gothic Demi" pitchFamily="34" charset="0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Franklin Gothic Demi" pitchFamily="34" charset="0"/>
              </a:rPr>
            </a:br>
            <a:endParaRPr lang="en-US" sz="5400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36800" y="3894138"/>
            <a:ext cx="680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Nick  J. Arhontes, P.E.</a:t>
            </a:r>
            <a:r>
              <a:rPr lang="en-US" sz="2000" b="1" dirty="0" smtClean="0">
                <a:solidFill>
                  <a:srgbClr val="1F497D"/>
                </a:solidFill>
                <a:latin typeface="Franklin Gothic Book" pitchFamily="34" charset="0"/>
              </a:rPr>
              <a:t/>
            </a:r>
            <a:br>
              <a:rPr lang="en-US" sz="2000" b="1" dirty="0" smtClean="0">
                <a:solidFill>
                  <a:srgbClr val="1F497D"/>
                </a:solidFill>
                <a:latin typeface="Franklin Gothic Book" pitchFamily="34" charset="0"/>
              </a:rPr>
            </a:br>
            <a:r>
              <a:rPr lang="en-US" sz="2000" dirty="0" smtClean="0">
                <a:latin typeface="Franklin Gothic Book" pitchFamily="34" charset="0"/>
              </a:rPr>
              <a:t>Director</a:t>
            </a:r>
            <a:r>
              <a:rPr lang="en-US" sz="2000" b="1" dirty="0" smtClean="0">
                <a:solidFill>
                  <a:srgbClr val="1F497D"/>
                </a:solidFill>
                <a:latin typeface="Franklin Gothic Book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</a:rPr>
              <a:t>Facilities Support Services Dept.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Orange County Sanitation District, </a:t>
            </a: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</a:rPr>
              <a:t>California</a:t>
            </a:r>
            <a:br>
              <a:rPr lang="en-US" sz="2000" dirty="0" smtClean="0">
                <a:solidFill>
                  <a:prstClr val="black"/>
                </a:solidFill>
                <a:latin typeface="Franklin Gothic Book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</a:rPr>
              <a:t>www.ocsewers.com</a:t>
            </a: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57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 pitchFamily="34" charset="0"/>
              </a:rPr>
              <a:t>SCAP Collection Systems Committee - February 21, 2013 </a:t>
            </a:r>
          </a:p>
          <a:p>
            <a:r>
              <a:rPr lang="en-US" sz="1600" dirty="0" err="1" smtClean="0">
                <a:latin typeface="Franklin Gothic Book" pitchFamily="34" charset="0"/>
              </a:rPr>
              <a:t>Leucadia</a:t>
            </a:r>
            <a:r>
              <a:rPr lang="en-US" sz="1600" dirty="0" smtClean="0">
                <a:latin typeface="Franklin Gothic Book" pitchFamily="34" charset="0"/>
              </a:rPr>
              <a:t> Water District - Carlsbad, CA</a:t>
            </a:r>
          </a:p>
          <a:p>
            <a:r>
              <a:rPr lang="en-US" sz="1600" dirty="0" smtClean="0">
                <a:latin typeface="Franklin Gothic Book" pitchFamily="34" charset="0"/>
                <a:hlinkClick r:id="rId3"/>
              </a:rPr>
              <a:t>www.scap1.org</a:t>
            </a:r>
            <a:r>
              <a:rPr lang="en-US" sz="1600" dirty="0" smtClean="0">
                <a:latin typeface="Franklin Gothic Book" pitchFamily="34" charset="0"/>
              </a:rPr>
              <a:t> </a:t>
            </a:r>
            <a:endParaRPr lang="en-US" sz="1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20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57" y="2424113"/>
            <a:ext cx="2931168" cy="9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blackWhite">
          <a:xfrm>
            <a:off x="347661" y="1163011"/>
            <a:ext cx="6269038" cy="5434011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600" b="1" dirty="0" smtClean="0"/>
              <a:t>INDA – </a:t>
            </a:r>
            <a:r>
              <a:rPr lang="en-US" sz="2600" dirty="0" smtClean="0"/>
              <a:t>(1968) Association of Nonwoven Fabrics, North America </a:t>
            </a:r>
            <a:br>
              <a:rPr lang="en-US" sz="2600" dirty="0" smtClean="0"/>
            </a:br>
            <a:r>
              <a:rPr lang="en-US" sz="2600" dirty="0" smtClean="0">
                <a:hlinkClick r:id="rId4"/>
              </a:rPr>
              <a:t>www.inda.org</a:t>
            </a:r>
            <a:endParaRPr lang="en-US" sz="2600" dirty="0" smtClean="0"/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600" b="1" dirty="0" smtClean="0"/>
              <a:t>EDANA </a:t>
            </a:r>
            <a:r>
              <a:rPr lang="en-US" sz="2600" dirty="0" smtClean="0"/>
              <a:t>– </a:t>
            </a:r>
            <a:r>
              <a:rPr lang="en-US" sz="2600" dirty="0"/>
              <a:t>(</a:t>
            </a:r>
            <a:r>
              <a:rPr lang="en-US" sz="2600" dirty="0" smtClean="0"/>
              <a:t>1971) European </a:t>
            </a:r>
            <a:r>
              <a:rPr lang="en-US" sz="2600" dirty="0"/>
              <a:t>Disposables and Nonwovens Association</a:t>
            </a:r>
            <a:r>
              <a:rPr lang="en-US" sz="2600" dirty="0" smtClean="0"/>
              <a:t>,  220 member companies, based in Europe, focused in Europe, Mid East, and Africa.</a:t>
            </a:r>
            <a:br>
              <a:rPr lang="en-US" sz="2600" dirty="0" smtClean="0"/>
            </a:br>
            <a:r>
              <a:rPr lang="en-US" sz="2600" dirty="0" smtClean="0">
                <a:hlinkClick r:id="rId5"/>
              </a:rPr>
              <a:t>www.edana.org</a:t>
            </a:r>
            <a:endParaRPr lang="en-US" sz="2600" dirty="0" smtClean="0"/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600" b="1" dirty="0" smtClean="0"/>
              <a:t>TAPPI – </a:t>
            </a:r>
            <a:r>
              <a:rPr lang="en-US" sz="2600" dirty="0" smtClean="0"/>
              <a:t>(1915) Association </a:t>
            </a:r>
            <a:r>
              <a:rPr lang="en-US" sz="2600" dirty="0"/>
              <a:t>for the worldwide pulp, paper, packaging, and converting industries and publisher of Paper360º and TAPPI </a:t>
            </a:r>
            <a:r>
              <a:rPr lang="en-US" sz="2600" dirty="0" smtClean="0"/>
              <a:t>JOURNAL </a:t>
            </a:r>
            <a:r>
              <a:rPr lang="en-US" sz="2600" dirty="0" smtClean="0">
                <a:hlinkClick r:id="rId6"/>
              </a:rPr>
              <a:t>www.tappi.org</a:t>
            </a:r>
            <a:endParaRPr lang="en-US" sz="2600" dirty="0" smtClean="0"/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600" b="1" dirty="0"/>
              <a:t>HAPPI</a:t>
            </a:r>
            <a:r>
              <a:rPr lang="en-US" sz="2600" dirty="0"/>
              <a:t> – Households and Personal Products Industry </a:t>
            </a:r>
            <a:r>
              <a:rPr lang="en-US" sz="2600" dirty="0" smtClean="0"/>
              <a:t>Magazine </a:t>
            </a:r>
            <a:r>
              <a:rPr lang="en-US" sz="2600" dirty="0" smtClean="0">
                <a:hlinkClick r:id="rId7"/>
              </a:rPr>
              <a:t>www.happi.com</a:t>
            </a:r>
            <a:endParaRPr lang="en-US" sz="2600" dirty="0" smtClean="0"/>
          </a:p>
        </p:txBody>
      </p:sp>
      <p:pic>
        <p:nvPicPr>
          <p:cNvPr id="9" name="Picture 5" descr="INDA - Association of Nonwoven Fabrics Industry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5769" y="965698"/>
            <a:ext cx="1952625" cy="124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99" y="4018457"/>
            <a:ext cx="2416175" cy="6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99" y="5382659"/>
            <a:ext cx="2409824" cy="9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057275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INDA, EDANA, HAPPI, TAPPI ?</a:t>
            </a:r>
          </a:p>
        </p:txBody>
      </p:sp>
    </p:spTree>
    <p:extLst>
      <p:ext uri="{BB962C8B-B14F-4D97-AF65-F5344CB8AC3E}">
        <p14:creationId xmlns:p14="http://schemas.microsoft.com/office/powerpoint/2010/main" val="41377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701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3" y="290212"/>
            <a:ext cx="6239823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0191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Nonwoven Industry Guidelines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057275"/>
            <a:ext cx="8496300" cy="4791075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2003 </a:t>
            </a:r>
            <a:r>
              <a:rPr lang="en-US" sz="2800" dirty="0"/>
              <a:t>WERF DOCUMENT #</a:t>
            </a:r>
            <a:r>
              <a:rPr lang="en-US" sz="2800" dirty="0" smtClean="0"/>
              <a:t>02CTS7P - </a:t>
            </a:r>
            <a:r>
              <a:rPr lang="en-US" sz="2800" i="1" dirty="0" smtClean="0"/>
              <a:t>“Protocols to Assess the Breakdown of Flushable Consumer Products”</a:t>
            </a:r>
            <a:r>
              <a:rPr lang="en-US" sz="2800" dirty="0" smtClean="0"/>
              <a:t> for Proctor and Gamble - did not fully address potential problems between the toilet and treatment plant 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Contains voluntary guidelines for testing for “</a:t>
            </a:r>
            <a:r>
              <a:rPr lang="en-US" sz="2800" dirty="0" err="1" smtClean="0"/>
              <a:t>flushability</a:t>
            </a:r>
            <a:r>
              <a:rPr lang="en-US" sz="2800" dirty="0" smtClean="0"/>
              <a:t>”</a:t>
            </a:r>
          </a:p>
          <a:p>
            <a:pPr eaLnBrk="1" hangingPunct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INDA’s current guidelines based on this desire– “</a:t>
            </a:r>
            <a:r>
              <a:rPr lang="en-US" sz="2800" i="1" dirty="0" smtClean="0"/>
              <a:t>become unrecognizable in a reasonable amount of time”</a:t>
            </a:r>
          </a:p>
          <a:p>
            <a:pPr eaLnBrk="1" hangingPunct="1">
              <a:spcAft>
                <a:spcPts val="600"/>
              </a:spcAft>
            </a:pP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54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17488"/>
            <a:ext cx="9144000" cy="1125537"/>
          </a:xfrm>
        </p:spPr>
        <p:txBody>
          <a:bodyPr>
            <a:noAutofit/>
          </a:bodyPr>
          <a:lstStyle/>
          <a:p>
            <a:pPr eaLnBrk="1" hangingPunct="1"/>
            <a:r>
              <a:rPr lang="en-US" sz="3800" dirty="0" smtClean="0"/>
              <a:t>Portland, Maine Sept. 2011</a:t>
            </a:r>
            <a:br>
              <a:rPr lang="en-US" sz="3800" dirty="0" smtClean="0"/>
            </a:br>
            <a:r>
              <a:rPr lang="en-US" sz="3800" dirty="0" smtClean="0"/>
              <a:t>Characterization Study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799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INDA Members </a:t>
            </a:r>
          </a:p>
          <a:p>
            <a:pPr lvl="1" eaLnBrk="1" hangingPunct="1"/>
            <a:r>
              <a:rPr lang="en-US" sz="2600" dirty="0" smtClean="0"/>
              <a:t>Kimberly Clark</a:t>
            </a:r>
          </a:p>
          <a:p>
            <a:pPr lvl="1" eaLnBrk="1" hangingPunct="1"/>
            <a:r>
              <a:rPr lang="en-US" sz="2600" dirty="0" smtClean="0"/>
              <a:t>Proctor and Gamble</a:t>
            </a:r>
          </a:p>
          <a:p>
            <a:pPr eaLnBrk="1" hangingPunct="1"/>
            <a:r>
              <a:rPr lang="en-US" sz="2800" dirty="0" smtClean="0"/>
              <a:t>WEF Collections Systems Committee</a:t>
            </a:r>
          </a:p>
          <a:p>
            <a:pPr eaLnBrk="1" hangingPunct="1"/>
            <a:r>
              <a:rPr lang="en-US" sz="2800" dirty="0" smtClean="0"/>
              <a:t>Maine WEA</a:t>
            </a:r>
          </a:p>
          <a:p>
            <a:pPr eaLnBrk="1" hangingPunct="1"/>
            <a:r>
              <a:rPr lang="en-US" sz="2800" dirty="0" smtClean="0"/>
              <a:t>Portland WD, ME</a:t>
            </a:r>
          </a:p>
        </p:txBody>
      </p:sp>
      <p:pic>
        <p:nvPicPr>
          <p:cNvPr id="17412" name="Picture 4" descr="lipstic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999" y="1924048"/>
            <a:ext cx="4168775" cy="2862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5942031"/>
            <a:ext cx="9144000" cy="915969"/>
            <a:chOff x="0" y="5942031"/>
            <a:chExt cx="9144000" cy="915969"/>
          </a:xfrm>
        </p:grpSpPr>
        <p:sp>
          <p:nvSpPr>
            <p:cNvPr id="6" name="Rectangle 5"/>
            <p:cNvSpPr/>
            <p:nvPr/>
          </p:nvSpPr>
          <p:spPr>
            <a:xfrm>
              <a:off x="0" y="5942031"/>
              <a:ext cx="9144000" cy="91596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2" y="5957624"/>
              <a:ext cx="5819775" cy="87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87" y="6058188"/>
              <a:ext cx="2409825" cy="496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19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DSCN0510 Rob Villee and long pap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5" y="563840"/>
            <a:ext cx="3600449" cy="27003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Content Placeholder 3" descr="DSCN0516 Baby wipe close u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4" y="563840"/>
            <a:ext cx="3600449" cy="27003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Content Placeholder 3" descr="DSCN0523 Fe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468183"/>
            <a:ext cx="3714361" cy="27857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Content Placeholder 3" descr="DSCN0513 New generation flushab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4" y="3464561"/>
            <a:ext cx="3595363" cy="26965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71861" y="675242"/>
            <a:ext cx="3038474" cy="398186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Paper Products 42%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612606" y="675242"/>
            <a:ext cx="2585693" cy="398186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Baby Wipes 24%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85801" y="3583265"/>
            <a:ext cx="3248024" cy="398186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Feminine Hygiene 17%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585351" y="3573740"/>
            <a:ext cx="2585693" cy="398186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tx2"/>
                </a:solidFill>
              </a:rPr>
              <a:t>Flushables</a:t>
            </a:r>
            <a:r>
              <a:rPr lang="en-US" sz="2400" dirty="0" smtClean="0">
                <a:solidFill>
                  <a:schemeClr val="tx2"/>
                </a:solidFill>
              </a:rPr>
              <a:t> 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3912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Franklin Gothic Book" pitchFamily="34" charset="0"/>
              </a:rPr>
              <a:t>Other: Household </a:t>
            </a:r>
            <a:r>
              <a:rPr lang="en-US" sz="1800" b="1" dirty="0">
                <a:solidFill>
                  <a:schemeClr val="tx2"/>
                </a:solidFill>
                <a:latin typeface="Franklin Gothic Book" pitchFamily="34" charset="0"/>
              </a:rPr>
              <a:t>Wipes 4</a:t>
            </a:r>
            <a:r>
              <a:rPr lang="en-US" sz="1800" b="1" dirty="0" smtClean="0">
                <a:solidFill>
                  <a:schemeClr val="tx2"/>
                </a:solidFill>
                <a:latin typeface="Franklin Gothic Book" pitchFamily="34" charset="0"/>
              </a:rPr>
              <a:t>%, Cosmetic </a:t>
            </a:r>
            <a:r>
              <a:rPr lang="en-US" sz="1800" b="1" dirty="0">
                <a:solidFill>
                  <a:schemeClr val="tx2"/>
                </a:solidFill>
                <a:latin typeface="Franklin Gothic Book" pitchFamily="34" charset="0"/>
              </a:rPr>
              <a:t>3</a:t>
            </a:r>
            <a:r>
              <a:rPr lang="en-US" sz="1800" b="1" dirty="0" smtClean="0">
                <a:solidFill>
                  <a:schemeClr val="tx2"/>
                </a:solidFill>
                <a:latin typeface="Franklin Gothic Book" pitchFamily="34" charset="0"/>
              </a:rPr>
              <a:t>%, Medical 2%, Hands</a:t>
            </a:r>
            <a:r>
              <a:rPr lang="en-US" sz="1800" b="1" dirty="0">
                <a:solidFill>
                  <a:schemeClr val="tx2"/>
                </a:solidFill>
                <a:latin typeface="Franklin Gothic Book" pitchFamily="34" charset="0"/>
              </a:rPr>
              <a:t>, Face and Body (HFB) 1%</a:t>
            </a:r>
          </a:p>
          <a:p>
            <a:endParaRPr lang="en-US" sz="18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46038"/>
            <a:ext cx="9144000" cy="45878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2011 Characterization Results from Portland, Maine</a:t>
            </a:r>
          </a:p>
        </p:txBody>
      </p:sp>
    </p:spTree>
    <p:extLst>
      <p:ext uri="{BB962C8B-B14F-4D97-AF65-F5344CB8AC3E}">
        <p14:creationId xmlns:p14="http://schemas.microsoft.com/office/powerpoint/2010/main" val="18613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33474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What We Learned</a:t>
            </a:r>
            <a:r>
              <a:rPr lang="en-US" sz="4000" dirty="0">
                <a:solidFill>
                  <a:srgbClr val="7030A0"/>
                </a:solidFill>
                <a:latin typeface="Franklin Gothic Demi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in Maine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spcBef>
                <a:spcPts val="672"/>
              </a:spcBef>
              <a:spcAft>
                <a:spcPts val="0"/>
              </a:spcAft>
            </a:pPr>
            <a:r>
              <a:rPr lang="en-US" sz="2800" dirty="0" smtClean="0">
                <a:latin typeface="Franklin Gothic Book" pitchFamily="34" charset="0"/>
              </a:rPr>
              <a:t>90% +/- of the products removed from the sewer during the test are </a:t>
            </a:r>
            <a:r>
              <a:rPr lang="en-US" sz="2800" b="1" dirty="0" smtClean="0">
                <a:solidFill>
                  <a:srgbClr val="FF0000"/>
                </a:solidFill>
                <a:latin typeface="Franklin Gothic Book" pitchFamily="34" charset="0"/>
              </a:rPr>
              <a:t>non-dispersible</a:t>
            </a:r>
          </a:p>
          <a:p>
            <a:pPr eaLnBrk="1" hangingPunct="1">
              <a:spcBef>
                <a:spcPts val="672"/>
              </a:spcBef>
              <a:spcAft>
                <a:spcPts val="0"/>
              </a:spcAft>
            </a:pPr>
            <a:r>
              <a:rPr lang="en-US" sz="2800" dirty="0" smtClean="0">
                <a:latin typeface="Franklin Gothic Book" pitchFamily="34" charset="0"/>
              </a:rPr>
              <a:t>Tampons are great accumulators of other material and form larger clumps</a:t>
            </a:r>
          </a:p>
          <a:p>
            <a:pPr eaLnBrk="1" hangingPunct="1">
              <a:spcBef>
                <a:spcPts val="672"/>
              </a:spcBef>
              <a:spcAft>
                <a:spcPts val="0"/>
              </a:spcAft>
            </a:pPr>
            <a:r>
              <a:rPr lang="en-US" sz="2800" dirty="0" smtClean="0">
                <a:latin typeface="Franklin Gothic Book" pitchFamily="34" charset="0"/>
              </a:rPr>
              <a:t>Some flushable baby </a:t>
            </a:r>
            <a:r>
              <a:rPr lang="en-US" sz="2800" dirty="0">
                <a:latin typeface="Franklin Gothic Book" pitchFamily="34" charset="0"/>
              </a:rPr>
              <a:t>w</a:t>
            </a:r>
            <a:r>
              <a:rPr lang="en-US" sz="2800" dirty="0" smtClean="0">
                <a:latin typeface="Franklin Gothic Book" pitchFamily="34" charset="0"/>
              </a:rPr>
              <a:t>ipes are indestructible squares of nonwoven plastic fibers</a:t>
            </a:r>
          </a:p>
          <a:p>
            <a:pPr eaLnBrk="1" hangingPunct="1">
              <a:spcBef>
                <a:spcPts val="672"/>
              </a:spcBef>
              <a:spcAft>
                <a:spcPts val="0"/>
              </a:spcAft>
            </a:pPr>
            <a:r>
              <a:rPr lang="en-US" sz="2800" dirty="0" smtClean="0">
                <a:latin typeface="Franklin Gothic Book" pitchFamily="34" charset="0"/>
              </a:rPr>
              <a:t>Developed SOP for characterization studies</a:t>
            </a:r>
            <a:br>
              <a:rPr lang="en-US" sz="2800" dirty="0" smtClean="0">
                <a:latin typeface="Franklin Gothic Book" pitchFamily="34" charset="0"/>
              </a:rPr>
            </a:br>
            <a:r>
              <a:rPr lang="en-US" sz="2800" dirty="0">
                <a:solidFill>
                  <a:srgbClr val="FF0000"/>
                </a:solidFill>
                <a:hlinkClick r:id="rId3"/>
              </a:rPr>
              <a:t>http://www.mwwca.org/PumpClogSOP.pdf</a:t>
            </a:r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942031"/>
            <a:ext cx="9144000" cy="915969"/>
            <a:chOff x="0" y="5942031"/>
            <a:chExt cx="9144000" cy="915969"/>
          </a:xfrm>
        </p:grpSpPr>
        <p:sp>
          <p:nvSpPr>
            <p:cNvPr id="2" name="Rectangle 1"/>
            <p:cNvSpPr/>
            <p:nvPr/>
          </p:nvSpPr>
          <p:spPr>
            <a:xfrm>
              <a:off x="0" y="5942031"/>
              <a:ext cx="9144000" cy="91596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2" y="5957624"/>
              <a:ext cx="5819775" cy="87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87" y="6058188"/>
              <a:ext cx="2409825" cy="496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07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009649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Redefining the Problem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33475"/>
            <a:ext cx="8229600" cy="4525963"/>
          </a:xfrm>
        </p:spPr>
        <p:txBody>
          <a:bodyPr/>
          <a:lstStyle/>
          <a:p>
            <a:pPr eaLnBrk="1" hangingPunct="1">
              <a:lnSpc>
                <a:spcPts val="3700"/>
              </a:lnSpc>
            </a:pPr>
            <a:r>
              <a:rPr lang="en-US" sz="2800" dirty="0">
                <a:latin typeface="Franklin Gothic Book" pitchFamily="34" charset="0"/>
              </a:rPr>
              <a:t>Modern toilets will flush just about anything</a:t>
            </a:r>
            <a:r>
              <a:rPr lang="en-US" sz="2800" dirty="0" smtClean="0">
                <a:latin typeface="Franklin Gothic Book" pitchFamily="34" charset="0"/>
              </a:rPr>
              <a:t>!</a:t>
            </a:r>
          </a:p>
          <a:p>
            <a:pPr eaLnBrk="1" hangingPunct="1">
              <a:lnSpc>
                <a:spcPts val="3700"/>
              </a:lnSpc>
            </a:pPr>
            <a:r>
              <a:rPr lang="en-US" sz="2800" dirty="0" smtClean="0">
                <a:latin typeface="Franklin Gothic Book" pitchFamily="34" charset="0"/>
              </a:rPr>
              <a:t>Products that are flushable, but don't rapidly disperse are the problem!</a:t>
            </a:r>
          </a:p>
          <a:p>
            <a:pPr eaLnBrk="1" hangingPunct="1">
              <a:lnSpc>
                <a:spcPts val="3700"/>
              </a:lnSpc>
            </a:pPr>
            <a:r>
              <a:rPr lang="en-US" sz="2800" dirty="0" smtClean="0">
                <a:latin typeface="Franklin Gothic Book" pitchFamily="34" charset="0"/>
              </a:rPr>
              <a:t>Lack of consistent labeling and instructions on how to dispose/flush products leads to consumer confusion</a:t>
            </a:r>
          </a:p>
          <a:p>
            <a:pPr eaLnBrk="1" hangingPunct="1">
              <a:lnSpc>
                <a:spcPts val="3700"/>
              </a:lnSpc>
            </a:pPr>
            <a:r>
              <a:rPr lang="en-US" sz="2800" dirty="0" smtClean="0">
                <a:latin typeface="Franklin Gothic Book" pitchFamily="34" charset="0"/>
              </a:rPr>
              <a:t>Improve transparency and adopt third-party mandatory testing – example: </a:t>
            </a:r>
            <a:r>
              <a:rPr lang="en-US" sz="2800" u="sng" dirty="0" smtClean="0">
                <a:solidFill>
                  <a:srgbClr val="0000FF"/>
                </a:solidFill>
                <a:latin typeface="Franklin Gothic Book" pitchFamily="34" charset="0"/>
              </a:rPr>
              <a:t>www.nsf.org</a:t>
            </a:r>
            <a:endParaRPr lang="en-US" sz="2800" dirty="0" smtClean="0">
              <a:latin typeface="Franklin Gothic Book" pitchFamily="34" charset="0"/>
            </a:endParaRPr>
          </a:p>
          <a:p>
            <a:pPr eaLnBrk="1" hangingPunct="1">
              <a:lnSpc>
                <a:spcPts val="3700"/>
              </a:lnSpc>
            </a:pPr>
            <a:endParaRPr lang="en-US" sz="2800" dirty="0" smtClean="0">
              <a:latin typeface="Franklin Gothic Book" pitchFamily="34" charset="0"/>
            </a:endParaRPr>
          </a:p>
          <a:p>
            <a:pPr eaLnBrk="1" hangingPunct="1">
              <a:lnSpc>
                <a:spcPts val="3700"/>
              </a:lnSpc>
            </a:pPr>
            <a:endParaRPr lang="en-US" sz="2800" dirty="0" smtClean="0">
              <a:latin typeface="Franklin Gothic Book" pitchFamily="34" charset="0"/>
            </a:endParaRPr>
          </a:p>
          <a:p>
            <a:pPr eaLnBrk="1" hangingPunct="1">
              <a:lnSpc>
                <a:spcPts val="3700"/>
              </a:lnSpc>
            </a:pPr>
            <a:endParaRPr lang="en-US" sz="2800" dirty="0" smtClean="0">
              <a:latin typeface="Franklin Gothic Book" pitchFamily="34" charset="0"/>
            </a:endParaRPr>
          </a:p>
          <a:p>
            <a:pPr eaLnBrk="1" hangingPunct="1">
              <a:lnSpc>
                <a:spcPts val="3700"/>
              </a:lnSpc>
            </a:pPr>
            <a:endParaRPr lang="en-US" sz="2800" dirty="0" smtClean="0">
              <a:latin typeface="Franklin Gothic Book" pitchFamily="34" charset="0"/>
            </a:endParaRPr>
          </a:p>
          <a:p>
            <a:pPr eaLnBrk="1" hangingPunct="1">
              <a:lnSpc>
                <a:spcPts val="3700"/>
              </a:lnSpc>
            </a:pPr>
            <a:endParaRPr lang="en-US" sz="2800" dirty="0" smtClean="0">
              <a:latin typeface="Franklin Gothic Book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942031"/>
            <a:ext cx="9144000" cy="915969"/>
            <a:chOff x="0" y="5942031"/>
            <a:chExt cx="9144000" cy="915969"/>
          </a:xfrm>
        </p:grpSpPr>
        <p:sp>
          <p:nvSpPr>
            <p:cNvPr id="5" name="Rectangle 4"/>
            <p:cNvSpPr/>
            <p:nvPr/>
          </p:nvSpPr>
          <p:spPr>
            <a:xfrm>
              <a:off x="0" y="5942031"/>
              <a:ext cx="9144000" cy="91596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2" y="5957624"/>
              <a:ext cx="5819775" cy="87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87" y="6058188"/>
              <a:ext cx="2409825" cy="496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7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01917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Recommendations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199" y="1170006"/>
            <a:ext cx="8543925" cy="477202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2800" dirty="0" smtClean="0">
                <a:latin typeface="Franklin Gothic Book" pitchFamily="34" charset="0"/>
              </a:rPr>
              <a:t>Require better </a:t>
            </a:r>
            <a:r>
              <a:rPr lang="en-US" sz="2800" dirty="0">
                <a:latin typeface="Franklin Gothic Book" pitchFamily="34" charset="0"/>
              </a:rPr>
              <a:t>package </a:t>
            </a:r>
            <a:r>
              <a:rPr lang="en-US" sz="2800" dirty="0" smtClean="0">
                <a:latin typeface="Franklin Gothic Book" pitchFamily="34" charset="0"/>
              </a:rPr>
              <a:t>labeling</a:t>
            </a:r>
          </a:p>
          <a:p>
            <a:pPr lvl="1" eaLnBrk="1" hangingPunct="1">
              <a:lnSpc>
                <a:spcPts val="3000"/>
              </a:lnSpc>
            </a:pPr>
            <a:r>
              <a:rPr lang="en-US" sz="2600" dirty="0" smtClean="0">
                <a:latin typeface="Franklin Gothic Book" pitchFamily="34" charset="0"/>
              </a:rPr>
              <a:t>Universal “Do Not Flush” label in a prominent place and size </a:t>
            </a:r>
          </a:p>
          <a:p>
            <a:pPr eaLnBrk="1" hangingPunct="1">
              <a:lnSpc>
                <a:spcPts val="3200"/>
              </a:lnSpc>
            </a:pPr>
            <a:r>
              <a:rPr lang="en-US" sz="2800" dirty="0" smtClean="0">
                <a:latin typeface="Franklin Gothic Book" pitchFamily="34" charset="0"/>
              </a:rPr>
              <a:t>More consumer education</a:t>
            </a:r>
          </a:p>
          <a:p>
            <a:pPr lvl="1" eaLnBrk="1" hangingPunct="1">
              <a:lnSpc>
                <a:spcPts val="3000"/>
              </a:lnSpc>
            </a:pPr>
            <a:r>
              <a:rPr lang="en-US" sz="2600" dirty="0" smtClean="0">
                <a:latin typeface="Franklin Gothic Book" pitchFamily="34" charset="0"/>
              </a:rPr>
              <a:t>From both nonwoven industry and wastewater sector</a:t>
            </a:r>
          </a:p>
          <a:p>
            <a:pPr eaLnBrk="1" hangingPunct="1">
              <a:lnSpc>
                <a:spcPts val="3200"/>
              </a:lnSpc>
            </a:pPr>
            <a:r>
              <a:rPr lang="en-US" sz="2800" dirty="0" smtClean="0">
                <a:latin typeface="Franklin Gothic Book" pitchFamily="34" charset="0"/>
              </a:rPr>
              <a:t>Product reengineering</a:t>
            </a:r>
          </a:p>
          <a:p>
            <a:pPr lvl="1" eaLnBrk="1" hangingPunct="1">
              <a:lnSpc>
                <a:spcPts val="3000"/>
              </a:lnSpc>
            </a:pPr>
            <a:r>
              <a:rPr lang="en-US" sz="2600" dirty="0" smtClean="0">
                <a:latin typeface="Franklin Gothic Book" pitchFamily="34" charset="0"/>
              </a:rPr>
              <a:t>Require any product used “below the waist” </a:t>
            </a:r>
            <a:br>
              <a:rPr lang="en-US" sz="2600" dirty="0" smtClean="0">
                <a:latin typeface="Franklin Gothic Book" pitchFamily="34" charset="0"/>
              </a:rPr>
            </a:br>
            <a:r>
              <a:rPr lang="en-US" sz="2600" dirty="0" smtClean="0">
                <a:latin typeface="Franklin Gothic Book" pitchFamily="34" charset="0"/>
              </a:rPr>
              <a:t>to be made of a dispersible substrate</a:t>
            </a:r>
          </a:p>
          <a:p>
            <a:pPr eaLnBrk="1" hangingPunct="1">
              <a:lnSpc>
                <a:spcPts val="3200"/>
              </a:lnSpc>
            </a:pPr>
            <a:r>
              <a:rPr lang="en-US" sz="2800" dirty="0">
                <a:latin typeface="Franklin Gothic Book" pitchFamily="34" charset="0"/>
              </a:rPr>
              <a:t>R</a:t>
            </a:r>
            <a:r>
              <a:rPr lang="en-US" sz="2800" dirty="0" smtClean="0">
                <a:latin typeface="Franklin Gothic Book" pitchFamily="34" charset="0"/>
              </a:rPr>
              <a:t>emove paper towels from restrooms, provide toilet seat covers, and air dryers for hands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942031"/>
            <a:ext cx="9144000" cy="915969"/>
            <a:chOff x="0" y="5942031"/>
            <a:chExt cx="9144000" cy="915969"/>
          </a:xfrm>
        </p:grpSpPr>
        <p:sp>
          <p:nvSpPr>
            <p:cNvPr id="5" name="Rectangle 4"/>
            <p:cNvSpPr/>
            <p:nvPr/>
          </p:nvSpPr>
          <p:spPr>
            <a:xfrm>
              <a:off x="0" y="5942031"/>
              <a:ext cx="9144000" cy="91596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2" y="5957624"/>
              <a:ext cx="5819775" cy="87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87" y="6058188"/>
              <a:ext cx="2409825" cy="496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5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038224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b="0" dirty="0" smtClean="0"/>
              <a:t>OCSD </a:t>
            </a:r>
            <a:r>
              <a:rPr lang="en-US" b="0" cap="none" dirty="0" smtClean="0"/>
              <a:t>Activities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2425" y="1047749"/>
            <a:ext cx="8229600" cy="4200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Changing role of Source Control</a:t>
            </a:r>
          </a:p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Dispersiblity</a:t>
            </a:r>
            <a:r>
              <a:rPr lang="en-US" sz="2800" dirty="0" smtClean="0">
                <a:solidFill>
                  <a:schemeClr val="tx1"/>
                </a:solidFill>
              </a:rPr>
              <a:t> test lab set up by OCSD Source Control Staff in May 2012</a:t>
            </a:r>
          </a:p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Continue to assist WEF Collections System Committee and NACWA, APWA and SCAP</a:t>
            </a:r>
          </a:p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Networking with other organizations</a:t>
            </a:r>
          </a:p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Public Outreach with </a:t>
            </a:r>
            <a:r>
              <a:rPr lang="en-US" sz="2800" u="sng" dirty="0" smtClean="0">
                <a:solidFill>
                  <a:srgbClr val="0000FF"/>
                </a:solidFill>
              </a:rPr>
              <a:t>www.What2Flush.com</a:t>
            </a:r>
          </a:p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7275"/>
            <a:ext cx="4111096" cy="4619623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9525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OCSD’s </a:t>
            </a:r>
            <a:r>
              <a:rPr lang="en-US" sz="4000" dirty="0" err="1" smtClean="0"/>
              <a:t>Deragging</a:t>
            </a:r>
            <a:r>
              <a:rPr lang="en-US" sz="4000" dirty="0" smtClean="0"/>
              <a:t> Study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4152900" y="1057275"/>
            <a:ext cx="4991100" cy="48623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Franklin Gothic Demi" pitchFamily="34" charset="0"/>
              </a:rPr>
              <a:t>2010-11</a:t>
            </a:r>
          </a:p>
          <a:p>
            <a:r>
              <a:rPr lang="en-US" sz="2800" dirty="0" smtClean="0"/>
              <a:t>971 preventative or corrective </a:t>
            </a:r>
            <a:r>
              <a:rPr lang="en-US" sz="2800" dirty="0" err="1" smtClean="0"/>
              <a:t>deragging</a:t>
            </a:r>
            <a:r>
              <a:rPr lang="en-US" sz="2800" dirty="0" smtClean="0"/>
              <a:t> tasks on 10 pump stations</a:t>
            </a:r>
            <a:endParaRPr lang="en-US" b="1" dirty="0" smtClean="0"/>
          </a:p>
          <a:p>
            <a:pPr>
              <a:spcAft>
                <a:spcPts val="1800"/>
              </a:spcAft>
            </a:pPr>
            <a:r>
              <a:rPr lang="en-US" sz="3000" dirty="0" smtClean="0">
                <a:latin typeface="Franklin Gothic Demi" pitchFamily="34" charset="0"/>
              </a:rPr>
              <a:t>Total labor cost $320,000</a:t>
            </a:r>
          </a:p>
          <a:p>
            <a:pPr marL="0" indent="0">
              <a:buNone/>
            </a:pPr>
            <a:r>
              <a:rPr lang="en-US" sz="3000" dirty="0" smtClean="0">
                <a:latin typeface="Franklin Gothic Demi" pitchFamily="34" charset="0"/>
              </a:rPr>
              <a:t>08/13/2012</a:t>
            </a:r>
          </a:p>
          <a:p>
            <a:r>
              <a:rPr lang="en-US" sz="2800" dirty="0" smtClean="0"/>
              <a:t>New Plant 2 </a:t>
            </a:r>
            <a:r>
              <a:rPr lang="en-US" sz="2800" dirty="0" err="1" smtClean="0"/>
              <a:t>Headworks</a:t>
            </a:r>
            <a:endParaRPr lang="en-US" sz="2800" dirty="0" smtClean="0"/>
          </a:p>
          <a:p>
            <a:r>
              <a:rPr lang="en-US" sz="2800" dirty="0" smtClean="0"/>
              <a:t>40 large trash bags of debris removed from 3 plugged washer compactors took 6-8 hours and </a:t>
            </a:r>
            <a:br>
              <a:rPr lang="en-US" sz="2800" dirty="0" smtClean="0"/>
            </a:br>
            <a:r>
              <a:rPr lang="en-US" sz="2800" dirty="0" smtClean="0"/>
              <a:t>10 staff to correct</a:t>
            </a:r>
          </a:p>
          <a:p>
            <a:r>
              <a:rPr lang="en-US" sz="2800" dirty="0" smtClean="0"/>
              <a:t>Engineering the problem away – pushes it down the line</a:t>
            </a:r>
          </a:p>
          <a:p>
            <a:pPr lvl="1"/>
            <a:r>
              <a:rPr lang="en-US" dirty="0" smtClean="0"/>
              <a:t>Debris doesn’t disappear</a:t>
            </a:r>
          </a:p>
          <a:p>
            <a:pPr lvl="1"/>
            <a:r>
              <a:rPr lang="en-US" dirty="0" smtClean="0"/>
              <a:t>$$$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6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41"/>
          <p:cNvGrpSpPr>
            <a:grpSpLocks/>
          </p:cNvGrpSpPr>
          <p:nvPr/>
        </p:nvGrpSpPr>
        <p:grpSpPr bwMode="auto">
          <a:xfrm>
            <a:off x="2743200" y="677863"/>
            <a:ext cx="6211888" cy="6081712"/>
            <a:chOff x="1069975" y="0"/>
            <a:chExt cx="7004050" cy="6858000"/>
          </a:xfrm>
          <a:solidFill>
            <a:srgbClr val="0070C0"/>
          </a:solidFill>
        </p:grpSpPr>
        <p:sp>
          <p:nvSpPr>
            <p:cNvPr id="2" name="Freeform 546"/>
            <p:cNvSpPr>
              <a:spLocks/>
            </p:cNvSpPr>
            <p:nvPr/>
          </p:nvSpPr>
          <p:spPr bwMode="blackWhite">
            <a:xfrm>
              <a:off x="1069975" y="0"/>
              <a:ext cx="7004050" cy="6858000"/>
            </a:xfrm>
            <a:custGeom>
              <a:avLst/>
              <a:gdLst>
                <a:gd name="T0" fmla="*/ 2147483647 w 400"/>
                <a:gd name="T1" fmla="*/ 2147483647 h 383"/>
                <a:gd name="T2" fmla="*/ 2147483647 w 400"/>
                <a:gd name="T3" fmla="*/ 2147483647 h 383"/>
                <a:gd name="T4" fmla="*/ 2147483647 w 400"/>
                <a:gd name="T5" fmla="*/ 2147483647 h 383"/>
                <a:gd name="T6" fmla="*/ 2147483647 w 400"/>
                <a:gd name="T7" fmla="*/ 2147483647 h 383"/>
                <a:gd name="T8" fmla="*/ 2147483647 w 400"/>
                <a:gd name="T9" fmla="*/ 2147483647 h 383"/>
                <a:gd name="T10" fmla="*/ 2147483647 w 400"/>
                <a:gd name="T11" fmla="*/ 2147483647 h 383"/>
                <a:gd name="T12" fmla="*/ 2147483647 w 400"/>
                <a:gd name="T13" fmla="*/ 2147483647 h 383"/>
                <a:gd name="T14" fmla="*/ 2147483647 w 400"/>
                <a:gd name="T15" fmla="*/ 2147483647 h 383"/>
                <a:gd name="T16" fmla="*/ 2147483647 w 400"/>
                <a:gd name="T17" fmla="*/ 2147483647 h 383"/>
                <a:gd name="T18" fmla="*/ 2147483647 w 400"/>
                <a:gd name="T19" fmla="*/ 2147483647 h 383"/>
                <a:gd name="T20" fmla="*/ 2147483647 w 400"/>
                <a:gd name="T21" fmla="*/ 2147483647 h 383"/>
                <a:gd name="T22" fmla="*/ 2147483647 w 400"/>
                <a:gd name="T23" fmla="*/ 2147483647 h 383"/>
                <a:gd name="T24" fmla="*/ 2147483647 w 400"/>
                <a:gd name="T25" fmla="*/ 2147483647 h 383"/>
                <a:gd name="T26" fmla="*/ 2147483647 w 400"/>
                <a:gd name="T27" fmla="*/ 2147483647 h 383"/>
                <a:gd name="T28" fmla="*/ 2147483647 w 400"/>
                <a:gd name="T29" fmla="*/ 2147483647 h 383"/>
                <a:gd name="T30" fmla="*/ 2147483647 w 400"/>
                <a:gd name="T31" fmla="*/ 2147483647 h 383"/>
                <a:gd name="T32" fmla="*/ 2147483647 w 400"/>
                <a:gd name="T33" fmla="*/ 2147483647 h 383"/>
                <a:gd name="T34" fmla="*/ 2147483647 w 400"/>
                <a:gd name="T35" fmla="*/ 2147483647 h 383"/>
                <a:gd name="T36" fmla="*/ 2147483647 w 400"/>
                <a:gd name="T37" fmla="*/ 2147483647 h 383"/>
                <a:gd name="T38" fmla="*/ 2147483647 w 400"/>
                <a:gd name="T39" fmla="*/ 2147483647 h 383"/>
                <a:gd name="T40" fmla="*/ 2147483647 w 400"/>
                <a:gd name="T41" fmla="*/ 2147483647 h 383"/>
                <a:gd name="T42" fmla="*/ 2147483647 w 400"/>
                <a:gd name="T43" fmla="*/ 2147483647 h 383"/>
                <a:gd name="T44" fmla="*/ 2147483647 w 400"/>
                <a:gd name="T45" fmla="*/ 2147483647 h 383"/>
                <a:gd name="T46" fmla="*/ 2147483647 w 400"/>
                <a:gd name="T47" fmla="*/ 2147483647 h 383"/>
                <a:gd name="T48" fmla="*/ 2147483647 w 400"/>
                <a:gd name="T49" fmla="*/ 2147483647 h 383"/>
                <a:gd name="T50" fmla="*/ 2147483647 w 400"/>
                <a:gd name="T51" fmla="*/ 2147483647 h 383"/>
                <a:gd name="T52" fmla="*/ 2147483647 w 400"/>
                <a:gd name="T53" fmla="*/ 2147483647 h 383"/>
                <a:gd name="T54" fmla="*/ 2147483647 w 400"/>
                <a:gd name="T55" fmla="*/ 2147483647 h 383"/>
                <a:gd name="T56" fmla="*/ 2147483647 w 400"/>
                <a:gd name="T57" fmla="*/ 2147483647 h 383"/>
                <a:gd name="T58" fmla="*/ 2147483647 w 400"/>
                <a:gd name="T59" fmla="*/ 2147483647 h 383"/>
                <a:gd name="T60" fmla="*/ 2147483647 w 400"/>
                <a:gd name="T61" fmla="*/ 2147483647 h 383"/>
                <a:gd name="T62" fmla="*/ 2147483647 w 400"/>
                <a:gd name="T63" fmla="*/ 2147483647 h 383"/>
                <a:gd name="T64" fmla="*/ 2147483647 w 400"/>
                <a:gd name="T65" fmla="*/ 2147483647 h 383"/>
                <a:gd name="T66" fmla="*/ 2147483647 w 400"/>
                <a:gd name="T67" fmla="*/ 2147483647 h 383"/>
                <a:gd name="T68" fmla="*/ 2147483647 w 400"/>
                <a:gd name="T69" fmla="*/ 2147483647 h 383"/>
                <a:gd name="T70" fmla="*/ 2147483647 w 400"/>
                <a:gd name="T71" fmla="*/ 2147483647 h 383"/>
                <a:gd name="T72" fmla="*/ 2147483647 w 400"/>
                <a:gd name="T73" fmla="*/ 2147483647 h 383"/>
                <a:gd name="T74" fmla="*/ 2147483647 w 400"/>
                <a:gd name="T75" fmla="*/ 2147483647 h 383"/>
                <a:gd name="T76" fmla="*/ 2147483647 w 400"/>
                <a:gd name="T77" fmla="*/ 2147483647 h 383"/>
                <a:gd name="T78" fmla="*/ 2147483647 w 400"/>
                <a:gd name="T79" fmla="*/ 2147483647 h 383"/>
                <a:gd name="T80" fmla="*/ 2147483647 w 400"/>
                <a:gd name="T81" fmla="*/ 2147483647 h 383"/>
                <a:gd name="T82" fmla="*/ 2147483647 w 400"/>
                <a:gd name="T83" fmla="*/ 2147483647 h 383"/>
                <a:gd name="T84" fmla="*/ 2147483647 w 400"/>
                <a:gd name="T85" fmla="*/ 2147483647 h 383"/>
                <a:gd name="T86" fmla="*/ 2147483647 w 400"/>
                <a:gd name="T87" fmla="*/ 2147483647 h 383"/>
                <a:gd name="T88" fmla="*/ 2147483647 w 400"/>
                <a:gd name="T89" fmla="*/ 2147483647 h 383"/>
                <a:gd name="T90" fmla="*/ 2147483647 w 400"/>
                <a:gd name="T91" fmla="*/ 2147483647 h 383"/>
                <a:gd name="T92" fmla="*/ 2147483647 w 400"/>
                <a:gd name="T93" fmla="*/ 2147483647 h 383"/>
                <a:gd name="T94" fmla="*/ 2147483647 w 400"/>
                <a:gd name="T95" fmla="*/ 2147483647 h 383"/>
                <a:gd name="T96" fmla="*/ 2147483647 w 400"/>
                <a:gd name="T97" fmla="*/ 2147483647 h 383"/>
                <a:gd name="T98" fmla="*/ 2147483647 w 400"/>
                <a:gd name="T99" fmla="*/ 2147483647 h 383"/>
                <a:gd name="T100" fmla="*/ 2147483647 w 400"/>
                <a:gd name="T101" fmla="*/ 2147483647 h 383"/>
                <a:gd name="T102" fmla="*/ 2147483647 w 400"/>
                <a:gd name="T103" fmla="*/ 2147483647 h 383"/>
                <a:gd name="T104" fmla="*/ 2147483647 w 400"/>
                <a:gd name="T105" fmla="*/ 2147483647 h 383"/>
                <a:gd name="T106" fmla="*/ 2147483647 w 400"/>
                <a:gd name="T107" fmla="*/ 2147483647 h 383"/>
                <a:gd name="T108" fmla="*/ 2147483647 w 400"/>
                <a:gd name="T109" fmla="*/ 2147483647 h 383"/>
                <a:gd name="T110" fmla="*/ 2147483647 w 400"/>
                <a:gd name="T111" fmla="*/ 2147483647 h 383"/>
                <a:gd name="T112" fmla="*/ 2147483647 w 400"/>
                <a:gd name="T113" fmla="*/ 2147483647 h 383"/>
                <a:gd name="T114" fmla="*/ 2147483647 w 400"/>
                <a:gd name="T115" fmla="*/ 2147483647 h 383"/>
                <a:gd name="T116" fmla="*/ 2147483647 w 400"/>
                <a:gd name="T117" fmla="*/ 2147483647 h 383"/>
                <a:gd name="T118" fmla="*/ 2147483647 w 400"/>
                <a:gd name="T119" fmla="*/ 2147483647 h 383"/>
                <a:gd name="T120" fmla="*/ 2147483647 w 400"/>
                <a:gd name="T121" fmla="*/ 2147483647 h 3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0"/>
                <a:gd name="T184" fmla="*/ 0 h 383"/>
                <a:gd name="T185" fmla="*/ 400 w 400"/>
                <a:gd name="T186" fmla="*/ 383 h 3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0" h="383">
                  <a:moveTo>
                    <a:pt x="206" y="2"/>
                  </a:moveTo>
                  <a:lnTo>
                    <a:pt x="282" y="2"/>
                  </a:lnTo>
                  <a:lnTo>
                    <a:pt x="282" y="3"/>
                  </a:lnTo>
                  <a:cubicBezTo>
                    <a:pt x="283" y="3"/>
                    <a:pt x="283" y="4"/>
                    <a:pt x="284" y="4"/>
                  </a:cubicBezTo>
                  <a:lnTo>
                    <a:pt x="284" y="5"/>
                  </a:lnTo>
                  <a:lnTo>
                    <a:pt x="285" y="5"/>
                  </a:lnTo>
                  <a:cubicBezTo>
                    <a:pt x="286" y="6"/>
                    <a:pt x="288" y="9"/>
                    <a:pt x="290" y="9"/>
                  </a:cubicBezTo>
                  <a:lnTo>
                    <a:pt x="291" y="10"/>
                  </a:lnTo>
                  <a:lnTo>
                    <a:pt x="291" y="11"/>
                  </a:lnTo>
                  <a:lnTo>
                    <a:pt x="292" y="11"/>
                  </a:lnTo>
                  <a:cubicBezTo>
                    <a:pt x="294" y="13"/>
                    <a:pt x="296" y="15"/>
                    <a:pt x="298" y="17"/>
                  </a:cubicBezTo>
                  <a:lnTo>
                    <a:pt x="299" y="17"/>
                  </a:lnTo>
                  <a:cubicBezTo>
                    <a:pt x="300" y="18"/>
                    <a:pt x="300" y="19"/>
                    <a:pt x="301" y="20"/>
                  </a:cubicBezTo>
                  <a:lnTo>
                    <a:pt x="302" y="20"/>
                  </a:lnTo>
                  <a:lnTo>
                    <a:pt x="303" y="21"/>
                  </a:lnTo>
                  <a:lnTo>
                    <a:pt x="305" y="23"/>
                  </a:lnTo>
                  <a:cubicBezTo>
                    <a:pt x="306" y="24"/>
                    <a:pt x="307" y="24"/>
                    <a:pt x="308" y="25"/>
                  </a:cubicBezTo>
                  <a:lnTo>
                    <a:pt x="309" y="26"/>
                  </a:lnTo>
                  <a:lnTo>
                    <a:pt x="310" y="27"/>
                  </a:lnTo>
                  <a:lnTo>
                    <a:pt x="311" y="27"/>
                  </a:lnTo>
                  <a:lnTo>
                    <a:pt x="311" y="28"/>
                  </a:lnTo>
                  <a:cubicBezTo>
                    <a:pt x="311" y="28"/>
                    <a:pt x="311" y="28"/>
                    <a:pt x="311" y="28"/>
                  </a:cubicBezTo>
                  <a:lnTo>
                    <a:pt x="312" y="29"/>
                  </a:lnTo>
                  <a:lnTo>
                    <a:pt x="314" y="31"/>
                  </a:lnTo>
                  <a:lnTo>
                    <a:pt x="315" y="31"/>
                  </a:lnTo>
                  <a:cubicBezTo>
                    <a:pt x="316" y="32"/>
                    <a:pt x="318" y="35"/>
                    <a:pt x="319" y="35"/>
                  </a:cubicBezTo>
                  <a:lnTo>
                    <a:pt x="319" y="36"/>
                  </a:lnTo>
                  <a:cubicBezTo>
                    <a:pt x="322" y="37"/>
                    <a:pt x="326" y="40"/>
                    <a:pt x="329" y="43"/>
                  </a:cubicBezTo>
                  <a:lnTo>
                    <a:pt x="330" y="44"/>
                  </a:lnTo>
                  <a:cubicBezTo>
                    <a:pt x="331" y="45"/>
                    <a:pt x="333" y="45"/>
                    <a:pt x="334" y="46"/>
                  </a:cubicBezTo>
                  <a:cubicBezTo>
                    <a:pt x="334" y="47"/>
                    <a:pt x="334" y="47"/>
                    <a:pt x="334" y="47"/>
                  </a:cubicBezTo>
                  <a:lnTo>
                    <a:pt x="335" y="48"/>
                  </a:lnTo>
                  <a:cubicBezTo>
                    <a:pt x="336" y="48"/>
                    <a:pt x="336" y="49"/>
                    <a:pt x="337" y="49"/>
                  </a:cubicBezTo>
                  <a:lnTo>
                    <a:pt x="339" y="50"/>
                  </a:lnTo>
                  <a:lnTo>
                    <a:pt x="339" y="51"/>
                  </a:lnTo>
                  <a:cubicBezTo>
                    <a:pt x="340" y="52"/>
                    <a:pt x="341" y="52"/>
                    <a:pt x="342" y="53"/>
                  </a:cubicBezTo>
                  <a:lnTo>
                    <a:pt x="343" y="53"/>
                  </a:lnTo>
                  <a:lnTo>
                    <a:pt x="345" y="55"/>
                  </a:lnTo>
                  <a:lnTo>
                    <a:pt x="346" y="56"/>
                  </a:lnTo>
                  <a:lnTo>
                    <a:pt x="347" y="56"/>
                  </a:lnTo>
                  <a:lnTo>
                    <a:pt x="347" y="57"/>
                  </a:lnTo>
                  <a:lnTo>
                    <a:pt x="348" y="57"/>
                  </a:lnTo>
                  <a:cubicBezTo>
                    <a:pt x="348" y="57"/>
                    <a:pt x="348" y="58"/>
                    <a:pt x="349" y="58"/>
                  </a:cubicBezTo>
                  <a:lnTo>
                    <a:pt x="350" y="59"/>
                  </a:lnTo>
                  <a:lnTo>
                    <a:pt x="351" y="59"/>
                  </a:lnTo>
                  <a:lnTo>
                    <a:pt x="351" y="60"/>
                  </a:lnTo>
                  <a:cubicBezTo>
                    <a:pt x="352" y="60"/>
                    <a:pt x="352" y="61"/>
                    <a:pt x="353" y="61"/>
                  </a:cubicBezTo>
                  <a:lnTo>
                    <a:pt x="354" y="61"/>
                  </a:lnTo>
                  <a:lnTo>
                    <a:pt x="354" y="62"/>
                  </a:lnTo>
                  <a:cubicBezTo>
                    <a:pt x="354" y="62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6" y="63"/>
                    <a:pt x="356" y="64"/>
                    <a:pt x="357" y="64"/>
                  </a:cubicBezTo>
                  <a:lnTo>
                    <a:pt x="357" y="65"/>
                  </a:lnTo>
                  <a:lnTo>
                    <a:pt x="358" y="65"/>
                  </a:lnTo>
                  <a:lnTo>
                    <a:pt x="359" y="65"/>
                  </a:lnTo>
                  <a:lnTo>
                    <a:pt x="359" y="66"/>
                  </a:lnTo>
                  <a:lnTo>
                    <a:pt x="360" y="66"/>
                  </a:lnTo>
                  <a:lnTo>
                    <a:pt x="360" y="67"/>
                  </a:lnTo>
                  <a:lnTo>
                    <a:pt x="361" y="67"/>
                  </a:lnTo>
                  <a:cubicBezTo>
                    <a:pt x="361" y="67"/>
                    <a:pt x="362" y="68"/>
                    <a:pt x="363" y="69"/>
                  </a:cubicBezTo>
                  <a:lnTo>
                    <a:pt x="364" y="70"/>
                  </a:lnTo>
                  <a:cubicBezTo>
                    <a:pt x="365" y="70"/>
                    <a:pt x="365" y="71"/>
                    <a:pt x="366" y="71"/>
                  </a:cubicBezTo>
                  <a:cubicBezTo>
                    <a:pt x="367" y="71"/>
                    <a:pt x="367" y="72"/>
                    <a:pt x="368" y="73"/>
                  </a:cubicBezTo>
                  <a:lnTo>
                    <a:pt x="369" y="74"/>
                  </a:lnTo>
                  <a:lnTo>
                    <a:pt x="369" y="75"/>
                  </a:lnTo>
                  <a:lnTo>
                    <a:pt x="370" y="75"/>
                  </a:lnTo>
                  <a:lnTo>
                    <a:pt x="370" y="76"/>
                  </a:lnTo>
                  <a:lnTo>
                    <a:pt x="371" y="76"/>
                  </a:lnTo>
                  <a:cubicBezTo>
                    <a:pt x="371" y="77"/>
                    <a:pt x="372" y="78"/>
                    <a:pt x="372" y="78"/>
                  </a:cubicBezTo>
                  <a:lnTo>
                    <a:pt x="372" y="79"/>
                  </a:lnTo>
                  <a:lnTo>
                    <a:pt x="373" y="80"/>
                  </a:lnTo>
                  <a:cubicBezTo>
                    <a:pt x="374" y="81"/>
                    <a:pt x="375" y="82"/>
                    <a:pt x="375" y="82"/>
                  </a:cubicBezTo>
                  <a:lnTo>
                    <a:pt x="375" y="83"/>
                  </a:lnTo>
                  <a:lnTo>
                    <a:pt x="376" y="83"/>
                  </a:lnTo>
                  <a:lnTo>
                    <a:pt x="376" y="84"/>
                  </a:lnTo>
                  <a:lnTo>
                    <a:pt x="377" y="84"/>
                  </a:lnTo>
                  <a:lnTo>
                    <a:pt x="377" y="85"/>
                  </a:lnTo>
                  <a:lnTo>
                    <a:pt x="378" y="86"/>
                  </a:lnTo>
                  <a:lnTo>
                    <a:pt x="378" y="87"/>
                  </a:lnTo>
                  <a:cubicBezTo>
                    <a:pt x="379" y="88"/>
                    <a:pt x="380" y="89"/>
                    <a:pt x="381" y="90"/>
                  </a:cubicBezTo>
                  <a:lnTo>
                    <a:pt x="381" y="91"/>
                  </a:lnTo>
                  <a:lnTo>
                    <a:pt x="382" y="91"/>
                  </a:lnTo>
                  <a:lnTo>
                    <a:pt x="382" y="92"/>
                  </a:lnTo>
                  <a:lnTo>
                    <a:pt x="383" y="92"/>
                  </a:lnTo>
                  <a:lnTo>
                    <a:pt x="383" y="93"/>
                  </a:lnTo>
                  <a:lnTo>
                    <a:pt x="385" y="95"/>
                  </a:lnTo>
                  <a:lnTo>
                    <a:pt x="385" y="96"/>
                  </a:lnTo>
                  <a:lnTo>
                    <a:pt x="386" y="96"/>
                  </a:lnTo>
                  <a:cubicBezTo>
                    <a:pt x="386" y="97"/>
                    <a:pt x="386" y="97"/>
                    <a:pt x="386" y="97"/>
                  </a:cubicBezTo>
                  <a:lnTo>
                    <a:pt x="387" y="98"/>
                  </a:lnTo>
                  <a:cubicBezTo>
                    <a:pt x="387" y="99"/>
                    <a:pt x="387" y="99"/>
                    <a:pt x="388" y="99"/>
                  </a:cubicBezTo>
                  <a:cubicBezTo>
                    <a:pt x="388" y="99"/>
                    <a:pt x="389" y="100"/>
                    <a:pt x="389" y="101"/>
                  </a:cubicBezTo>
                  <a:cubicBezTo>
                    <a:pt x="387" y="101"/>
                    <a:pt x="386" y="101"/>
                    <a:pt x="385" y="101"/>
                  </a:cubicBezTo>
                  <a:lnTo>
                    <a:pt x="384" y="100"/>
                  </a:lnTo>
                  <a:lnTo>
                    <a:pt x="383" y="100"/>
                  </a:lnTo>
                  <a:lnTo>
                    <a:pt x="383" y="101"/>
                  </a:lnTo>
                  <a:lnTo>
                    <a:pt x="382" y="101"/>
                  </a:lnTo>
                  <a:cubicBezTo>
                    <a:pt x="381" y="101"/>
                    <a:pt x="381" y="101"/>
                    <a:pt x="381" y="101"/>
                  </a:cubicBezTo>
                  <a:lnTo>
                    <a:pt x="380" y="102"/>
                  </a:lnTo>
                  <a:cubicBezTo>
                    <a:pt x="380" y="102"/>
                    <a:pt x="380" y="102"/>
                    <a:pt x="380" y="102"/>
                  </a:cubicBezTo>
                  <a:lnTo>
                    <a:pt x="379" y="102"/>
                  </a:lnTo>
                  <a:lnTo>
                    <a:pt x="379" y="103"/>
                  </a:lnTo>
                  <a:cubicBezTo>
                    <a:pt x="379" y="104"/>
                    <a:pt x="378" y="105"/>
                    <a:pt x="377" y="105"/>
                  </a:cubicBezTo>
                  <a:lnTo>
                    <a:pt x="375" y="105"/>
                  </a:lnTo>
                  <a:lnTo>
                    <a:pt x="374" y="105"/>
                  </a:lnTo>
                  <a:lnTo>
                    <a:pt x="377" y="168"/>
                  </a:lnTo>
                  <a:lnTo>
                    <a:pt x="369" y="169"/>
                  </a:lnTo>
                  <a:lnTo>
                    <a:pt x="369" y="176"/>
                  </a:lnTo>
                  <a:lnTo>
                    <a:pt x="377" y="176"/>
                  </a:lnTo>
                  <a:lnTo>
                    <a:pt x="383" y="195"/>
                  </a:lnTo>
                  <a:lnTo>
                    <a:pt x="386" y="204"/>
                  </a:lnTo>
                  <a:cubicBezTo>
                    <a:pt x="385" y="204"/>
                    <a:pt x="385" y="204"/>
                    <a:pt x="384" y="205"/>
                  </a:cubicBezTo>
                  <a:cubicBezTo>
                    <a:pt x="385" y="205"/>
                    <a:pt x="386" y="205"/>
                    <a:pt x="386" y="205"/>
                  </a:cubicBezTo>
                  <a:lnTo>
                    <a:pt x="389" y="215"/>
                  </a:lnTo>
                  <a:lnTo>
                    <a:pt x="388" y="216"/>
                  </a:lnTo>
                  <a:lnTo>
                    <a:pt x="394" y="233"/>
                  </a:lnTo>
                  <a:lnTo>
                    <a:pt x="384" y="242"/>
                  </a:lnTo>
                  <a:cubicBezTo>
                    <a:pt x="388" y="242"/>
                    <a:pt x="391" y="243"/>
                    <a:pt x="395" y="245"/>
                  </a:cubicBezTo>
                  <a:cubicBezTo>
                    <a:pt x="395" y="245"/>
                    <a:pt x="395" y="246"/>
                    <a:pt x="395" y="247"/>
                  </a:cubicBezTo>
                  <a:lnTo>
                    <a:pt x="396" y="247"/>
                  </a:lnTo>
                  <a:lnTo>
                    <a:pt x="397" y="247"/>
                  </a:lnTo>
                  <a:lnTo>
                    <a:pt x="397" y="248"/>
                  </a:lnTo>
                  <a:cubicBezTo>
                    <a:pt x="397" y="248"/>
                    <a:pt x="397" y="248"/>
                    <a:pt x="397" y="249"/>
                  </a:cubicBezTo>
                  <a:lnTo>
                    <a:pt x="398" y="250"/>
                  </a:lnTo>
                  <a:lnTo>
                    <a:pt x="399" y="250"/>
                  </a:lnTo>
                  <a:lnTo>
                    <a:pt x="399" y="251"/>
                  </a:lnTo>
                  <a:lnTo>
                    <a:pt x="400" y="251"/>
                  </a:lnTo>
                  <a:cubicBezTo>
                    <a:pt x="398" y="258"/>
                    <a:pt x="397" y="264"/>
                    <a:pt x="392" y="270"/>
                  </a:cubicBezTo>
                  <a:lnTo>
                    <a:pt x="393" y="275"/>
                  </a:lnTo>
                  <a:lnTo>
                    <a:pt x="393" y="276"/>
                  </a:lnTo>
                  <a:lnTo>
                    <a:pt x="397" y="286"/>
                  </a:lnTo>
                  <a:cubicBezTo>
                    <a:pt x="387" y="281"/>
                    <a:pt x="370" y="276"/>
                    <a:pt x="363" y="268"/>
                  </a:cubicBezTo>
                  <a:cubicBezTo>
                    <a:pt x="353" y="281"/>
                    <a:pt x="342" y="295"/>
                    <a:pt x="335" y="310"/>
                  </a:cubicBezTo>
                  <a:lnTo>
                    <a:pt x="334" y="309"/>
                  </a:lnTo>
                  <a:lnTo>
                    <a:pt x="333" y="311"/>
                  </a:lnTo>
                  <a:lnTo>
                    <a:pt x="332" y="311"/>
                  </a:lnTo>
                  <a:lnTo>
                    <a:pt x="332" y="312"/>
                  </a:lnTo>
                  <a:cubicBezTo>
                    <a:pt x="332" y="312"/>
                    <a:pt x="332" y="312"/>
                    <a:pt x="333" y="312"/>
                  </a:cubicBezTo>
                  <a:lnTo>
                    <a:pt x="332" y="312"/>
                  </a:lnTo>
                  <a:lnTo>
                    <a:pt x="332" y="313"/>
                  </a:lnTo>
                  <a:lnTo>
                    <a:pt x="333" y="313"/>
                  </a:lnTo>
                  <a:lnTo>
                    <a:pt x="330" y="320"/>
                  </a:lnTo>
                  <a:cubicBezTo>
                    <a:pt x="324" y="319"/>
                    <a:pt x="318" y="318"/>
                    <a:pt x="312" y="317"/>
                  </a:cubicBezTo>
                  <a:cubicBezTo>
                    <a:pt x="311" y="322"/>
                    <a:pt x="310" y="325"/>
                    <a:pt x="307" y="329"/>
                  </a:cubicBezTo>
                  <a:cubicBezTo>
                    <a:pt x="304" y="334"/>
                    <a:pt x="301" y="336"/>
                    <a:pt x="298" y="340"/>
                  </a:cubicBezTo>
                  <a:lnTo>
                    <a:pt x="297" y="340"/>
                  </a:lnTo>
                  <a:lnTo>
                    <a:pt x="297" y="341"/>
                  </a:lnTo>
                  <a:cubicBezTo>
                    <a:pt x="297" y="344"/>
                    <a:pt x="293" y="350"/>
                    <a:pt x="296" y="353"/>
                  </a:cubicBezTo>
                  <a:cubicBezTo>
                    <a:pt x="296" y="356"/>
                    <a:pt x="295" y="359"/>
                    <a:pt x="295" y="361"/>
                  </a:cubicBezTo>
                  <a:lnTo>
                    <a:pt x="295" y="362"/>
                  </a:lnTo>
                  <a:cubicBezTo>
                    <a:pt x="292" y="359"/>
                    <a:pt x="288" y="357"/>
                    <a:pt x="285" y="354"/>
                  </a:cubicBezTo>
                  <a:lnTo>
                    <a:pt x="283" y="355"/>
                  </a:lnTo>
                  <a:cubicBezTo>
                    <a:pt x="281" y="353"/>
                    <a:pt x="280" y="352"/>
                    <a:pt x="278" y="351"/>
                  </a:cubicBezTo>
                  <a:lnTo>
                    <a:pt x="277" y="349"/>
                  </a:lnTo>
                  <a:cubicBezTo>
                    <a:pt x="274" y="347"/>
                    <a:pt x="271" y="348"/>
                    <a:pt x="268" y="345"/>
                  </a:cubicBezTo>
                  <a:lnTo>
                    <a:pt x="268" y="343"/>
                  </a:lnTo>
                  <a:lnTo>
                    <a:pt x="267" y="343"/>
                  </a:lnTo>
                  <a:lnTo>
                    <a:pt x="267" y="341"/>
                  </a:lnTo>
                  <a:cubicBezTo>
                    <a:pt x="266" y="340"/>
                    <a:pt x="264" y="339"/>
                    <a:pt x="262" y="340"/>
                  </a:cubicBezTo>
                  <a:lnTo>
                    <a:pt x="265" y="341"/>
                  </a:lnTo>
                  <a:cubicBezTo>
                    <a:pt x="265" y="341"/>
                    <a:pt x="264" y="342"/>
                    <a:pt x="264" y="343"/>
                  </a:cubicBezTo>
                  <a:lnTo>
                    <a:pt x="263" y="343"/>
                  </a:lnTo>
                  <a:cubicBezTo>
                    <a:pt x="263" y="343"/>
                    <a:pt x="263" y="343"/>
                    <a:pt x="263" y="343"/>
                  </a:cubicBezTo>
                  <a:lnTo>
                    <a:pt x="263" y="344"/>
                  </a:lnTo>
                  <a:lnTo>
                    <a:pt x="262" y="345"/>
                  </a:lnTo>
                  <a:cubicBezTo>
                    <a:pt x="262" y="345"/>
                    <a:pt x="261" y="346"/>
                    <a:pt x="260" y="347"/>
                  </a:cubicBezTo>
                  <a:lnTo>
                    <a:pt x="260" y="348"/>
                  </a:lnTo>
                  <a:lnTo>
                    <a:pt x="259" y="348"/>
                  </a:lnTo>
                  <a:cubicBezTo>
                    <a:pt x="259" y="348"/>
                    <a:pt x="259" y="348"/>
                    <a:pt x="259" y="349"/>
                  </a:cubicBezTo>
                  <a:lnTo>
                    <a:pt x="258" y="349"/>
                  </a:lnTo>
                  <a:lnTo>
                    <a:pt x="258" y="350"/>
                  </a:lnTo>
                  <a:cubicBezTo>
                    <a:pt x="258" y="351"/>
                    <a:pt x="257" y="351"/>
                    <a:pt x="257" y="351"/>
                  </a:cubicBezTo>
                  <a:lnTo>
                    <a:pt x="257" y="352"/>
                  </a:lnTo>
                  <a:lnTo>
                    <a:pt x="256" y="352"/>
                  </a:lnTo>
                  <a:cubicBezTo>
                    <a:pt x="256" y="353"/>
                    <a:pt x="254" y="355"/>
                    <a:pt x="253" y="356"/>
                  </a:cubicBezTo>
                  <a:cubicBezTo>
                    <a:pt x="253" y="356"/>
                    <a:pt x="253" y="356"/>
                    <a:pt x="253" y="356"/>
                  </a:cubicBezTo>
                  <a:cubicBezTo>
                    <a:pt x="253" y="357"/>
                    <a:pt x="252" y="357"/>
                    <a:pt x="252" y="357"/>
                  </a:cubicBezTo>
                  <a:lnTo>
                    <a:pt x="252" y="358"/>
                  </a:lnTo>
                  <a:lnTo>
                    <a:pt x="251" y="358"/>
                  </a:lnTo>
                  <a:lnTo>
                    <a:pt x="251" y="359"/>
                  </a:lnTo>
                  <a:lnTo>
                    <a:pt x="250" y="359"/>
                  </a:lnTo>
                  <a:lnTo>
                    <a:pt x="250" y="360"/>
                  </a:lnTo>
                  <a:cubicBezTo>
                    <a:pt x="250" y="361"/>
                    <a:pt x="248" y="363"/>
                    <a:pt x="248" y="365"/>
                  </a:cubicBezTo>
                  <a:lnTo>
                    <a:pt x="248" y="367"/>
                  </a:lnTo>
                  <a:lnTo>
                    <a:pt x="247" y="367"/>
                  </a:lnTo>
                  <a:lnTo>
                    <a:pt x="247" y="368"/>
                  </a:lnTo>
                  <a:cubicBezTo>
                    <a:pt x="247" y="370"/>
                    <a:pt x="247" y="371"/>
                    <a:pt x="247" y="372"/>
                  </a:cubicBezTo>
                  <a:lnTo>
                    <a:pt x="246" y="372"/>
                  </a:lnTo>
                  <a:cubicBezTo>
                    <a:pt x="246" y="374"/>
                    <a:pt x="246" y="376"/>
                    <a:pt x="244" y="378"/>
                  </a:cubicBezTo>
                  <a:lnTo>
                    <a:pt x="244" y="379"/>
                  </a:lnTo>
                  <a:lnTo>
                    <a:pt x="243" y="379"/>
                  </a:lnTo>
                  <a:lnTo>
                    <a:pt x="243" y="380"/>
                  </a:lnTo>
                  <a:cubicBezTo>
                    <a:pt x="243" y="380"/>
                    <a:pt x="242" y="380"/>
                    <a:pt x="242" y="381"/>
                  </a:cubicBezTo>
                  <a:lnTo>
                    <a:pt x="240" y="383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8"/>
                  </a:lnTo>
                  <a:cubicBezTo>
                    <a:pt x="233" y="378"/>
                    <a:pt x="233" y="378"/>
                    <a:pt x="233" y="377"/>
                  </a:cubicBezTo>
                  <a:lnTo>
                    <a:pt x="232" y="377"/>
                  </a:lnTo>
                  <a:lnTo>
                    <a:pt x="232" y="376"/>
                  </a:lnTo>
                  <a:cubicBezTo>
                    <a:pt x="231" y="376"/>
                    <a:pt x="231" y="375"/>
                    <a:pt x="230" y="375"/>
                  </a:cubicBezTo>
                  <a:lnTo>
                    <a:pt x="230" y="374"/>
                  </a:lnTo>
                  <a:cubicBezTo>
                    <a:pt x="230" y="374"/>
                    <a:pt x="229" y="374"/>
                    <a:pt x="229" y="373"/>
                  </a:cubicBezTo>
                  <a:cubicBezTo>
                    <a:pt x="229" y="373"/>
                    <a:pt x="229" y="373"/>
                    <a:pt x="229" y="373"/>
                  </a:cubicBezTo>
                  <a:lnTo>
                    <a:pt x="229" y="372"/>
                  </a:lnTo>
                  <a:cubicBezTo>
                    <a:pt x="228" y="372"/>
                    <a:pt x="228" y="372"/>
                    <a:pt x="228" y="372"/>
                  </a:cubicBezTo>
                  <a:lnTo>
                    <a:pt x="227" y="372"/>
                  </a:lnTo>
                  <a:lnTo>
                    <a:pt x="227" y="371"/>
                  </a:lnTo>
                  <a:lnTo>
                    <a:pt x="226" y="371"/>
                  </a:lnTo>
                  <a:lnTo>
                    <a:pt x="225" y="370"/>
                  </a:lnTo>
                  <a:cubicBezTo>
                    <a:pt x="224" y="369"/>
                    <a:pt x="223" y="368"/>
                    <a:pt x="222" y="368"/>
                  </a:cubicBezTo>
                  <a:lnTo>
                    <a:pt x="221" y="368"/>
                  </a:lnTo>
                  <a:lnTo>
                    <a:pt x="220" y="368"/>
                  </a:lnTo>
                  <a:cubicBezTo>
                    <a:pt x="220" y="368"/>
                    <a:pt x="220" y="367"/>
                    <a:pt x="219" y="367"/>
                  </a:cubicBezTo>
                  <a:cubicBezTo>
                    <a:pt x="219" y="367"/>
                    <a:pt x="218" y="367"/>
                    <a:pt x="218" y="367"/>
                  </a:cubicBezTo>
                  <a:lnTo>
                    <a:pt x="218" y="366"/>
                  </a:lnTo>
                  <a:cubicBezTo>
                    <a:pt x="218" y="366"/>
                    <a:pt x="217" y="366"/>
                    <a:pt x="217" y="366"/>
                  </a:cubicBezTo>
                  <a:lnTo>
                    <a:pt x="217" y="365"/>
                  </a:lnTo>
                  <a:lnTo>
                    <a:pt x="216" y="365"/>
                  </a:lnTo>
                  <a:lnTo>
                    <a:pt x="216" y="364"/>
                  </a:lnTo>
                  <a:lnTo>
                    <a:pt x="215" y="364"/>
                  </a:lnTo>
                  <a:cubicBezTo>
                    <a:pt x="214" y="364"/>
                    <a:pt x="214" y="364"/>
                    <a:pt x="214" y="364"/>
                  </a:cubicBezTo>
                  <a:lnTo>
                    <a:pt x="214" y="363"/>
                  </a:lnTo>
                  <a:lnTo>
                    <a:pt x="213" y="363"/>
                  </a:lnTo>
                  <a:lnTo>
                    <a:pt x="212" y="363"/>
                  </a:lnTo>
                  <a:lnTo>
                    <a:pt x="212" y="362"/>
                  </a:lnTo>
                  <a:lnTo>
                    <a:pt x="211" y="362"/>
                  </a:lnTo>
                  <a:lnTo>
                    <a:pt x="211" y="363"/>
                  </a:lnTo>
                  <a:lnTo>
                    <a:pt x="211" y="362"/>
                  </a:lnTo>
                  <a:lnTo>
                    <a:pt x="210" y="362"/>
                  </a:lnTo>
                  <a:lnTo>
                    <a:pt x="209" y="362"/>
                  </a:lnTo>
                  <a:cubicBezTo>
                    <a:pt x="209" y="361"/>
                    <a:pt x="209" y="361"/>
                    <a:pt x="209" y="360"/>
                  </a:cubicBezTo>
                  <a:lnTo>
                    <a:pt x="208" y="360"/>
                  </a:lnTo>
                  <a:lnTo>
                    <a:pt x="208" y="359"/>
                  </a:lnTo>
                  <a:lnTo>
                    <a:pt x="207" y="359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6" y="356"/>
                  </a:lnTo>
                  <a:lnTo>
                    <a:pt x="205" y="356"/>
                  </a:lnTo>
                  <a:lnTo>
                    <a:pt x="204" y="356"/>
                  </a:lnTo>
                  <a:lnTo>
                    <a:pt x="204" y="355"/>
                  </a:lnTo>
                  <a:lnTo>
                    <a:pt x="203" y="355"/>
                  </a:lnTo>
                  <a:lnTo>
                    <a:pt x="203" y="354"/>
                  </a:lnTo>
                  <a:cubicBezTo>
                    <a:pt x="202" y="354"/>
                    <a:pt x="202" y="354"/>
                    <a:pt x="202" y="354"/>
                  </a:cubicBezTo>
                  <a:lnTo>
                    <a:pt x="201" y="353"/>
                  </a:lnTo>
                  <a:lnTo>
                    <a:pt x="199" y="353"/>
                  </a:lnTo>
                  <a:lnTo>
                    <a:pt x="199" y="354"/>
                  </a:lnTo>
                  <a:cubicBezTo>
                    <a:pt x="198" y="354"/>
                    <a:pt x="197" y="353"/>
                    <a:pt x="195" y="353"/>
                  </a:cubicBezTo>
                  <a:cubicBezTo>
                    <a:pt x="191" y="351"/>
                    <a:pt x="184" y="347"/>
                    <a:pt x="181" y="347"/>
                  </a:cubicBezTo>
                  <a:cubicBezTo>
                    <a:pt x="180" y="346"/>
                    <a:pt x="177" y="345"/>
                    <a:pt x="175" y="345"/>
                  </a:cubicBezTo>
                  <a:cubicBezTo>
                    <a:pt x="135" y="335"/>
                    <a:pt x="166" y="334"/>
                    <a:pt x="134" y="317"/>
                  </a:cubicBezTo>
                  <a:cubicBezTo>
                    <a:pt x="122" y="312"/>
                    <a:pt x="106" y="296"/>
                    <a:pt x="95" y="289"/>
                  </a:cubicBezTo>
                  <a:lnTo>
                    <a:pt x="93" y="288"/>
                  </a:lnTo>
                  <a:cubicBezTo>
                    <a:pt x="93" y="287"/>
                    <a:pt x="92" y="286"/>
                    <a:pt x="92" y="286"/>
                  </a:cubicBezTo>
                  <a:lnTo>
                    <a:pt x="91" y="286"/>
                  </a:lnTo>
                  <a:lnTo>
                    <a:pt x="91" y="285"/>
                  </a:lnTo>
                  <a:cubicBezTo>
                    <a:pt x="90" y="283"/>
                    <a:pt x="68" y="262"/>
                    <a:pt x="63" y="256"/>
                  </a:cubicBezTo>
                  <a:cubicBezTo>
                    <a:pt x="62" y="255"/>
                    <a:pt x="61" y="254"/>
                    <a:pt x="61" y="253"/>
                  </a:cubicBezTo>
                  <a:lnTo>
                    <a:pt x="60" y="253"/>
                  </a:lnTo>
                  <a:cubicBezTo>
                    <a:pt x="58" y="250"/>
                    <a:pt x="30" y="218"/>
                    <a:pt x="30" y="217"/>
                  </a:cubicBezTo>
                  <a:cubicBezTo>
                    <a:pt x="28" y="217"/>
                    <a:pt x="25" y="212"/>
                    <a:pt x="24" y="214"/>
                  </a:cubicBezTo>
                  <a:cubicBezTo>
                    <a:pt x="21" y="210"/>
                    <a:pt x="16" y="210"/>
                    <a:pt x="13" y="207"/>
                  </a:cubicBezTo>
                  <a:cubicBezTo>
                    <a:pt x="12" y="207"/>
                    <a:pt x="12" y="207"/>
                    <a:pt x="11" y="206"/>
                  </a:cubicBezTo>
                  <a:lnTo>
                    <a:pt x="10" y="206"/>
                  </a:lnTo>
                  <a:lnTo>
                    <a:pt x="10" y="205"/>
                  </a:lnTo>
                  <a:lnTo>
                    <a:pt x="9" y="205"/>
                  </a:lnTo>
                  <a:lnTo>
                    <a:pt x="10" y="205"/>
                  </a:lnTo>
                  <a:lnTo>
                    <a:pt x="9" y="205"/>
                  </a:lnTo>
                  <a:lnTo>
                    <a:pt x="9" y="204"/>
                  </a:lnTo>
                  <a:lnTo>
                    <a:pt x="8" y="204"/>
                  </a:lnTo>
                  <a:lnTo>
                    <a:pt x="7" y="204"/>
                  </a:lnTo>
                  <a:lnTo>
                    <a:pt x="6" y="204"/>
                  </a:lnTo>
                  <a:lnTo>
                    <a:pt x="6" y="203"/>
                  </a:lnTo>
                  <a:cubicBezTo>
                    <a:pt x="5" y="203"/>
                    <a:pt x="4" y="203"/>
                    <a:pt x="3" y="203"/>
                  </a:cubicBezTo>
                  <a:lnTo>
                    <a:pt x="3" y="202"/>
                  </a:lnTo>
                  <a:lnTo>
                    <a:pt x="3" y="203"/>
                  </a:lnTo>
                  <a:lnTo>
                    <a:pt x="3" y="202"/>
                  </a:lnTo>
                  <a:lnTo>
                    <a:pt x="0" y="202"/>
                  </a:lnTo>
                  <a:cubicBezTo>
                    <a:pt x="5" y="194"/>
                    <a:pt x="15" y="190"/>
                    <a:pt x="22" y="185"/>
                  </a:cubicBezTo>
                  <a:cubicBezTo>
                    <a:pt x="22" y="178"/>
                    <a:pt x="20" y="174"/>
                    <a:pt x="17" y="168"/>
                  </a:cubicBezTo>
                  <a:cubicBezTo>
                    <a:pt x="23" y="156"/>
                    <a:pt x="28" y="143"/>
                    <a:pt x="36" y="133"/>
                  </a:cubicBezTo>
                  <a:cubicBezTo>
                    <a:pt x="40" y="129"/>
                    <a:pt x="43" y="128"/>
                    <a:pt x="47" y="125"/>
                  </a:cubicBezTo>
                  <a:lnTo>
                    <a:pt x="47" y="113"/>
                  </a:lnTo>
                  <a:cubicBezTo>
                    <a:pt x="48" y="112"/>
                    <a:pt x="50" y="111"/>
                    <a:pt x="50" y="110"/>
                  </a:cubicBezTo>
                  <a:lnTo>
                    <a:pt x="51" y="110"/>
                  </a:lnTo>
                  <a:cubicBezTo>
                    <a:pt x="51" y="106"/>
                    <a:pt x="51" y="102"/>
                    <a:pt x="51" y="99"/>
                  </a:cubicBezTo>
                  <a:lnTo>
                    <a:pt x="55" y="99"/>
                  </a:lnTo>
                  <a:lnTo>
                    <a:pt x="55" y="95"/>
                  </a:lnTo>
                  <a:cubicBezTo>
                    <a:pt x="56" y="95"/>
                    <a:pt x="57" y="95"/>
                    <a:pt x="59" y="95"/>
                  </a:cubicBezTo>
                  <a:lnTo>
                    <a:pt x="59" y="91"/>
                  </a:lnTo>
                  <a:lnTo>
                    <a:pt x="62" y="91"/>
                  </a:lnTo>
                  <a:lnTo>
                    <a:pt x="62" y="86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69" y="79"/>
                  </a:lnTo>
                  <a:lnTo>
                    <a:pt x="73" y="79"/>
                  </a:lnTo>
                  <a:lnTo>
                    <a:pt x="77" y="79"/>
                  </a:lnTo>
                  <a:lnTo>
                    <a:pt x="77" y="72"/>
                  </a:lnTo>
                  <a:cubicBezTo>
                    <a:pt x="82" y="72"/>
                    <a:pt x="87" y="72"/>
                    <a:pt x="91" y="72"/>
                  </a:cubicBezTo>
                  <a:lnTo>
                    <a:pt x="91" y="65"/>
                  </a:lnTo>
                  <a:lnTo>
                    <a:pt x="99" y="65"/>
                  </a:lnTo>
                  <a:lnTo>
                    <a:pt x="99" y="57"/>
                  </a:lnTo>
                  <a:lnTo>
                    <a:pt x="106" y="58"/>
                  </a:lnTo>
                  <a:lnTo>
                    <a:pt x="106" y="50"/>
                  </a:lnTo>
                  <a:lnTo>
                    <a:pt x="113" y="50"/>
                  </a:lnTo>
                  <a:lnTo>
                    <a:pt x="113" y="43"/>
                  </a:lnTo>
                  <a:lnTo>
                    <a:pt x="121" y="43"/>
                  </a:lnTo>
                  <a:cubicBezTo>
                    <a:pt x="121" y="29"/>
                    <a:pt x="122" y="15"/>
                    <a:pt x="122" y="0"/>
                  </a:cubicBezTo>
                  <a:cubicBezTo>
                    <a:pt x="149" y="0"/>
                    <a:pt x="178" y="0"/>
                    <a:pt x="206" y="2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161" name="Group 2"/>
            <p:cNvGrpSpPr>
              <a:grpSpLocks/>
            </p:cNvGrpSpPr>
            <p:nvPr/>
          </p:nvGrpSpPr>
          <p:grpSpPr bwMode="auto">
            <a:xfrm>
              <a:off x="3635375" y="457200"/>
              <a:ext cx="3971925" cy="4791075"/>
              <a:chOff x="3635375" y="457200"/>
              <a:chExt cx="3971925" cy="4791075"/>
            </a:xfrm>
            <a:grpFill/>
          </p:grpSpPr>
          <p:sp>
            <p:nvSpPr>
              <p:cNvPr id="6740" name="Freeform 5"/>
              <p:cNvSpPr>
                <a:spLocks/>
              </p:cNvSpPr>
              <p:nvPr/>
            </p:nvSpPr>
            <p:spPr bwMode="auto">
              <a:xfrm>
                <a:off x="4106863" y="4770438"/>
                <a:ext cx="6350" cy="477837"/>
              </a:xfrm>
              <a:custGeom>
                <a:avLst/>
                <a:gdLst>
                  <a:gd name="T0" fmla="*/ 2147483647 w 1"/>
                  <a:gd name="T1" fmla="*/ 0 h 66"/>
                  <a:gd name="T2" fmla="*/ 2147483647 w 1"/>
                  <a:gd name="T3" fmla="*/ 2147483647 h 66"/>
                  <a:gd name="T4" fmla="*/ 0 w 1"/>
                  <a:gd name="T5" fmla="*/ 2147483647 h 66"/>
                  <a:gd name="T6" fmla="*/ 0 w 1"/>
                  <a:gd name="T7" fmla="*/ 2147483647 h 66"/>
                  <a:gd name="T8" fmla="*/ 0 w 1"/>
                  <a:gd name="T9" fmla="*/ 214748364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6"/>
                  <a:gd name="T17" fmla="*/ 1 w 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6">
                    <a:moveTo>
                      <a:pt x="1" y="0"/>
                    </a:moveTo>
                    <a:lnTo>
                      <a:pt x="1" y="28"/>
                    </a:lnTo>
                    <a:lnTo>
                      <a:pt x="0" y="40"/>
                    </a:lnTo>
                    <a:lnTo>
                      <a:pt x="0" y="59"/>
                    </a:lnTo>
                    <a:lnTo>
                      <a:pt x="0" y="66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1" name="Freeform 6"/>
              <p:cNvSpPr>
                <a:spLocks/>
              </p:cNvSpPr>
              <p:nvPr/>
            </p:nvSpPr>
            <p:spPr bwMode="auto">
              <a:xfrm>
                <a:off x="3990975" y="4827588"/>
                <a:ext cx="122238" cy="44450"/>
              </a:xfrm>
              <a:custGeom>
                <a:avLst/>
                <a:gdLst>
                  <a:gd name="T0" fmla="*/ 2147483647 w 17"/>
                  <a:gd name="T1" fmla="*/ 0 h 6"/>
                  <a:gd name="T2" fmla="*/ 2147483647 w 17"/>
                  <a:gd name="T3" fmla="*/ 0 h 6"/>
                  <a:gd name="T4" fmla="*/ 0 w 17"/>
                  <a:gd name="T5" fmla="*/ 2147483647 h 6"/>
                  <a:gd name="T6" fmla="*/ 0 w 17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6"/>
                  <a:gd name="T14" fmla="*/ 17 w 1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6">
                    <a:moveTo>
                      <a:pt x="17" y="0"/>
                    </a:moveTo>
                    <a:lnTo>
                      <a:pt x="9" y="0"/>
                    </a:lnTo>
                    <a:lnTo>
                      <a:pt x="0" y="2"/>
                    </a:lnTo>
                    <a:lnTo>
                      <a:pt x="0" y="6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2" name="Freeform 7"/>
              <p:cNvSpPr>
                <a:spLocks/>
              </p:cNvSpPr>
              <p:nvPr/>
            </p:nvSpPr>
            <p:spPr bwMode="auto">
              <a:xfrm>
                <a:off x="4106863" y="4821238"/>
                <a:ext cx="6350" cy="376237"/>
              </a:xfrm>
              <a:custGeom>
                <a:avLst/>
                <a:gdLst>
                  <a:gd name="T0" fmla="*/ 2147483647 w 1"/>
                  <a:gd name="T1" fmla="*/ 0 h 52"/>
                  <a:gd name="T2" fmla="*/ 0 w 1"/>
                  <a:gd name="T3" fmla="*/ 2147483647 h 52"/>
                  <a:gd name="T4" fmla="*/ 0 w 1"/>
                  <a:gd name="T5" fmla="*/ 2147483647 h 5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2"/>
                  <a:gd name="T11" fmla="*/ 1 w 1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2">
                    <a:moveTo>
                      <a:pt x="1" y="0"/>
                    </a:moveTo>
                    <a:lnTo>
                      <a:pt x="0" y="33"/>
                    </a:lnTo>
                    <a:lnTo>
                      <a:pt x="0" y="5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3" name="Freeform 8"/>
              <p:cNvSpPr>
                <a:spLocks/>
              </p:cNvSpPr>
              <p:nvPr/>
            </p:nvSpPr>
            <p:spPr bwMode="auto">
              <a:xfrm>
                <a:off x="3649663" y="4545013"/>
                <a:ext cx="841375" cy="231775"/>
              </a:xfrm>
              <a:custGeom>
                <a:avLst/>
                <a:gdLst>
                  <a:gd name="T0" fmla="*/ 2147483647 w 116"/>
                  <a:gd name="T1" fmla="*/ 2147483647 h 32"/>
                  <a:gd name="T2" fmla="*/ 2147483647 w 116"/>
                  <a:gd name="T3" fmla="*/ 2147483647 h 32"/>
                  <a:gd name="T4" fmla="*/ 2147483647 w 116"/>
                  <a:gd name="T5" fmla="*/ 2147483647 h 32"/>
                  <a:gd name="T6" fmla="*/ 2147483647 w 116"/>
                  <a:gd name="T7" fmla="*/ 2147483647 h 32"/>
                  <a:gd name="T8" fmla="*/ 2147483647 w 116"/>
                  <a:gd name="T9" fmla="*/ 2147483647 h 32"/>
                  <a:gd name="T10" fmla="*/ 0 w 116"/>
                  <a:gd name="T11" fmla="*/ 2147483647 h 32"/>
                  <a:gd name="T12" fmla="*/ 2147483647 w 116"/>
                  <a:gd name="T13" fmla="*/ 2147483647 h 32"/>
                  <a:gd name="T14" fmla="*/ 2147483647 w 116"/>
                  <a:gd name="T15" fmla="*/ 2147483647 h 32"/>
                  <a:gd name="T16" fmla="*/ 2147483647 w 116"/>
                  <a:gd name="T17" fmla="*/ 2147483647 h 32"/>
                  <a:gd name="T18" fmla="*/ 2147483647 w 116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6"/>
                  <a:gd name="T31" fmla="*/ 0 h 32"/>
                  <a:gd name="T32" fmla="*/ 116 w 116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6" h="32">
                    <a:moveTo>
                      <a:pt x="116" y="32"/>
                    </a:moveTo>
                    <a:lnTo>
                      <a:pt x="78" y="31"/>
                    </a:lnTo>
                    <a:lnTo>
                      <a:pt x="64" y="31"/>
                    </a:lnTo>
                    <a:lnTo>
                      <a:pt x="38" y="30"/>
                    </a:lnTo>
                    <a:lnTo>
                      <a:pt x="38" y="14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4" name="Line 9"/>
              <p:cNvSpPr>
                <a:spLocks noChangeShapeType="1"/>
              </p:cNvSpPr>
              <p:nvPr/>
            </p:nvSpPr>
            <p:spPr bwMode="auto">
              <a:xfrm flipH="1">
                <a:off x="4113213" y="4821238"/>
                <a:ext cx="22225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5" name="Freeform 10"/>
              <p:cNvSpPr>
                <a:spLocks/>
              </p:cNvSpPr>
              <p:nvPr/>
            </p:nvSpPr>
            <p:spPr bwMode="auto">
              <a:xfrm>
                <a:off x="4106863" y="4821238"/>
                <a:ext cx="28575" cy="238125"/>
              </a:xfrm>
              <a:custGeom>
                <a:avLst/>
                <a:gdLst>
                  <a:gd name="T0" fmla="*/ 2147483647 w 4"/>
                  <a:gd name="T1" fmla="*/ 0 h 33"/>
                  <a:gd name="T2" fmla="*/ 2147483647 w 4"/>
                  <a:gd name="T3" fmla="*/ 2147483647 h 33"/>
                  <a:gd name="T4" fmla="*/ 0 w 4"/>
                  <a:gd name="T5" fmla="*/ 2147483647 h 3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3"/>
                  <a:gd name="T11" fmla="*/ 4 w 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3">
                    <a:moveTo>
                      <a:pt x="4" y="0"/>
                    </a:moveTo>
                    <a:lnTo>
                      <a:pt x="4" y="20"/>
                    </a:lnTo>
                    <a:lnTo>
                      <a:pt x="0" y="33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6" name="Freeform 11"/>
              <p:cNvSpPr>
                <a:spLocks/>
              </p:cNvSpPr>
              <p:nvPr/>
            </p:nvSpPr>
            <p:spPr bwMode="auto">
              <a:xfrm>
                <a:off x="4491038" y="4632325"/>
                <a:ext cx="288925" cy="209550"/>
              </a:xfrm>
              <a:custGeom>
                <a:avLst/>
                <a:gdLst>
                  <a:gd name="T0" fmla="*/ 0 w 40"/>
                  <a:gd name="T1" fmla="*/ 2147483647 h 29"/>
                  <a:gd name="T2" fmla="*/ 2147483647 w 40"/>
                  <a:gd name="T3" fmla="*/ 2147483647 h 29"/>
                  <a:gd name="T4" fmla="*/ 2147483647 w 40"/>
                  <a:gd name="T5" fmla="*/ 2147483647 h 29"/>
                  <a:gd name="T6" fmla="*/ 2147483647 w 40"/>
                  <a:gd name="T7" fmla="*/ 2147483647 h 29"/>
                  <a:gd name="T8" fmla="*/ 2147483647 w 40"/>
                  <a:gd name="T9" fmla="*/ 2147483647 h 29"/>
                  <a:gd name="T10" fmla="*/ 2147483647 w 40"/>
                  <a:gd name="T11" fmla="*/ 2147483647 h 29"/>
                  <a:gd name="T12" fmla="*/ 2147483647 w 40"/>
                  <a:gd name="T13" fmla="*/ 2147483647 h 29"/>
                  <a:gd name="T14" fmla="*/ 2147483647 w 40"/>
                  <a:gd name="T15" fmla="*/ 2147483647 h 29"/>
                  <a:gd name="T16" fmla="*/ 2147483647 w 40"/>
                  <a:gd name="T17" fmla="*/ 2147483647 h 29"/>
                  <a:gd name="T18" fmla="*/ 2147483647 w 40"/>
                  <a:gd name="T19" fmla="*/ 2147483647 h 29"/>
                  <a:gd name="T20" fmla="*/ 2147483647 w 40"/>
                  <a:gd name="T21" fmla="*/ 2147483647 h 29"/>
                  <a:gd name="T22" fmla="*/ 2147483647 w 40"/>
                  <a:gd name="T23" fmla="*/ 0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29"/>
                  <a:gd name="T38" fmla="*/ 40 w 40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29">
                    <a:moveTo>
                      <a:pt x="0" y="19"/>
                    </a:moveTo>
                    <a:lnTo>
                      <a:pt x="4" y="19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8" y="29"/>
                    </a:lnTo>
                    <a:lnTo>
                      <a:pt x="21" y="24"/>
                    </a:lnTo>
                    <a:lnTo>
                      <a:pt x="25" y="18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8"/>
                    </a:lnTo>
                    <a:lnTo>
                      <a:pt x="36" y="7"/>
                    </a:lnTo>
                    <a:lnTo>
                      <a:pt x="4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7" name="Freeform 12"/>
              <p:cNvSpPr>
                <a:spLocks/>
              </p:cNvSpPr>
              <p:nvPr/>
            </p:nvSpPr>
            <p:spPr bwMode="auto">
              <a:xfrm>
                <a:off x="4491038" y="4638675"/>
                <a:ext cx="296862" cy="211138"/>
              </a:xfrm>
              <a:custGeom>
                <a:avLst/>
                <a:gdLst>
                  <a:gd name="T0" fmla="*/ 0 w 41"/>
                  <a:gd name="T1" fmla="*/ 2147483647 h 29"/>
                  <a:gd name="T2" fmla="*/ 2147483647 w 41"/>
                  <a:gd name="T3" fmla="*/ 2147483647 h 29"/>
                  <a:gd name="T4" fmla="*/ 2147483647 w 41"/>
                  <a:gd name="T5" fmla="*/ 2147483647 h 29"/>
                  <a:gd name="T6" fmla="*/ 2147483647 w 41"/>
                  <a:gd name="T7" fmla="*/ 2147483647 h 29"/>
                  <a:gd name="T8" fmla="*/ 2147483647 w 41"/>
                  <a:gd name="T9" fmla="*/ 2147483647 h 29"/>
                  <a:gd name="T10" fmla="*/ 2147483647 w 41"/>
                  <a:gd name="T11" fmla="*/ 2147483647 h 29"/>
                  <a:gd name="T12" fmla="*/ 2147483647 w 41"/>
                  <a:gd name="T13" fmla="*/ 2147483647 h 29"/>
                  <a:gd name="T14" fmla="*/ 2147483647 w 41"/>
                  <a:gd name="T15" fmla="*/ 2147483647 h 29"/>
                  <a:gd name="T16" fmla="*/ 2147483647 w 41"/>
                  <a:gd name="T17" fmla="*/ 2147483647 h 29"/>
                  <a:gd name="T18" fmla="*/ 2147483647 w 41"/>
                  <a:gd name="T19" fmla="*/ 2147483647 h 29"/>
                  <a:gd name="T20" fmla="*/ 2147483647 w 41"/>
                  <a:gd name="T21" fmla="*/ 2147483647 h 29"/>
                  <a:gd name="T22" fmla="*/ 2147483647 w 41"/>
                  <a:gd name="T23" fmla="*/ 0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29"/>
                  <a:gd name="T38" fmla="*/ 41 w 41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29">
                    <a:moveTo>
                      <a:pt x="0" y="19"/>
                    </a:moveTo>
                    <a:lnTo>
                      <a:pt x="4" y="19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9" y="29"/>
                    </a:lnTo>
                    <a:lnTo>
                      <a:pt x="22" y="24"/>
                    </a:lnTo>
                    <a:lnTo>
                      <a:pt x="26" y="17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8"/>
                    </a:lnTo>
                    <a:lnTo>
                      <a:pt x="36" y="7"/>
                    </a:lnTo>
                    <a:lnTo>
                      <a:pt x="4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8" name="Line 13"/>
              <p:cNvSpPr>
                <a:spLocks noChangeShapeType="1"/>
              </p:cNvSpPr>
              <p:nvPr/>
            </p:nvSpPr>
            <p:spPr bwMode="auto">
              <a:xfrm>
                <a:off x="4491038" y="4776788"/>
                <a:ext cx="14287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9" name="Line 14"/>
              <p:cNvSpPr>
                <a:spLocks noChangeShapeType="1"/>
              </p:cNvSpPr>
              <p:nvPr/>
            </p:nvSpPr>
            <p:spPr bwMode="auto">
              <a:xfrm>
                <a:off x="4511675" y="4776788"/>
                <a:ext cx="7938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0" name="Line 15"/>
              <p:cNvSpPr>
                <a:spLocks noChangeShapeType="1"/>
              </p:cNvSpPr>
              <p:nvPr/>
            </p:nvSpPr>
            <p:spPr bwMode="auto">
              <a:xfrm>
                <a:off x="4519613" y="4776788"/>
                <a:ext cx="7937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1" name="Line 16"/>
              <p:cNvSpPr>
                <a:spLocks noChangeShapeType="1"/>
              </p:cNvSpPr>
              <p:nvPr/>
            </p:nvSpPr>
            <p:spPr bwMode="auto">
              <a:xfrm>
                <a:off x="4541838" y="4776788"/>
                <a:ext cx="6350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2" name="Line 17"/>
              <p:cNvSpPr>
                <a:spLocks noChangeShapeType="1"/>
              </p:cNvSpPr>
              <p:nvPr/>
            </p:nvSpPr>
            <p:spPr bwMode="auto">
              <a:xfrm>
                <a:off x="4548188" y="4784725"/>
                <a:ext cx="158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3" name="Line 18"/>
              <p:cNvSpPr>
                <a:spLocks noChangeShapeType="1"/>
              </p:cNvSpPr>
              <p:nvPr/>
            </p:nvSpPr>
            <p:spPr bwMode="auto">
              <a:xfrm>
                <a:off x="4562475" y="4791075"/>
                <a:ext cx="1588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4" name="Line 19"/>
              <p:cNvSpPr>
                <a:spLocks noChangeShapeType="1"/>
              </p:cNvSpPr>
              <p:nvPr/>
            </p:nvSpPr>
            <p:spPr bwMode="auto">
              <a:xfrm>
                <a:off x="4562475" y="4799013"/>
                <a:ext cx="15875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5" name="Line 20"/>
              <p:cNvSpPr>
                <a:spLocks noChangeShapeType="1"/>
              </p:cNvSpPr>
              <p:nvPr/>
            </p:nvSpPr>
            <p:spPr bwMode="auto">
              <a:xfrm>
                <a:off x="4584700" y="4813300"/>
                <a:ext cx="14288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6" name="Freeform 21"/>
              <p:cNvSpPr>
                <a:spLocks/>
              </p:cNvSpPr>
              <p:nvPr/>
            </p:nvSpPr>
            <p:spPr bwMode="auto">
              <a:xfrm>
                <a:off x="4491038" y="4632325"/>
                <a:ext cx="288925" cy="231775"/>
              </a:xfrm>
              <a:custGeom>
                <a:avLst/>
                <a:gdLst>
                  <a:gd name="T0" fmla="*/ 0 w 40"/>
                  <a:gd name="T1" fmla="*/ 2147483647 h 32"/>
                  <a:gd name="T2" fmla="*/ 2147483647 w 40"/>
                  <a:gd name="T3" fmla="*/ 2147483647 h 32"/>
                  <a:gd name="T4" fmla="*/ 2147483647 w 40"/>
                  <a:gd name="T5" fmla="*/ 2147483647 h 32"/>
                  <a:gd name="T6" fmla="*/ 2147483647 w 40"/>
                  <a:gd name="T7" fmla="*/ 2147483647 h 32"/>
                  <a:gd name="T8" fmla="*/ 2147483647 w 40"/>
                  <a:gd name="T9" fmla="*/ 2147483647 h 32"/>
                  <a:gd name="T10" fmla="*/ 2147483647 w 40"/>
                  <a:gd name="T11" fmla="*/ 2147483647 h 32"/>
                  <a:gd name="T12" fmla="*/ 2147483647 w 40"/>
                  <a:gd name="T13" fmla="*/ 2147483647 h 32"/>
                  <a:gd name="T14" fmla="*/ 2147483647 w 40"/>
                  <a:gd name="T15" fmla="*/ 2147483647 h 32"/>
                  <a:gd name="T16" fmla="*/ 2147483647 w 40"/>
                  <a:gd name="T17" fmla="*/ 2147483647 h 32"/>
                  <a:gd name="T18" fmla="*/ 2147483647 w 40"/>
                  <a:gd name="T19" fmla="*/ 2147483647 h 32"/>
                  <a:gd name="T20" fmla="*/ 2147483647 w 40"/>
                  <a:gd name="T21" fmla="*/ 2147483647 h 32"/>
                  <a:gd name="T22" fmla="*/ 2147483647 w 40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32"/>
                  <a:gd name="T38" fmla="*/ 40 w 40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32">
                    <a:moveTo>
                      <a:pt x="0" y="19"/>
                    </a:moveTo>
                    <a:lnTo>
                      <a:pt x="4" y="21"/>
                    </a:lnTo>
                    <a:lnTo>
                      <a:pt x="7" y="22"/>
                    </a:lnTo>
                    <a:lnTo>
                      <a:pt x="9" y="24"/>
                    </a:lnTo>
                    <a:lnTo>
                      <a:pt x="19" y="32"/>
                    </a:lnTo>
                    <a:lnTo>
                      <a:pt x="23" y="25"/>
                    </a:lnTo>
                    <a:lnTo>
                      <a:pt x="27" y="19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4" y="10"/>
                    </a:lnTo>
                    <a:lnTo>
                      <a:pt x="37" y="9"/>
                    </a:lnTo>
                    <a:lnTo>
                      <a:pt x="4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7" name="Freeform 22"/>
              <p:cNvSpPr>
                <a:spLocks/>
              </p:cNvSpPr>
              <p:nvPr/>
            </p:nvSpPr>
            <p:spPr bwMode="auto">
              <a:xfrm>
                <a:off x="4491038" y="4632325"/>
                <a:ext cx="296862" cy="239713"/>
              </a:xfrm>
              <a:custGeom>
                <a:avLst/>
                <a:gdLst>
                  <a:gd name="T0" fmla="*/ 0 w 41"/>
                  <a:gd name="T1" fmla="*/ 2147483647 h 33"/>
                  <a:gd name="T2" fmla="*/ 2147483647 w 41"/>
                  <a:gd name="T3" fmla="*/ 2147483647 h 33"/>
                  <a:gd name="T4" fmla="*/ 2147483647 w 41"/>
                  <a:gd name="T5" fmla="*/ 2147483647 h 33"/>
                  <a:gd name="T6" fmla="*/ 2147483647 w 41"/>
                  <a:gd name="T7" fmla="*/ 2147483647 h 33"/>
                  <a:gd name="T8" fmla="*/ 2147483647 w 41"/>
                  <a:gd name="T9" fmla="*/ 2147483647 h 33"/>
                  <a:gd name="T10" fmla="*/ 2147483647 w 41"/>
                  <a:gd name="T11" fmla="*/ 2147483647 h 33"/>
                  <a:gd name="T12" fmla="*/ 2147483647 w 41"/>
                  <a:gd name="T13" fmla="*/ 2147483647 h 33"/>
                  <a:gd name="T14" fmla="*/ 2147483647 w 41"/>
                  <a:gd name="T15" fmla="*/ 2147483647 h 33"/>
                  <a:gd name="T16" fmla="*/ 2147483647 w 41"/>
                  <a:gd name="T17" fmla="*/ 2147483647 h 33"/>
                  <a:gd name="T18" fmla="*/ 2147483647 w 41"/>
                  <a:gd name="T19" fmla="*/ 2147483647 h 33"/>
                  <a:gd name="T20" fmla="*/ 2147483647 w 41"/>
                  <a:gd name="T21" fmla="*/ 2147483647 h 33"/>
                  <a:gd name="T22" fmla="*/ 2147483647 w 41"/>
                  <a:gd name="T23" fmla="*/ 0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33"/>
                  <a:gd name="T38" fmla="*/ 41 w 41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33">
                    <a:moveTo>
                      <a:pt x="0" y="20"/>
                    </a:moveTo>
                    <a:lnTo>
                      <a:pt x="4" y="22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9" y="33"/>
                    </a:lnTo>
                    <a:lnTo>
                      <a:pt x="24" y="26"/>
                    </a:lnTo>
                    <a:lnTo>
                      <a:pt x="27" y="19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4" y="11"/>
                    </a:lnTo>
                    <a:lnTo>
                      <a:pt x="38" y="9"/>
                    </a:lnTo>
                    <a:lnTo>
                      <a:pt x="4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" name="Line 23"/>
              <p:cNvSpPr>
                <a:spLocks noChangeShapeType="1"/>
              </p:cNvSpPr>
              <p:nvPr/>
            </p:nvSpPr>
            <p:spPr bwMode="auto">
              <a:xfrm>
                <a:off x="4491038" y="4776788"/>
                <a:ext cx="14287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9" name="Line 24"/>
              <p:cNvSpPr>
                <a:spLocks noChangeShapeType="1"/>
              </p:cNvSpPr>
              <p:nvPr/>
            </p:nvSpPr>
            <p:spPr bwMode="auto">
              <a:xfrm>
                <a:off x="4511675" y="4784725"/>
                <a:ext cx="793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0" name="Line 25"/>
              <p:cNvSpPr>
                <a:spLocks noChangeShapeType="1"/>
              </p:cNvSpPr>
              <p:nvPr/>
            </p:nvSpPr>
            <p:spPr bwMode="auto">
              <a:xfrm>
                <a:off x="4519613" y="4791075"/>
                <a:ext cx="793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1" name="Line 26"/>
              <p:cNvSpPr>
                <a:spLocks noChangeShapeType="1"/>
              </p:cNvSpPr>
              <p:nvPr/>
            </p:nvSpPr>
            <p:spPr bwMode="auto">
              <a:xfrm>
                <a:off x="4541838" y="4799013"/>
                <a:ext cx="0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2" name="Line 27"/>
              <p:cNvSpPr>
                <a:spLocks noChangeShapeType="1"/>
              </p:cNvSpPr>
              <p:nvPr/>
            </p:nvSpPr>
            <p:spPr bwMode="auto">
              <a:xfrm>
                <a:off x="4541838" y="4799013"/>
                <a:ext cx="6350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3" name="Line 28"/>
              <p:cNvSpPr>
                <a:spLocks noChangeShapeType="1"/>
              </p:cNvSpPr>
              <p:nvPr/>
            </p:nvSpPr>
            <p:spPr bwMode="auto">
              <a:xfrm>
                <a:off x="4562475" y="4813300"/>
                <a:ext cx="15875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4" name="Line 29"/>
              <p:cNvSpPr>
                <a:spLocks noChangeShapeType="1"/>
              </p:cNvSpPr>
              <p:nvPr/>
            </p:nvSpPr>
            <p:spPr bwMode="auto">
              <a:xfrm>
                <a:off x="4584700" y="4835525"/>
                <a:ext cx="1428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5" name="Freeform 31"/>
              <p:cNvSpPr>
                <a:spLocks/>
              </p:cNvSpPr>
              <p:nvPr/>
            </p:nvSpPr>
            <p:spPr bwMode="auto">
              <a:xfrm>
                <a:off x="5578475" y="2914650"/>
                <a:ext cx="101600" cy="463550"/>
              </a:xfrm>
              <a:custGeom>
                <a:avLst/>
                <a:gdLst>
                  <a:gd name="T0" fmla="*/ 2147483647 w 14"/>
                  <a:gd name="T1" fmla="*/ 0 h 64"/>
                  <a:gd name="T2" fmla="*/ 2147483647 w 14"/>
                  <a:gd name="T3" fmla="*/ 2147483647 h 64"/>
                  <a:gd name="T4" fmla="*/ 2147483647 w 14"/>
                  <a:gd name="T5" fmla="*/ 2147483647 h 64"/>
                  <a:gd name="T6" fmla="*/ 2147483647 w 14"/>
                  <a:gd name="T7" fmla="*/ 2147483647 h 64"/>
                  <a:gd name="T8" fmla="*/ 2147483647 w 14"/>
                  <a:gd name="T9" fmla="*/ 2147483647 h 64"/>
                  <a:gd name="T10" fmla="*/ 2147483647 w 14"/>
                  <a:gd name="T11" fmla="*/ 2147483647 h 64"/>
                  <a:gd name="T12" fmla="*/ 2147483647 w 14"/>
                  <a:gd name="T13" fmla="*/ 2147483647 h 64"/>
                  <a:gd name="T14" fmla="*/ 0 w 14"/>
                  <a:gd name="T15" fmla="*/ 2147483647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64"/>
                  <a:gd name="T26" fmla="*/ 14 w 14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64">
                    <a:moveTo>
                      <a:pt x="4" y="0"/>
                    </a:moveTo>
                    <a:lnTo>
                      <a:pt x="9" y="2"/>
                    </a:lnTo>
                    <a:lnTo>
                      <a:pt x="12" y="5"/>
                    </a:lnTo>
                    <a:lnTo>
                      <a:pt x="14" y="11"/>
                    </a:lnTo>
                    <a:lnTo>
                      <a:pt x="12" y="29"/>
                    </a:lnTo>
                    <a:lnTo>
                      <a:pt x="11" y="38"/>
                    </a:lnTo>
                    <a:lnTo>
                      <a:pt x="9" y="64"/>
                    </a:lnTo>
                    <a:lnTo>
                      <a:pt x="0" y="63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6" name="Freeform 32"/>
              <p:cNvSpPr>
                <a:spLocks/>
              </p:cNvSpPr>
              <p:nvPr/>
            </p:nvSpPr>
            <p:spPr bwMode="auto">
              <a:xfrm>
                <a:off x="5548313" y="3355975"/>
                <a:ext cx="30162" cy="14288"/>
              </a:xfrm>
              <a:custGeom>
                <a:avLst/>
                <a:gdLst>
                  <a:gd name="T0" fmla="*/ 2147483647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2147483647 w 4"/>
                  <a:gd name="T13" fmla="*/ 2147483647 h 2"/>
                  <a:gd name="T14" fmla="*/ 2147483647 w 4"/>
                  <a:gd name="T15" fmla="*/ 2147483647 h 2"/>
                  <a:gd name="T16" fmla="*/ 2147483647 w 4"/>
                  <a:gd name="T17" fmla="*/ 2147483647 h 2"/>
                  <a:gd name="T18" fmla="*/ 2147483647 w 4"/>
                  <a:gd name="T19" fmla="*/ 2147483647 h 2"/>
                  <a:gd name="T20" fmla="*/ 2147483647 w 4"/>
                  <a:gd name="T21" fmla="*/ 2147483647 h 2"/>
                  <a:gd name="T22" fmla="*/ 2147483647 w 4"/>
                  <a:gd name="T23" fmla="*/ 2147483647 h 2"/>
                  <a:gd name="T24" fmla="*/ 2147483647 w 4"/>
                  <a:gd name="T25" fmla="*/ 0 h 2"/>
                  <a:gd name="T26" fmla="*/ 2147483647 w 4"/>
                  <a:gd name="T27" fmla="*/ 0 h 2"/>
                  <a:gd name="T28" fmla="*/ 2147483647 w 4"/>
                  <a:gd name="T29" fmla="*/ 0 h 2"/>
                  <a:gd name="T30" fmla="*/ 2147483647 w 4"/>
                  <a:gd name="T31" fmla="*/ 0 h 2"/>
                  <a:gd name="T32" fmla="*/ 2147483647 w 4"/>
                  <a:gd name="T33" fmla="*/ 0 h 2"/>
                  <a:gd name="T34" fmla="*/ 2147483647 w 4"/>
                  <a:gd name="T35" fmla="*/ 0 h 2"/>
                  <a:gd name="T36" fmla="*/ 2147483647 w 4"/>
                  <a:gd name="T37" fmla="*/ 0 h 2"/>
                  <a:gd name="T38" fmla="*/ 2147483647 w 4"/>
                  <a:gd name="T39" fmla="*/ 0 h 2"/>
                  <a:gd name="T40" fmla="*/ 2147483647 w 4"/>
                  <a:gd name="T41" fmla="*/ 0 h 2"/>
                  <a:gd name="T42" fmla="*/ 2147483647 w 4"/>
                  <a:gd name="T43" fmla="*/ 0 h 2"/>
                  <a:gd name="T44" fmla="*/ 2147483647 w 4"/>
                  <a:gd name="T45" fmla="*/ 0 h 2"/>
                  <a:gd name="T46" fmla="*/ 2147483647 w 4"/>
                  <a:gd name="T47" fmla="*/ 0 h 2"/>
                  <a:gd name="T48" fmla="*/ 2147483647 w 4"/>
                  <a:gd name="T49" fmla="*/ 0 h 2"/>
                  <a:gd name="T50" fmla="*/ 2147483647 w 4"/>
                  <a:gd name="T51" fmla="*/ 2147483647 h 2"/>
                  <a:gd name="T52" fmla="*/ 2147483647 w 4"/>
                  <a:gd name="T53" fmla="*/ 2147483647 h 2"/>
                  <a:gd name="T54" fmla="*/ 2147483647 w 4"/>
                  <a:gd name="T55" fmla="*/ 2147483647 h 2"/>
                  <a:gd name="T56" fmla="*/ 2147483647 w 4"/>
                  <a:gd name="T57" fmla="*/ 2147483647 h 2"/>
                  <a:gd name="T58" fmla="*/ 2147483647 w 4"/>
                  <a:gd name="T59" fmla="*/ 2147483647 h 2"/>
                  <a:gd name="T60" fmla="*/ 0 w 4"/>
                  <a:gd name="T61" fmla="*/ 2147483647 h 2"/>
                  <a:gd name="T62" fmla="*/ 0 w 4"/>
                  <a:gd name="T63" fmla="*/ 2147483647 h 2"/>
                  <a:gd name="T64" fmla="*/ 0 w 4"/>
                  <a:gd name="T65" fmla="*/ 2147483647 h 2"/>
                  <a:gd name="T66" fmla="*/ 0 w 4"/>
                  <a:gd name="T67" fmla="*/ 2147483647 h 2"/>
                  <a:gd name="T68" fmla="*/ 0 w 4"/>
                  <a:gd name="T69" fmla="*/ 2147483647 h 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"/>
                  <a:gd name="T106" fmla="*/ 0 h 2"/>
                  <a:gd name="T107" fmla="*/ 4 w 4"/>
                  <a:gd name="T108" fmla="*/ 2 h 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7" name="Freeform 33"/>
              <p:cNvSpPr>
                <a:spLocks/>
              </p:cNvSpPr>
              <p:nvPr/>
            </p:nvSpPr>
            <p:spPr bwMode="auto">
              <a:xfrm>
                <a:off x="5519738" y="3370263"/>
                <a:ext cx="28575" cy="254000"/>
              </a:xfrm>
              <a:custGeom>
                <a:avLst/>
                <a:gdLst>
                  <a:gd name="T0" fmla="*/ 2147483647 w 4"/>
                  <a:gd name="T1" fmla="*/ 0 h 35"/>
                  <a:gd name="T2" fmla="*/ 2147483647 w 4"/>
                  <a:gd name="T3" fmla="*/ 0 h 35"/>
                  <a:gd name="T4" fmla="*/ 2147483647 w 4"/>
                  <a:gd name="T5" fmla="*/ 2147483647 h 35"/>
                  <a:gd name="T6" fmla="*/ 0 w 4"/>
                  <a:gd name="T7" fmla="*/ 2147483647 h 35"/>
                  <a:gd name="T8" fmla="*/ 0 w 4"/>
                  <a:gd name="T9" fmla="*/ 2147483647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5"/>
                  <a:gd name="T17" fmla="*/ 4 w 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5">
                    <a:moveTo>
                      <a:pt x="4" y="0"/>
                    </a:moveTo>
                    <a:lnTo>
                      <a:pt x="1" y="0"/>
                    </a:lnTo>
                    <a:lnTo>
                      <a:pt x="1" y="17"/>
                    </a:lnTo>
                    <a:lnTo>
                      <a:pt x="0" y="31"/>
                    </a:lnTo>
                    <a:lnTo>
                      <a:pt x="0" y="3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8" name="Freeform 34"/>
              <p:cNvSpPr>
                <a:spLocks/>
              </p:cNvSpPr>
              <p:nvPr/>
            </p:nvSpPr>
            <p:spPr bwMode="auto">
              <a:xfrm>
                <a:off x="5607050" y="2414588"/>
                <a:ext cx="565150" cy="398462"/>
              </a:xfrm>
              <a:custGeom>
                <a:avLst/>
                <a:gdLst>
                  <a:gd name="T0" fmla="*/ 2147483647 w 78"/>
                  <a:gd name="T1" fmla="*/ 2147483647 h 55"/>
                  <a:gd name="T2" fmla="*/ 2147483647 w 78"/>
                  <a:gd name="T3" fmla="*/ 2147483647 h 55"/>
                  <a:gd name="T4" fmla="*/ 2147483647 w 78"/>
                  <a:gd name="T5" fmla="*/ 2147483647 h 55"/>
                  <a:gd name="T6" fmla="*/ 2147483647 w 78"/>
                  <a:gd name="T7" fmla="*/ 2147483647 h 55"/>
                  <a:gd name="T8" fmla="*/ 2147483647 w 78"/>
                  <a:gd name="T9" fmla="*/ 2147483647 h 55"/>
                  <a:gd name="T10" fmla="*/ 2147483647 w 78"/>
                  <a:gd name="T11" fmla="*/ 2147483647 h 55"/>
                  <a:gd name="T12" fmla="*/ 2147483647 w 78"/>
                  <a:gd name="T13" fmla="*/ 2147483647 h 55"/>
                  <a:gd name="T14" fmla="*/ 2147483647 w 78"/>
                  <a:gd name="T15" fmla="*/ 2147483647 h 55"/>
                  <a:gd name="T16" fmla="*/ 2147483647 w 78"/>
                  <a:gd name="T17" fmla="*/ 2147483647 h 55"/>
                  <a:gd name="T18" fmla="*/ 2147483647 w 78"/>
                  <a:gd name="T19" fmla="*/ 2147483647 h 55"/>
                  <a:gd name="T20" fmla="*/ 2147483647 w 78"/>
                  <a:gd name="T21" fmla="*/ 2147483647 h 55"/>
                  <a:gd name="T22" fmla="*/ 2147483647 w 78"/>
                  <a:gd name="T23" fmla="*/ 2147483647 h 55"/>
                  <a:gd name="T24" fmla="*/ 2147483647 w 78"/>
                  <a:gd name="T25" fmla="*/ 2147483647 h 55"/>
                  <a:gd name="T26" fmla="*/ 2147483647 w 78"/>
                  <a:gd name="T27" fmla="*/ 2147483647 h 55"/>
                  <a:gd name="T28" fmla="*/ 2147483647 w 78"/>
                  <a:gd name="T29" fmla="*/ 2147483647 h 55"/>
                  <a:gd name="T30" fmla="*/ 2147483647 w 78"/>
                  <a:gd name="T31" fmla="*/ 2147483647 h 55"/>
                  <a:gd name="T32" fmla="*/ 2147483647 w 78"/>
                  <a:gd name="T33" fmla="*/ 2147483647 h 55"/>
                  <a:gd name="T34" fmla="*/ 2147483647 w 78"/>
                  <a:gd name="T35" fmla="*/ 2147483647 h 55"/>
                  <a:gd name="T36" fmla="*/ 2147483647 w 78"/>
                  <a:gd name="T37" fmla="*/ 2147483647 h 55"/>
                  <a:gd name="T38" fmla="*/ 2147483647 w 78"/>
                  <a:gd name="T39" fmla="*/ 2147483647 h 55"/>
                  <a:gd name="T40" fmla="*/ 2147483647 w 78"/>
                  <a:gd name="T41" fmla="*/ 2147483647 h 55"/>
                  <a:gd name="T42" fmla="*/ 2147483647 w 78"/>
                  <a:gd name="T43" fmla="*/ 0 h 55"/>
                  <a:gd name="T44" fmla="*/ 2147483647 w 78"/>
                  <a:gd name="T45" fmla="*/ 0 h 55"/>
                  <a:gd name="T46" fmla="*/ 2147483647 w 78"/>
                  <a:gd name="T47" fmla="*/ 0 h 55"/>
                  <a:gd name="T48" fmla="*/ 2147483647 w 78"/>
                  <a:gd name="T49" fmla="*/ 0 h 55"/>
                  <a:gd name="T50" fmla="*/ 2147483647 w 78"/>
                  <a:gd name="T51" fmla="*/ 2147483647 h 55"/>
                  <a:gd name="T52" fmla="*/ 2147483647 w 78"/>
                  <a:gd name="T53" fmla="*/ 2147483647 h 55"/>
                  <a:gd name="T54" fmla="*/ 2147483647 w 78"/>
                  <a:gd name="T55" fmla="*/ 2147483647 h 55"/>
                  <a:gd name="T56" fmla="*/ 2147483647 w 78"/>
                  <a:gd name="T57" fmla="*/ 2147483647 h 55"/>
                  <a:gd name="T58" fmla="*/ 2147483647 w 78"/>
                  <a:gd name="T59" fmla="*/ 2147483647 h 55"/>
                  <a:gd name="T60" fmla="*/ 2147483647 w 78"/>
                  <a:gd name="T61" fmla="*/ 2147483647 h 55"/>
                  <a:gd name="T62" fmla="*/ 2147483647 w 78"/>
                  <a:gd name="T63" fmla="*/ 2147483647 h 55"/>
                  <a:gd name="T64" fmla="*/ 2147483647 w 78"/>
                  <a:gd name="T65" fmla="*/ 2147483647 h 55"/>
                  <a:gd name="T66" fmla="*/ 2147483647 w 78"/>
                  <a:gd name="T67" fmla="*/ 2147483647 h 55"/>
                  <a:gd name="T68" fmla="*/ 2147483647 w 78"/>
                  <a:gd name="T69" fmla="*/ 2147483647 h 55"/>
                  <a:gd name="T70" fmla="*/ 2147483647 w 78"/>
                  <a:gd name="T71" fmla="*/ 2147483647 h 55"/>
                  <a:gd name="T72" fmla="*/ 2147483647 w 78"/>
                  <a:gd name="T73" fmla="*/ 2147483647 h 55"/>
                  <a:gd name="T74" fmla="*/ 0 w 78"/>
                  <a:gd name="T75" fmla="*/ 2147483647 h 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"/>
                  <a:gd name="T115" fmla="*/ 0 h 55"/>
                  <a:gd name="T116" fmla="*/ 78 w 78"/>
                  <a:gd name="T117" fmla="*/ 55 h 5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" h="55">
                    <a:moveTo>
                      <a:pt x="78" y="46"/>
                    </a:moveTo>
                    <a:lnTo>
                      <a:pt x="73" y="44"/>
                    </a:lnTo>
                    <a:lnTo>
                      <a:pt x="71" y="44"/>
                    </a:lnTo>
                    <a:lnTo>
                      <a:pt x="70" y="43"/>
                    </a:lnTo>
                    <a:lnTo>
                      <a:pt x="64" y="28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4" y="21"/>
                    </a:lnTo>
                    <a:lnTo>
                      <a:pt x="65" y="14"/>
                    </a:lnTo>
                    <a:lnTo>
                      <a:pt x="66" y="13"/>
                    </a:lnTo>
                    <a:lnTo>
                      <a:pt x="65" y="9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61" y="8"/>
                    </a:lnTo>
                    <a:lnTo>
                      <a:pt x="60" y="7"/>
                    </a:lnTo>
                    <a:lnTo>
                      <a:pt x="60" y="5"/>
                    </a:lnTo>
                    <a:lnTo>
                      <a:pt x="56" y="6"/>
                    </a:lnTo>
                    <a:lnTo>
                      <a:pt x="55" y="3"/>
                    </a:lnTo>
                    <a:lnTo>
                      <a:pt x="53" y="4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17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7" y="28"/>
                    </a:lnTo>
                    <a:lnTo>
                      <a:pt x="17" y="32"/>
                    </a:lnTo>
                    <a:lnTo>
                      <a:pt x="17" y="55"/>
                    </a:lnTo>
                    <a:lnTo>
                      <a:pt x="0" y="54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9" name="Freeform 35"/>
              <p:cNvSpPr>
                <a:spLocks/>
              </p:cNvSpPr>
              <p:nvPr/>
            </p:nvSpPr>
            <p:spPr bwMode="auto">
              <a:xfrm>
                <a:off x="5432425" y="3479800"/>
                <a:ext cx="565150" cy="847725"/>
              </a:xfrm>
              <a:custGeom>
                <a:avLst/>
                <a:gdLst>
                  <a:gd name="T0" fmla="*/ 2147483647 w 78"/>
                  <a:gd name="T1" fmla="*/ 0 h 117"/>
                  <a:gd name="T2" fmla="*/ 2147483647 w 78"/>
                  <a:gd name="T3" fmla="*/ 2147483647 h 117"/>
                  <a:gd name="T4" fmla="*/ 2147483647 w 78"/>
                  <a:gd name="T5" fmla="*/ 2147483647 h 117"/>
                  <a:gd name="T6" fmla="*/ 2147483647 w 78"/>
                  <a:gd name="T7" fmla="*/ 2147483647 h 117"/>
                  <a:gd name="T8" fmla="*/ 2147483647 w 78"/>
                  <a:gd name="T9" fmla="*/ 2147483647 h 117"/>
                  <a:gd name="T10" fmla="*/ 2147483647 w 78"/>
                  <a:gd name="T11" fmla="*/ 2147483647 h 117"/>
                  <a:gd name="T12" fmla="*/ 2147483647 w 78"/>
                  <a:gd name="T13" fmla="*/ 2147483647 h 117"/>
                  <a:gd name="T14" fmla="*/ 2147483647 w 78"/>
                  <a:gd name="T15" fmla="*/ 2147483647 h 117"/>
                  <a:gd name="T16" fmla="*/ 0 w 78"/>
                  <a:gd name="T17" fmla="*/ 2147483647 h 117"/>
                  <a:gd name="T18" fmla="*/ 2147483647 w 78"/>
                  <a:gd name="T19" fmla="*/ 2147483647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"/>
                  <a:gd name="T31" fmla="*/ 0 h 117"/>
                  <a:gd name="T32" fmla="*/ 78 w 78"/>
                  <a:gd name="T33" fmla="*/ 117 h 1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" h="117">
                    <a:moveTo>
                      <a:pt x="78" y="0"/>
                    </a:moveTo>
                    <a:lnTo>
                      <a:pt x="70" y="7"/>
                    </a:lnTo>
                    <a:lnTo>
                      <a:pt x="58" y="21"/>
                    </a:lnTo>
                    <a:lnTo>
                      <a:pt x="47" y="34"/>
                    </a:lnTo>
                    <a:lnTo>
                      <a:pt x="35" y="48"/>
                    </a:lnTo>
                    <a:lnTo>
                      <a:pt x="23" y="62"/>
                    </a:lnTo>
                    <a:lnTo>
                      <a:pt x="15" y="71"/>
                    </a:lnTo>
                    <a:lnTo>
                      <a:pt x="8" y="79"/>
                    </a:lnTo>
                    <a:lnTo>
                      <a:pt x="0" y="88"/>
                    </a:lnTo>
                    <a:lnTo>
                      <a:pt x="32" y="117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0" name="Freeform 36"/>
              <p:cNvSpPr>
                <a:spLocks/>
              </p:cNvSpPr>
              <p:nvPr/>
            </p:nvSpPr>
            <p:spPr bwMode="auto">
              <a:xfrm>
                <a:off x="5607050" y="2805113"/>
                <a:ext cx="1588" cy="65087"/>
              </a:xfrm>
              <a:custGeom>
                <a:avLst/>
                <a:gdLst>
                  <a:gd name="T0" fmla="*/ 0 w 1588"/>
                  <a:gd name="T1" fmla="*/ 2147483647 h 9"/>
                  <a:gd name="T2" fmla="*/ 0 w 1588"/>
                  <a:gd name="T3" fmla="*/ 2147483647 h 9"/>
                  <a:gd name="T4" fmla="*/ 0 w 158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9"/>
                  <a:gd name="T11" fmla="*/ 1588 w 158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9">
                    <a:moveTo>
                      <a:pt x="0" y="9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1" name="Line 37"/>
              <p:cNvSpPr>
                <a:spLocks noChangeShapeType="1"/>
              </p:cNvSpPr>
              <p:nvPr/>
            </p:nvSpPr>
            <p:spPr bwMode="auto">
              <a:xfrm flipV="1">
                <a:off x="5561013" y="2870200"/>
                <a:ext cx="46037" cy="5032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2" name="Freeform 39"/>
              <p:cNvSpPr>
                <a:spLocks/>
              </p:cNvSpPr>
              <p:nvPr/>
            </p:nvSpPr>
            <p:spPr bwMode="auto">
              <a:xfrm>
                <a:off x="4113213" y="4364038"/>
                <a:ext cx="7937" cy="123825"/>
              </a:xfrm>
              <a:custGeom>
                <a:avLst/>
                <a:gdLst>
                  <a:gd name="T0" fmla="*/ 2147483647 w 1"/>
                  <a:gd name="T1" fmla="*/ 0 h 17"/>
                  <a:gd name="T2" fmla="*/ 0 w 1"/>
                  <a:gd name="T3" fmla="*/ 2147483647 h 17"/>
                  <a:gd name="T4" fmla="*/ 0 w 1"/>
                  <a:gd name="T5" fmla="*/ 214748364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1" y="0"/>
                    </a:moveTo>
                    <a:lnTo>
                      <a:pt x="0" y="12"/>
                    </a:lnTo>
                    <a:lnTo>
                      <a:pt x="0" y="17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3" name="Freeform 40"/>
              <p:cNvSpPr>
                <a:spLocks/>
              </p:cNvSpPr>
              <p:nvPr/>
            </p:nvSpPr>
            <p:spPr bwMode="auto">
              <a:xfrm>
                <a:off x="4476750" y="4421188"/>
                <a:ext cx="6350" cy="101600"/>
              </a:xfrm>
              <a:custGeom>
                <a:avLst/>
                <a:gdLst>
                  <a:gd name="T0" fmla="*/ 2147483647 w 1"/>
                  <a:gd name="T1" fmla="*/ 2147483647 h 14"/>
                  <a:gd name="T2" fmla="*/ 2147483647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1" y="14"/>
                    </a:move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4" name="Freeform 41"/>
              <p:cNvSpPr>
                <a:spLocks/>
              </p:cNvSpPr>
              <p:nvPr/>
            </p:nvSpPr>
            <p:spPr bwMode="auto">
              <a:xfrm>
                <a:off x="4381500" y="4421188"/>
                <a:ext cx="22225" cy="101600"/>
              </a:xfrm>
              <a:custGeom>
                <a:avLst/>
                <a:gdLst>
                  <a:gd name="T0" fmla="*/ 0 w 3"/>
                  <a:gd name="T1" fmla="*/ 2147483647 h 14"/>
                  <a:gd name="T2" fmla="*/ 0 w 3"/>
                  <a:gd name="T3" fmla="*/ 2147483647 h 14"/>
                  <a:gd name="T4" fmla="*/ 2147483647 w 3"/>
                  <a:gd name="T5" fmla="*/ 2147483647 h 14"/>
                  <a:gd name="T6" fmla="*/ 2147483647 w 3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4"/>
                  <a:gd name="T14" fmla="*/ 3 w 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4">
                    <a:moveTo>
                      <a:pt x="0" y="14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5" name="Freeform 44"/>
              <p:cNvSpPr>
                <a:spLocks/>
              </p:cNvSpPr>
              <p:nvPr/>
            </p:nvSpPr>
            <p:spPr bwMode="auto">
              <a:xfrm>
                <a:off x="4259263" y="4305300"/>
                <a:ext cx="658812" cy="225425"/>
              </a:xfrm>
              <a:custGeom>
                <a:avLst/>
                <a:gdLst>
                  <a:gd name="T0" fmla="*/ 0 w 91"/>
                  <a:gd name="T1" fmla="*/ 2147483647 h 31"/>
                  <a:gd name="T2" fmla="*/ 2147483647 w 91"/>
                  <a:gd name="T3" fmla="*/ 2147483647 h 31"/>
                  <a:gd name="T4" fmla="*/ 2147483647 w 91"/>
                  <a:gd name="T5" fmla="*/ 2147483647 h 31"/>
                  <a:gd name="T6" fmla="*/ 2147483647 w 91"/>
                  <a:gd name="T7" fmla="*/ 2147483647 h 31"/>
                  <a:gd name="T8" fmla="*/ 2147483647 w 91"/>
                  <a:gd name="T9" fmla="*/ 2147483647 h 31"/>
                  <a:gd name="T10" fmla="*/ 2147483647 w 91"/>
                  <a:gd name="T11" fmla="*/ 2147483647 h 31"/>
                  <a:gd name="T12" fmla="*/ 2147483647 w 91"/>
                  <a:gd name="T13" fmla="*/ 2147483647 h 31"/>
                  <a:gd name="T14" fmla="*/ 2147483647 w 91"/>
                  <a:gd name="T15" fmla="*/ 2147483647 h 31"/>
                  <a:gd name="T16" fmla="*/ 2147483647 w 91"/>
                  <a:gd name="T17" fmla="*/ 0 h 31"/>
                  <a:gd name="T18" fmla="*/ 2147483647 w 91"/>
                  <a:gd name="T19" fmla="*/ 0 h 31"/>
                  <a:gd name="T20" fmla="*/ 2147483647 w 91"/>
                  <a:gd name="T21" fmla="*/ 0 h 31"/>
                  <a:gd name="T22" fmla="*/ 2147483647 w 91"/>
                  <a:gd name="T23" fmla="*/ 2147483647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31"/>
                  <a:gd name="T38" fmla="*/ 91 w 91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31">
                    <a:moveTo>
                      <a:pt x="0" y="24"/>
                    </a:moveTo>
                    <a:lnTo>
                      <a:pt x="5" y="25"/>
                    </a:lnTo>
                    <a:lnTo>
                      <a:pt x="12" y="30"/>
                    </a:lnTo>
                    <a:lnTo>
                      <a:pt x="17" y="30"/>
                    </a:lnTo>
                    <a:lnTo>
                      <a:pt x="30" y="30"/>
                    </a:lnTo>
                    <a:lnTo>
                      <a:pt x="46" y="30"/>
                    </a:lnTo>
                    <a:lnTo>
                      <a:pt x="62" y="31"/>
                    </a:lnTo>
                    <a:lnTo>
                      <a:pt x="63" y="18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91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6" name="Line 45"/>
              <p:cNvSpPr>
                <a:spLocks noChangeShapeType="1"/>
              </p:cNvSpPr>
              <p:nvPr/>
            </p:nvSpPr>
            <p:spPr bwMode="auto">
              <a:xfrm flipH="1">
                <a:off x="3663950" y="4494213"/>
                <a:ext cx="87313" cy="587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7" name="Line 46"/>
              <p:cNvSpPr>
                <a:spLocks noChangeShapeType="1"/>
              </p:cNvSpPr>
              <p:nvPr/>
            </p:nvSpPr>
            <p:spPr bwMode="auto">
              <a:xfrm flipH="1" flipV="1">
                <a:off x="5491163" y="3660775"/>
                <a:ext cx="122237" cy="10160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8" name="Freeform 47"/>
              <p:cNvSpPr>
                <a:spLocks/>
              </p:cNvSpPr>
              <p:nvPr/>
            </p:nvSpPr>
            <p:spPr bwMode="auto">
              <a:xfrm>
                <a:off x="5607050" y="2790825"/>
                <a:ext cx="347663" cy="87313"/>
              </a:xfrm>
              <a:custGeom>
                <a:avLst/>
                <a:gdLst>
                  <a:gd name="T0" fmla="*/ 2147483647 w 48"/>
                  <a:gd name="T1" fmla="*/ 0 h 12"/>
                  <a:gd name="T2" fmla="*/ 2147483647 w 48"/>
                  <a:gd name="T3" fmla="*/ 2147483647 h 12"/>
                  <a:gd name="T4" fmla="*/ 2147483647 w 48"/>
                  <a:gd name="T5" fmla="*/ 2147483647 h 12"/>
                  <a:gd name="T6" fmla="*/ 2147483647 w 48"/>
                  <a:gd name="T7" fmla="*/ 2147483647 h 12"/>
                  <a:gd name="T8" fmla="*/ 2147483647 w 48"/>
                  <a:gd name="T9" fmla="*/ 2147483647 h 12"/>
                  <a:gd name="T10" fmla="*/ 2147483647 w 48"/>
                  <a:gd name="T11" fmla="*/ 2147483647 h 12"/>
                  <a:gd name="T12" fmla="*/ 2147483647 w 48"/>
                  <a:gd name="T13" fmla="*/ 2147483647 h 12"/>
                  <a:gd name="T14" fmla="*/ 2147483647 w 48"/>
                  <a:gd name="T15" fmla="*/ 2147483647 h 12"/>
                  <a:gd name="T16" fmla="*/ 2147483647 w 48"/>
                  <a:gd name="T17" fmla="*/ 2147483647 h 12"/>
                  <a:gd name="T18" fmla="*/ 2147483647 w 48"/>
                  <a:gd name="T19" fmla="*/ 2147483647 h 12"/>
                  <a:gd name="T20" fmla="*/ 2147483647 w 48"/>
                  <a:gd name="T21" fmla="*/ 2147483647 h 12"/>
                  <a:gd name="T22" fmla="*/ 2147483647 w 48"/>
                  <a:gd name="T23" fmla="*/ 2147483647 h 12"/>
                  <a:gd name="T24" fmla="*/ 2147483647 w 48"/>
                  <a:gd name="T25" fmla="*/ 2147483647 h 12"/>
                  <a:gd name="T26" fmla="*/ 2147483647 w 48"/>
                  <a:gd name="T27" fmla="*/ 2147483647 h 12"/>
                  <a:gd name="T28" fmla="*/ 2147483647 w 48"/>
                  <a:gd name="T29" fmla="*/ 2147483647 h 12"/>
                  <a:gd name="T30" fmla="*/ 2147483647 w 48"/>
                  <a:gd name="T31" fmla="*/ 2147483647 h 12"/>
                  <a:gd name="T32" fmla="*/ 2147483647 w 48"/>
                  <a:gd name="T33" fmla="*/ 2147483647 h 12"/>
                  <a:gd name="T34" fmla="*/ 2147483647 w 48"/>
                  <a:gd name="T35" fmla="*/ 2147483647 h 12"/>
                  <a:gd name="T36" fmla="*/ 0 w 48"/>
                  <a:gd name="T37" fmla="*/ 2147483647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2"/>
                  <a:gd name="T59" fmla="*/ 48 w 48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2">
                    <a:moveTo>
                      <a:pt x="48" y="0"/>
                    </a:moveTo>
                    <a:lnTo>
                      <a:pt x="47" y="1"/>
                    </a:lnTo>
                    <a:lnTo>
                      <a:pt x="45" y="3"/>
                    </a:lnTo>
                    <a:lnTo>
                      <a:pt x="44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0"/>
                    </a:lnTo>
                    <a:lnTo>
                      <a:pt x="38" y="11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29" y="12"/>
                    </a:lnTo>
                    <a:lnTo>
                      <a:pt x="23" y="12"/>
                    </a:lnTo>
                    <a:lnTo>
                      <a:pt x="16" y="12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1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9" name="Line 48"/>
              <p:cNvSpPr>
                <a:spLocks noChangeShapeType="1"/>
              </p:cNvSpPr>
              <p:nvPr/>
            </p:nvSpPr>
            <p:spPr bwMode="auto">
              <a:xfrm flipH="1">
                <a:off x="5722938" y="2813050"/>
                <a:ext cx="6350" cy="650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0" name="Line 49"/>
              <p:cNvSpPr>
                <a:spLocks noChangeShapeType="1"/>
              </p:cNvSpPr>
              <p:nvPr/>
            </p:nvSpPr>
            <p:spPr bwMode="auto">
              <a:xfrm>
                <a:off x="4344988" y="4522788"/>
                <a:ext cx="1587" cy="6667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1" name="Line 50"/>
              <p:cNvSpPr>
                <a:spLocks noChangeShapeType="1"/>
              </p:cNvSpPr>
              <p:nvPr/>
            </p:nvSpPr>
            <p:spPr bwMode="auto">
              <a:xfrm>
                <a:off x="4556125" y="4522788"/>
                <a:ext cx="1588" cy="7302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2" name="Freeform 51"/>
              <p:cNvSpPr>
                <a:spLocks/>
              </p:cNvSpPr>
              <p:nvPr/>
            </p:nvSpPr>
            <p:spPr bwMode="auto">
              <a:xfrm>
                <a:off x="4273550" y="3646488"/>
                <a:ext cx="87313" cy="681037"/>
              </a:xfrm>
              <a:custGeom>
                <a:avLst/>
                <a:gdLst>
                  <a:gd name="T0" fmla="*/ 0 w 12"/>
                  <a:gd name="T1" fmla="*/ 2147483647 h 94"/>
                  <a:gd name="T2" fmla="*/ 2147483647 w 12"/>
                  <a:gd name="T3" fmla="*/ 2147483647 h 94"/>
                  <a:gd name="T4" fmla="*/ 2147483647 w 12"/>
                  <a:gd name="T5" fmla="*/ 2147483647 h 94"/>
                  <a:gd name="T6" fmla="*/ 2147483647 w 12"/>
                  <a:gd name="T7" fmla="*/ 2147483647 h 94"/>
                  <a:gd name="T8" fmla="*/ 2147483647 w 12"/>
                  <a:gd name="T9" fmla="*/ 2147483647 h 94"/>
                  <a:gd name="T10" fmla="*/ 2147483647 w 12"/>
                  <a:gd name="T11" fmla="*/ 2147483647 h 94"/>
                  <a:gd name="T12" fmla="*/ 2147483647 w 12"/>
                  <a:gd name="T13" fmla="*/ 2147483647 h 94"/>
                  <a:gd name="T14" fmla="*/ 2147483647 w 12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94"/>
                  <a:gd name="T26" fmla="*/ 12 w 12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94">
                    <a:moveTo>
                      <a:pt x="0" y="94"/>
                    </a:moveTo>
                    <a:lnTo>
                      <a:pt x="1" y="89"/>
                    </a:lnTo>
                    <a:lnTo>
                      <a:pt x="3" y="71"/>
                    </a:lnTo>
                    <a:lnTo>
                      <a:pt x="6" y="57"/>
                    </a:lnTo>
                    <a:lnTo>
                      <a:pt x="9" y="50"/>
                    </a:lnTo>
                    <a:lnTo>
                      <a:pt x="9" y="41"/>
                    </a:lnTo>
                    <a:lnTo>
                      <a:pt x="10" y="24"/>
                    </a:lnTo>
                    <a:lnTo>
                      <a:pt x="1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3" name="Freeform 52"/>
              <p:cNvSpPr>
                <a:spLocks/>
              </p:cNvSpPr>
              <p:nvPr/>
            </p:nvSpPr>
            <p:spPr bwMode="auto">
              <a:xfrm>
                <a:off x="3751263" y="4364038"/>
                <a:ext cx="522287" cy="130175"/>
              </a:xfrm>
              <a:custGeom>
                <a:avLst/>
                <a:gdLst>
                  <a:gd name="T0" fmla="*/ 0 w 72"/>
                  <a:gd name="T1" fmla="*/ 2147483647 h 18"/>
                  <a:gd name="T2" fmla="*/ 2147483647 w 72"/>
                  <a:gd name="T3" fmla="*/ 2147483647 h 18"/>
                  <a:gd name="T4" fmla="*/ 2147483647 w 72"/>
                  <a:gd name="T5" fmla="*/ 2147483647 h 18"/>
                  <a:gd name="T6" fmla="*/ 2147483647 w 72"/>
                  <a:gd name="T7" fmla="*/ 2147483647 h 18"/>
                  <a:gd name="T8" fmla="*/ 2147483647 w 72"/>
                  <a:gd name="T9" fmla="*/ 2147483647 h 18"/>
                  <a:gd name="T10" fmla="*/ 2147483647 w 72"/>
                  <a:gd name="T11" fmla="*/ 2147483647 h 18"/>
                  <a:gd name="T12" fmla="*/ 2147483647 w 72"/>
                  <a:gd name="T13" fmla="*/ 2147483647 h 18"/>
                  <a:gd name="T14" fmla="*/ 2147483647 w 72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8"/>
                  <a:gd name="T26" fmla="*/ 72 w 72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8">
                    <a:moveTo>
                      <a:pt x="0" y="18"/>
                    </a:moveTo>
                    <a:lnTo>
                      <a:pt x="25" y="18"/>
                    </a:lnTo>
                    <a:lnTo>
                      <a:pt x="38" y="18"/>
                    </a:lnTo>
                    <a:lnTo>
                      <a:pt x="50" y="18"/>
                    </a:lnTo>
                    <a:lnTo>
                      <a:pt x="57" y="16"/>
                    </a:lnTo>
                    <a:lnTo>
                      <a:pt x="70" y="16"/>
                    </a:lnTo>
                    <a:lnTo>
                      <a:pt x="70" y="7"/>
                    </a:lnTo>
                    <a:lnTo>
                      <a:pt x="7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4" name="Freeform 53"/>
              <p:cNvSpPr>
                <a:spLocks/>
              </p:cNvSpPr>
              <p:nvPr/>
            </p:nvSpPr>
            <p:spPr bwMode="auto">
              <a:xfrm>
                <a:off x="4273550" y="4327525"/>
                <a:ext cx="20638" cy="36513"/>
              </a:xfrm>
              <a:custGeom>
                <a:avLst/>
                <a:gdLst>
                  <a:gd name="T0" fmla="*/ 0 w 3"/>
                  <a:gd name="T1" fmla="*/ 2147483647 h 5"/>
                  <a:gd name="T2" fmla="*/ 0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2147483647 h 5"/>
                  <a:gd name="T18" fmla="*/ 2147483647 w 3"/>
                  <a:gd name="T19" fmla="*/ 2147483647 h 5"/>
                  <a:gd name="T20" fmla="*/ 2147483647 w 3"/>
                  <a:gd name="T21" fmla="*/ 2147483647 h 5"/>
                  <a:gd name="T22" fmla="*/ 2147483647 w 3"/>
                  <a:gd name="T23" fmla="*/ 2147483647 h 5"/>
                  <a:gd name="T24" fmla="*/ 2147483647 w 3"/>
                  <a:gd name="T25" fmla="*/ 2147483647 h 5"/>
                  <a:gd name="T26" fmla="*/ 2147483647 w 3"/>
                  <a:gd name="T27" fmla="*/ 2147483647 h 5"/>
                  <a:gd name="T28" fmla="*/ 2147483647 w 3"/>
                  <a:gd name="T29" fmla="*/ 2147483647 h 5"/>
                  <a:gd name="T30" fmla="*/ 2147483647 w 3"/>
                  <a:gd name="T31" fmla="*/ 2147483647 h 5"/>
                  <a:gd name="T32" fmla="*/ 2147483647 w 3"/>
                  <a:gd name="T33" fmla="*/ 2147483647 h 5"/>
                  <a:gd name="T34" fmla="*/ 2147483647 w 3"/>
                  <a:gd name="T35" fmla="*/ 2147483647 h 5"/>
                  <a:gd name="T36" fmla="*/ 2147483647 w 3"/>
                  <a:gd name="T37" fmla="*/ 2147483647 h 5"/>
                  <a:gd name="T38" fmla="*/ 2147483647 w 3"/>
                  <a:gd name="T39" fmla="*/ 2147483647 h 5"/>
                  <a:gd name="T40" fmla="*/ 2147483647 w 3"/>
                  <a:gd name="T41" fmla="*/ 2147483647 h 5"/>
                  <a:gd name="T42" fmla="*/ 2147483647 w 3"/>
                  <a:gd name="T43" fmla="*/ 2147483647 h 5"/>
                  <a:gd name="T44" fmla="*/ 2147483647 w 3"/>
                  <a:gd name="T45" fmla="*/ 2147483647 h 5"/>
                  <a:gd name="T46" fmla="*/ 2147483647 w 3"/>
                  <a:gd name="T47" fmla="*/ 2147483647 h 5"/>
                  <a:gd name="T48" fmla="*/ 2147483647 w 3"/>
                  <a:gd name="T49" fmla="*/ 2147483647 h 5"/>
                  <a:gd name="T50" fmla="*/ 2147483647 w 3"/>
                  <a:gd name="T51" fmla="*/ 2147483647 h 5"/>
                  <a:gd name="T52" fmla="*/ 2147483647 w 3"/>
                  <a:gd name="T53" fmla="*/ 2147483647 h 5"/>
                  <a:gd name="T54" fmla="*/ 2147483647 w 3"/>
                  <a:gd name="T55" fmla="*/ 2147483647 h 5"/>
                  <a:gd name="T56" fmla="*/ 2147483647 w 3"/>
                  <a:gd name="T57" fmla="*/ 2147483647 h 5"/>
                  <a:gd name="T58" fmla="*/ 2147483647 w 3"/>
                  <a:gd name="T59" fmla="*/ 2147483647 h 5"/>
                  <a:gd name="T60" fmla="*/ 2147483647 w 3"/>
                  <a:gd name="T61" fmla="*/ 2147483647 h 5"/>
                  <a:gd name="T62" fmla="*/ 2147483647 w 3"/>
                  <a:gd name="T63" fmla="*/ 2147483647 h 5"/>
                  <a:gd name="T64" fmla="*/ 2147483647 w 3"/>
                  <a:gd name="T65" fmla="*/ 2147483647 h 5"/>
                  <a:gd name="T66" fmla="*/ 2147483647 w 3"/>
                  <a:gd name="T67" fmla="*/ 2147483647 h 5"/>
                  <a:gd name="T68" fmla="*/ 2147483647 w 3"/>
                  <a:gd name="T69" fmla="*/ 2147483647 h 5"/>
                  <a:gd name="T70" fmla="*/ 2147483647 w 3"/>
                  <a:gd name="T71" fmla="*/ 2147483647 h 5"/>
                  <a:gd name="T72" fmla="*/ 2147483647 w 3"/>
                  <a:gd name="T73" fmla="*/ 2147483647 h 5"/>
                  <a:gd name="T74" fmla="*/ 2147483647 w 3"/>
                  <a:gd name="T75" fmla="*/ 2147483647 h 5"/>
                  <a:gd name="T76" fmla="*/ 2147483647 w 3"/>
                  <a:gd name="T77" fmla="*/ 2147483647 h 5"/>
                  <a:gd name="T78" fmla="*/ 2147483647 w 3"/>
                  <a:gd name="T79" fmla="*/ 2147483647 h 5"/>
                  <a:gd name="T80" fmla="*/ 2147483647 w 3"/>
                  <a:gd name="T81" fmla="*/ 2147483647 h 5"/>
                  <a:gd name="T82" fmla="*/ 2147483647 w 3"/>
                  <a:gd name="T83" fmla="*/ 2147483647 h 5"/>
                  <a:gd name="T84" fmla="*/ 2147483647 w 3"/>
                  <a:gd name="T85" fmla="*/ 2147483647 h 5"/>
                  <a:gd name="T86" fmla="*/ 2147483647 w 3"/>
                  <a:gd name="T87" fmla="*/ 0 h 5"/>
                  <a:gd name="T88" fmla="*/ 2147483647 w 3"/>
                  <a:gd name="T89" fmla="*/ 0 h 5"/>
                  <a:gd name="T90" fmla="*/ 0 w 3"/>
                  <a:gd name="T91" fmla="*/ 0 h 5"/>
                  <a:gd name="T92" fmla="*/ 0 w 3"/>
                  <a:gd name="T93" fmla="*/ 0 h 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"/>
                  <a:gd name="T142" fmla="*/ 0 h 5"/>
                  <a:gd name="T143" fmla="*/ 3 w 3"/>
                  <a:gd name="T144" fmla="*/ 5 h 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5" name="Freeform 54"/>
              <p:cNvSpPr>
                <a:spLocks/>
              </p:cNvSpPr>
              <p:nvPr/>
            </p:nvSpPr>
            <p:spPr bwMode="auto">
              <a:xfrm>
                <a:off x="4454525" y="4132263"/>
                <a:ext cx="1588" cy="217487"/>
              </a:xfrm>
              <a:custGeom>
                <a:avLst/>
                <a:gdLst>
                  <a:gd name="T0" fmla="*/ 0 w 1588"/>
                  <a:gd name="T1" fmla="*/ 2147483647 h 30"/>
                  <a:gd name="T2" fmla="*/ 0 w 1588"/>
                  <a:gd name="T3" fmla="*/ 2147483647 h 30"/>
                  <a:gd name="T4" fmla="*/ 0 w 158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30"/>
                  <a:gd name="T11" fmla="*/ 1588 w 158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30">
                    <a:moveTo>
                      <a:pt x="0" y="30"/>
                    </a:move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6" name="Freeform 55"/>
              <p:cNvSpPr>
                <a:spLocks/>
              </p:cNvSpPr>
              <p:nvPr/>
            </p:nvSpPr>
            <p:spPr bwMode="auto">
              <a:xfrm>
                <a:off x="4714875" y="4138613"/>
                <a:ext cx="457200" cy="131762"/>
              </a:xfrm>
              <a:custGeom>
                <a:avLst/>
                <a:gdLst>
                  <a:gd name="T0" fmla="*/ 0 w 63"/>
                  <a:gd name="T1" fmla="*/ 2147483647 h 18"/>
                  <a:gd name="T2" fmla="*/ 2147483647 w 63"/>
                  <a:gd name="T3" fmla="*/ 2147483647 h 18"/>
                  <a:gd name="T4" fmla="*/ 2147483647 w 63"/>
                  <a:gd name="T5" fmla="*/ 2147483647 h 18"/>
                  <a:gd name="T6" fmla="*/ 2147483647 w 63"/>
                  <a:gd name="T7" fmla="*/ 2147483647 h 18"/>
                  <a:gd name="T8" fmla="*/ 2147483647 w 63"/>
                  <a:gd name="T9" fmla="*/ 2147483647 h 18"/>
                  <a:gd name="T10" fmla="*/ 2147483647 w 63"/>
                  <a:gd name="T11" fmla="*/ 2147483647 h 18"/>
                  <a:gd name="T12" fmla="*/ 2147483647 w 63"/>
                  <a:gd name="T13" fmla="*/ 2147483647 h 18"/>
                  <a:gd name="T14" fmla="*/ 2147483647 w 63"/>
                  <a:gd name="T15" fmla="*/ 2147483647 h 18"/>
                  <a:gd name="T16" fmla="*/ 2147483647 w 63"/>
                  <a:gd name="T17" fmla="*/ 2147483647 h 18"/>
                  <a:gd name="T18" fmla="*/ 2147483647 w 63"/>
                  <a:gd name="T19" fmla="*/ 0 h 18"/>
                  <a:gd name="T20" fmla="*/ 2147483647 w 63"/>
                  <a:gd name="T21" fmla="*/ 214748364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8"/>
                  <a:gd name="T35" fmla="*/ 63 w 63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8">
                    <a:moveTo>
                      <a:pt x="0" y="18"/>
                    </a:moveTo>
                    <a:lnTo>
                      <a:pt x="10" y="18"/>
                    </a:lnTo>
                    <a:lnTo>
                      <a:pt x="33" y="18"/>
                    </a:lnTo>
                    <a:lnTo>
                      <a:pt x="35" y="14"/>
                    </a:lnTo>
                    <a:lnTo>
                      <a:pt x="35" y="10"/>
                    </a:lnTo>
                    <a:lnTo>
                      <a:pt x="36" y="1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6" y="7"/>
                    </a:lnTo>
                    <a:lnTo>
                      <a:pt x="61" y="0"/>
                    </a:lnTo>
                    <a:lnTo>
                      <a:pt x="63" y="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7" name="Line 56"/>
              <p:cNvSpPr>
                <a:spLocks noChangeShapeType="1"/>
              </p:cNvSpPr>
              <p:nvPr/>
            </p:nvSpPr>
            <p:spPr bwMode="auto">
              <a:xfrm>
                <a:off x="4745038" y="3378200"/>
                <a:ext cx="93662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8" name="Freeform 57"/>
              <p:cNvSpPr>
                <a:spLocks/>
              </p:cNvSpPr>
              <p:nvPr/>
            </p:nvSpPr>
            <p:spPr bwMode="auto">
              <a:xfrm>
                <a:off x="4737100" y="3254375"/>
                <a:ext cx="7938" cy="304800"/>
              </a:xfrm>
              <a:custGeom>
                <a:avLst/>
                <a:gdLst>
                  <a:gd name="T0" fmla="*/ 0 w 1"/>
                  <a:gd name="T1" fmla="*/ 2147483647 h 42"/>
                  <a:gd name="T2" fmla="*/ 2147483647 w 1"/>
                  <a:gd name="T3" fmla="*/ 2147483647 h 42"/>
                  <a:gd name="T4" fmla="*/ 2147483647 w 1"/>
                  <a:gd name="T5" fmla="*/ 2147483647 h 42"/>
                  <a:gd name="T6" fmla="*/ 2147483647 w 1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2"/>
                  <a:gd name="T14" fmla="*/ 1 w 1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2">
                    <a:moveTo>
                      <a:pt x="0" y="42"/>
                    </a:moveTo>
                    <a:lnTo>
                      <a:pt x="1" y="27"/>
                    </a:lnTo>
                    <a:lnTo>
                      <a:pt x="1" y="17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9" name="Freeform 58"/>
              <p:cNvSpPr>
                <a:spLocks/>
              </p:cNvSpPr>
              <p:nvPr/>
            </p:nvSpPr>
            <p:spPr bwMode="auto">
              <a:xfrm>
                <a:off x="4171950" y="3386138"/>
                <a:ext cx="804863" cy="963612"/>
              </a:xfrm>
              <a:custGeom>
                <a:avLst/>
                <a:gdLst>
                  <a:gd name="T0" fmla="*/ 0 w 111"/>
                  <a:gd name="T1" fmla="*/ 2147483647 h 133"/>
                  <a:gd name="T2" fmla="*/ 2147483647 w 111"/>
                  <a:gd name="T3" fmla="*/ 2147483647 h 133"/>
                  <a:gd name="T4" fmla="*/ 2147483647 w 111"/>
                  <a:gd name="T5" fmla="*/ 2147483647 h 133"/>
                  <a:gd name="T6" fmla="*/ 2147483647 w 111"/>
                  <a:gd name="T7" fmla="*/ 2147483647 h 133"/>
                  <a:gd name="T8" fmla="*/ 2147483647 w 111"/>
                  <a:gd name="T9" fmla="*/ 2147483647 h 133"/>
                  <a:gd name="T10" fmla="*/ 2147483647 w 111"/>
                  <a:gd name="T11" fmla="*/ 2147483647 h 133"/>
                  <a:gd name="T12" fmla="*/ 2147483647 w 111"/>
                  <a:gd name="T13" fmla="*/ 2147483647 h 133"/>
                  <a:gd name="T14" fmla="*/ 2147483647 w 111"/>
                  <a:gd name="T15" fmla="*/ 2147483647 h 133"/>
                  <a:gd name="T16" fmla="*/ 2147483647 w 111"/>
                  <a:gd name="T17" fmla="*/ 2147483647 h 133"/>
                  <a:gd name="T18" fmla="*/ 2147483647 w 111"/>
                  <a:gd name="T19" fmla="*/ 2147483647 h 133"/>
                  <a:gd name="T20" fmla="*/ 2147483647 w 111"/>
                  <a:gd name="T21" fmla="*/ 2147483647 h 133"/>
                  <a:gd name="T22" fmla="*/ 2147483647 w 111"/>
                  <a:gd name="T23" fmla="*/ 2147483647 h 133"/>
                  <a:gd name="T24" fmla="*/ 2147483647 w 111"/>
                  <a:gd name="T25" fmla="*/ 2147483647 h 133"/>
                  <a:gd name="T26" fmla="*/ 2147483647 w 111"/>
                  <a:gd name="T27" fmla="*/ 2147483647 h 133"/>
                  <a:gd name="T28" fmla="*/ 2147483647 w 111"/>
                  <a:gd name="T29" fmla="*/ 2147483647 h 133"/>
                  <a:gd name="T30" fmla="*/ 2147483647 w 111"/>
                  <a:gd name="T31" fmla="*/ 2147483647 h 133"/>
                  <a:gd name="T32" fmla="*/ 2147483647 w 111"/>
                  <a:gd name="T33" fmla="*/ 2147483647 h 133"/>
                  <a:gd name="T34" fmla="*/ 2147483647 w 111"/>
                  <a:gd name="T35" fmla="*/ 0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"/>
                  <a:gd name="T55" fmla="*/ 0 h 133"/>
                  <a:gd name="T56" fmla="*/ 111 w 111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" h="133">
                    <a:moveTo>
                      <a:pt x="0" y="133"/>
                    </a:moveTo>
                    <a:lnTo>
                      <a:pt x="14" y="133"/>
                    </a:lnTo>
                    <a:lnTo>
                      <a:pt x="41" y="133"/>
                    </a:lnTo>
                    <a:lnTo>
                      <a:pt x="48" y="130"/>
                    </a:lnTo>
                    <a:lnTo>
                      <a:pt x="57" y="125"/>
                    </a:lnTo>
                    <a:lnTo>
                      <a:pt x="63" y="121"/>
                    </a:lnTo>
                    <a:lnTo>
                      <a:pt x="75" y="122"/>
                    </a:lnTo>
                    <a:lnTo>
                      <a:pt x="75" y="102"/>
                    </a:lnTo>
                    <a:lnTo>
                      <a:pt x="71" y="99"/>
                    </a:lnTo>
                    <a:lnTo>
                      <a:pt x="71" y="76"/>
                    </a:lnTo>
                    <a:lnTo>
                      <a:pt x="73" y="43"/>
                    </a:lnTo>
                    <a:lnTo>
                      <a:pt x="73" y="31"/>
                    </a:lnTo>
                    <a:lnTo>
                      <a:pt x="73" y="24"/>
                    </a:lnTo>
                    <a:lnTo>
                      <a:pt x="78" y="24"/>
                    </a:lnTo>
                    <a:lnTo>
                      <a:pt x="87" y="24"/>
                    </a:lnTo>
                    <a:lnTo>
                      <a:pt x="102" y="18"/>
                    </a:lnTo>
                    <a:lnTo>
                      <a:pt x="110" y="18"/>
                    </a:lnTo>
                    <a:lnTo>
                      <a:pt x="11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0" name="Freeform 59"/>
              <p:cNvSpPr>
                <a:spLocks/>
              </p:cNvSpPr>
              <p:nvPr/>
            </p:nvSpPr>
            <p:spPr bwMode="auto">
              <a:xfrm>
                <a:off x="3663950" y="3219450"/>
                <a:ext cx="819150" cy="1333500"/>
              </a:xfrm>
              <a:custGeom>
                <a:avLst/>
                <a:gdLst>
                  <a:gd name="T0" fmla="*/ 0 w 113"/>
                  <a:gd name="T1" fmla="*/ 2147483647 h 184"/>
                  <a:gd name="T2" fmla="*/ 2147483647 w 113"/>
                  <a:gd name="T3" fmla="*/ 2147483647 h 184"/>
                  <a:gd name="T4" fmla="*/ 2147483647 w 113"/>
                  <a:gd name="T5" fmla="*/ 2147483647 h 184"/>
                  <a:gd name="T6" fmla="*/ 2147483647 w 113"/>
                  <a:gd name="T7" fmla="*/ 2147483647 h 184"/>
                  <a:gd name="T8" fmla="*/ 2147483647 w 113"/>
                  <a:gd name="T9" fmla="*/ 2147483647 h 184"/>
                  <a:gd name="T10" fmla="*/ 2147483647 w 113"/>
                  <a:gd name="T11" fmla="*/ 2147483647 h 184"/>
                  <a:gd name="T12" fmla="*/ 2147483647 w 113"/>
                  <a:gd name="T13" fmla="*/ 2147483647 h 184"/>
                  <a:gd name="T14" fmla="*/ 2147483647 w 113"/>
                  <a:gd name="T15" fmla="*/ 2147483647 h 184"/>
                  <a:gd name="T16" fmla="*/ 2147483647 w 113"/>
                  <a:gd name="T17" fmla="*/ 2147483647 h 184"/>
                  <a:gd name="T18" fmla="*/ 2147483647 w 113"/>
                  <a:gd name="T19" fmla="*/ 2147483647 h 184"/>
                  <a:gd name="T20" fmla="*/ 2147483647 w 113"/>
                  <a:gd name="T21" fmla="*/ 2147483647 h 184"/>
                  <a:gd name="T22" fmla="*/ 2147483647 w 113"/>
                  <a:gd name="T23" fmla="*/ 2147483647 h 184"/>
                  <a:gd name="T24" fmla="*/ 2147483647 w 113"/>
                  <a:gd name="T25" fmla="*/ 2147483647 h 184"/>
                  <a:gd name="T26" fmla="*/ 2147483647 w 113"/>
                  <a:gd name="T27" fmla="*/ 2147483647 h 184"/>
                  <a:gd name="T28" fmla="*/ 2147483647 w 113"/>
                  <a:gd name="T29" fmla="*/ 2147483647 h 184"/>
                  <a:gd name="T30" fmla="*/ 2147483647 w 113"/>
                  <a:gd name="T31" fmla="*/ 2147483647 h 184"/>
                  <a:gd name="T32" fmla="*/ 2147483647 w 113"/>
                  <a:gd name="T33" fmla="*/ 2147483647 h 184"/>
                  <a:gd name="T34" fmla="*/ 2147483647 w 113"/>
                  <a:gd name="T35" fmla="*/ 2147483647 h 184"/>
                  <a:gd name="T36" fmla="*/ 2147483647 w 113"/>
                  <a:gd name="T37" fmla="*/ 2147483647 h 184"/>
                  <a:gd name="T38" fmla="*/ 2147483647 w 113"/>
                  <a:gd name="T39" fmla="*/ 2147483647 h 184"/>
                  <a:gd name="T40" fmla="*/ 2147483647 w 113"/>
                  <a:gd name="T41" fmla="*/ 2147483647 h 184"/>
                  <a:gd name="T42" fmla="*/ 2147483647 w 113"/>
                  <a:gd name="T43" fmla="*/ 0 h 1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4"/>
                  <a:gd name="T68" fmla="*/ 113 w 113"/>
                  <a:gd name="T69" fmla="*/ 184 h 1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4">
                    <a:moveTo>
                      <a:pt x="0" y="184"/>
                    </a:moveTo>
                    <a:lnTo>
                      <a:pt x="18" y="172"/>
                    </a:lnTo>
                    <a:lnTo>
                      <a:pt x="25" y="166"/>
                    </a:lnTo>
                    <a:lnTo>
                      <a:pt x="31" y="163"/>
                    </a:lnTo>
                    <a:lnTo>
                      <a:pt x="38" y="157"/>
                    </a:lnTo>
                    <a:lnTo>
                      <a:pt x="48" y="156"/>
                    </a:lnTo>
                    <a:lnTo>
                      <a:pt x="63" y="156"/>
                    </a:lnTo>
                    <a:lnTo>
                      <a:pt x="70" y="156"/>
                    </a:lnTo>
                    <a:lnTo>
                      <a:pt x="70" y="145"/>
                    </a:lnTo>
                    <a:lnTo>
                      <a:pt x="70" y="129"/>
                    </a:lnTo>
                    <a:lnTo>
                      <a:pt x="72" y="122"/>
                    </a:lnTo>
                    <a:lnTo>
                      <a:pt x="80" y="101"/>
                    </a:lnTo>
                    <a:lnTo>
                      <a:pt x="74" y="100"/>
                    </a:lnTo>
                    <a:lnTo>
                      <a:pt x="75" y="82"/>
                    </a:lnTo>
                    <a:lnTo>
                      <a:pt x="76" y="59"/>
                    </a:lnTo>
                    <a:lnTo>
                      <a:pt x="83" y="59"/>
                    </a:lnTo>
                    <a:lnTo>
                      <a:pt x="96" y="59"/>
                    </a:lnTo>
                    <a:lnTo>
                      <a:pt x="111" y="60"/>
                    </a:lnTo>
                    <a:lnTo>
                      <a:pt x="111" y="38"/>
                    </a:lnTo>
                    <a:lnTo>
                      <a:pt x="112" y="27"/>
                    </a:lnTo>
                    <a:lnTo>
                      <a:pt x="112" y="17"/>
                    </a:lnTo>
                    <a:lnTo>
                      <a:pt x="113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1" name="Line 61"/>
              <p:cNvSpPr>
                <a:spLocks noChangeShapeType="1"/>
              </p:cNvSpPr>
              <p:nvPr/>
            </p:nvSpPr>
            <p:spPr bwMode="auto">
              <a:xfrm>
                <a:off x="5172075" y="4154488"/>
                <a:ext cx="36513" cy="2857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2" name="Freeform 62"/>
              <p:cNvSpPr>
                <a:spLocks/>
              </p:cNvSpPr>
              <p:nvPr/>
            </p:nvSpPr>
            <p:spPr bwMode="auto">
              <a:xfrm>
                <a:off x="4237038" y="4349750"/>
                <a:ext cx="28575" cy="36513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0" y="5"/>
                    </a:lnTo>
                    <a:lnTo>
                      <a:pt x="4" y="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3" name="Freeform 63"/>
              <p:cNvSpPr>
                <a:spLocks/>
              </p:cNvSpPr>
              <p:nvPr/>
            </p:nvSpPr>
            <p:spPr bwMode="auto">
              <a:xfrm>
                <a:off x="4830763" y="2239963"/>
                <a:ext cx="544512" cy="123825"/>
              </a:xfrm>
              <a:custGeom>
                <a:avLst/>
                <a:gdLst>
                  <a:gd name="T0" fmla="*/ 0 w 75"/>
                  <a:gd name="T1" fmla="*/ 2147483647 h 17"/>
                  <a:gd name="T2" fmla="*/ 0 w 75"/>
                  <a:gd name="T3" fmla="*/ 2147483647 h 17"/>
                  <a:gd name="T4" fmla="*/ 2147483647 w 75"/>
                  <a:gd name="T5" fmla="*/ 2147483647 h 17"/>
                  <a:gd name="T6" fmla="*/ 2147483647 w 75"/>
                  <a:gd name="T7" fmla="*/ 2147483647 h 17"/>
                  <a:gd name="T8" fmla="*/ 2147483647 w 75"/>
                  <a:gd name="T9" fmla="*/ 2147483647 h 17"/>
                  <a:gd name="T10" fmla="*/ 2147483647 w 75"/>
                  <a:gd name="T11" fmla="*/ 2147483647 h 17"/>
                  <a:gd name="T12" fmla="*/ 2147483647 w 75"/>
                  <a:gd name="T13" fmla="*/ 2147483647 h 17"/>
                  <a:gd name="T14" fmla="*/ 2147483647 w 75"/>
                  <a:gd name="T15" fmla="*/ 0 h 17"/>
                  <a:gd name="T16" fmla="*/ 2147483647 w 75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17"/>
                  <a:gd name="T29" fmla="*/ 75 w 75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17">
                    <a:moveTo>
                      <a:pt x="0" y="15"/>
                    </a:moveTo>
                    <a:lnTo>
                      <a:pt x="0" y="17"/>
                    </a:lnTo>
                    <a:lnTo>
                      <a:pt x="27" y="17"/>
                    </a:lnTo>
                    <a:lnTo>
                      <a:pt x="40" y="17"/>
                    </a:lnTo>
                    <a:lnTo>
                      <a:pt x="47" y="17"/>
                    </a:lnTo>
                    <a:lnTo>
                      <a:pt x="54" y="17"/>
                    </a:lnTo>
                    <a:lnTo>
                      <a:pt x="54" y="11"/>
                    </a:lnTo>
                    <a:lnTo>
                      <a:pt x="54" y="0"/>
                    </a:lnTo>
                    <a:lnTo>
                      <a:pt x="7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4" name="Line 64"/>
              <p:cNvSpPr>
                <a:spLocks noChangeShapeType="1"/>
              </p:cNvSpPr>
              <p:nvPr/>
            </p:nvSpPr>
            <p:spPr bwMode="auto">
              <a:xfrm>
                <a:off x="5121275" y="1812925"/>
                <a:ext cx="7938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5" name="Line 65"/>
              <p:cNvSpPr>
                <a:spLocks noChangeShapeType="1"/>
              </p:cNvSpPr>
              <p:nvPr/>
            </p:nvSpPr>
            <p:spPr bwMode="auto">
              <a:xfrm>
                <a:off x="5875338" y="1536700"/>
                <a:ext cx="1587" cy="587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6" name="Freeform 66"/>
              <p:cNvSpPr>
                <a:spLocks/>
              </p:cNvSpPr>
              <p:nvPr/>
            </p:nvSpPr>
            <p:spPr bwMode="auto">
              <a:xfrm>
                <a:off x="4548188" y="1030288"/>
                <a:ext cx="276225" cy="36512"/>
              </a:xfrm>
              <a:custGeom>
                <a:avLst/>
                <a:gdLst>
                  <a:gd name="T0" fmla="*/ 2147483647 w 38"/>
                  <a:gd name="T1" fmla="*/ 2147483647 h 5"/>
                  <a:gd name="T2" fmla="*/ 2147483647 w 38"/>
                  <a:gd name="T3" fmla="*/ 0 h 5"/>
                  <a:gd name="T4" fmla="*/ 2147483647 w 38"/>
                  <a:gd name="T5" fmla="*/ 2147483647 h 5"/>
                  <a:gd name="T6" fmla="*/ 2147483647 w 38"/>
                  <a:gd name="T7" fmla="*/ 2147483647 h 5"/>
                  <a:gd name="T8" fmla="*/ 2147483647 w 38"/>
                  <a:gd name="T9" fmla="*/ 2147483647 h 5"/>
                  <a:gd name="T10" fmla="*/ 2147483647 w 38"/>
                  <a:gd name="T11" fmla="*/ 2147483647 h 5"/>
                  <a:gd name="T12" fmla="*/ 0 w 38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5"/>
                  <a:gd name="T23" fmla="*/ 38 w 3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5">
                    <a:moveTo>
                      <a:pt x="38" y="4"/>
                    </a:moveTo>
                    <a:lnTo>
                      <a:pt x="27" y="0"/>
                    </a:lnTo>
                    <a:lnTo>
                      <a:pt x="26" y="4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0" y="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7" name="Freeform 67"/>
              <p:cNvSpPr>
                <a:spLocks/>
              </p:cNvSpPr>
              <p:nvPr/>
            </p:nvSpPr>
            <p:spPr bwMode="auto">
              <a:xfrm>
                <a:off x="4548188" y="1022350"/>
                <a:ext cx="276225" cy="36513"/>
              </a:xfrm>
              <a:custGeom>
                <a:avLst/>
                <a:gdLst>
                  <a:gd name="T0" fmla="*/ 2147483647 w 38"/>
                  <a:gd name="T1" fmla="*/ 2147483647 h 5"/>
                  <a:gd name="T2" fmla="*/ 2147483647 w 38"/>
                  <a:gd name="T3" fmla="*/ 0 h 5"/>
                  <a:gd name="T4" fmla="*/ 2147483647 w 38"/>
                  <a:gd name="T5" fmla="*/ 2147483647 h 5"/>
                  <a:gd name="T6" fmla="*/ 2147483647 w 38"/>
                  <a:gd name="T7" fmla="*/ 2147483647 h 5"/>
                  <a:gd name="T8" fmla="*/ 2147483647 w 38"/>
                  <a:gd name="T9" fmla="*/ 2147483647 h 5"/>
                  <a:gd name="T10" fmla="*/ 2147483647 w 38"/>
                  <a:gd name="T11" fmla="*/ 2147483647 h 5"/>
                  <a:gd name="T12" fmla="*/ 0 w 38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5"/>
                  <a:gd name="T23" fmla="*/ 38 w 3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5">
                    <a:moveTo>
                      <a:pt x="38" y="4"/>
                    </a:moveTo>
                    <a:lnTo>
                      <a:pt x="27" y="0"/>
                    </a:lnTo>
                    <a:lnTo>
                      <a:pt x="25" y="4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0" y="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8" name="Line 68"/>
              <p:cNvSpPr>
                <a:spLocks noChangeShapeType="1"/>
              </p:cNvSpPr>
              <p:nvPr/>
            </p:nvSpPr>
            <p:spPr bwMode="auto">
              <a:xfrm flipH="1" flipV="1">
                <a:off x="4810125" y="1050925"/>
                <a:ext cx="14288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9" name="Line 69"/>
              <p:cNvSpPr>
                <a:spLocks noChangeShapeType="1"/>
              </p:cNvSpPr>
              <p:nvPr/>
            </p:nvSpPr>
            <p:spPr bwMode="auto">
              <a:xfrm flipH="1">
                <a:off x="4787900" y="1044575"/>
                <a:ext cx="14288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0" name="Line 70"/>
              <p:cNvSpPr>
                <a:spLocks noChangeShapeType="1"/>
              </p:cNvSpPr>
              <p:nvPr/>
            </p:nvSpPr>
            <p:spPr bwMode="auto">
              <a:xfrm flipH="1" flipV="1">
                <a:off x="4765675" y="1030288"/>
                <a:ext cx="793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1" name="Line 71"/>
              <p:cNvSpPr>
                <a:spLocks noChangeShapeType="1"/>
              </p:cNvSpPr>
              <p:nvPr/>
            </p:nvSpPr>
            <p:spPr bwMode="auto">
              <a:xfrm flipH="1" flipV="1">
                <a:off x="4745038" y="1022350"/>
                <a:ext cx="6350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2" name="Line 72"/>
              <p:cNvSpPr>
                <a:spLocks noChangeShapeType="1"/>
              </p:cNvSpPr>
              <p:nvPr/>
            </p:nvSpPr>
            <p:spPr bwMode="auto">
              <a:xfrm>
                <a:off x="4745038" y="1022350"/>
                <a:ext cx="0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3" name="Line 73"/>
              <p:cNvSpPr>
                <a:spLocks noChangeShapeType="1"/>
              </p:cNvSpPr>
              <p:nvPr/>
            </p:nvSpPr>
            <p:spPr bwMode="auto">
              <a:xfrm flipH="1">
                <a:off x="4729163" y="1036638"/>
                <a:ext cx="7937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4" name="Line 74"/>
              <p:cNvSpPr>
                <a:spLocks noChangeShapeType="1"/>
              </p:cNvSpPr>
              <p:nvPr/>
            </p:nvSpPr>
            <p:spPr bwMode="auto">
              <a:xfrm flipH="1" flipV="1">
                <a:off x="4714875" y="1044575"/>
                <a:ext cx="793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5" name="Line 75"/>
              <p:cNvSpPr>
                <a:spLocks noChangeShapeType="1"/>
              </p:cNvSpPr>
              <p:nvPr/>
            </p:nvSpPr>
            <p:spPr bwMode="auto">
              <a:xfrm flipH="1">
                <a:off x="4686300" y="1044575"/>
                <a:ext cx="14288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6" name="Line 76"/>
              <p:cNvSpPr>
                <a:spLocks noChangeShapeType="1"/>
              </p:cNvSpPr>
              <p:nvPr/>
            </p:nvSpPr>
            <p:spPr bwMode="auto">
              <a:xfrm>
                <a:off x="4686300" y="1044575"/>
                <a:ext cx="1588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7" name="Line 77"/>
              <p:cNvSpPr>
                <a:spLocks noChangeShapeType="1"/>
              </p:cNvSpPr>
              <p:nvPr/>
            </p:nvSpPr>
            <p:spPr bwMode="auto">
              <a:xfrm flipH="1">
                <a:off x="4672013" y="1044575"/>
                <a:ext cx="6350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8" name="Line 78"/>
              <p:cNvSpPr>
                <a:spLocks noChangeShapeType="1"/>
              </p:cNvSpPr>
              <p:nvPr/>
            </p:nvSpPr>
            <p:spPr bwMode="auto">
              <a:xfrm flipH="1">
                <a:off x="4664075" y="1050925"/>
                <a:ext cx="7938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9" name="Line 79"/>
              <p:cNvSpPr>
                <a:spLocks noChangeShapeType="1"/>
              </p:cNvSpPr>
              <p:nvPr/>
            </p:nvSpPr>
            <p:spPr bwMode="auto">
              <a:xfrm flipH="1">
                <a:off x="4643438" y="1050925"/>
                <a:ext cx="6350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0" name="Line 80"/>
              <p:cNvSpPr>
                <a:spLocks noChangeShapeType="1"/>
              </p:cNvSpPr>
              <p:nvPr/>
            </p:nvSpPr>
            <p:spPr bwMode="auto">
              <a:xfrm flipH="1">
                <a:off x="4613275" y="1050925"/>
                <a:ext cx="14288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1" name="Line 81"/>
              <p:cNvSpPr>
                <a:spLocks noChangeShapeType="1"/>
              </p:cNvSpPr>
              <p:nvPr/>
            </p:nvSpPr>
            <p:spPr bwMode="auto">
              <a:xfrm flipH="1">
                <a:off x="4592638" y="1058863"/>
                <a:ext cx="14287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2" name="Line 82"/>
              <p:cNvSpPr>
                <a:spLocks noChangeShapeType="1"/>
              </p:cNvSpPr>
              <p:nvPr/>
            </p:nvSpPr>
            <p:spPr bwMode="auto">
              <a:xfrm flipH="1">
                <a:off x="4570413" y="1058863"/>
                <a:ext cx="7937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3" name="Line 83"/>
              <p:cNvSpPr>
                <a:spLocks noChangeShapeType="1"/>
              </p:cNvSpPr>
              <p:nvPr/>
            </p:nvSpPr>
            <p:spPr bwMode="auto">
              <a:xfrm flipH="1">
                <a:off x="4548188" y="1058863"/>
                <a:ext cx="7937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4" name="Freeform 84"/>
              <p:cNvSpPr>
                <a:spLocks/>
              </p:cNvSpPr>
              <p:nvPr/>
            </p:nvSpPr>
            <p:spPr bwMode="auto">
              <a:xfrm>
                <a:off x="5149850" y="457200"/>
                <a:ext cx="58738" cy="130175"/>
              </a:xfrm>
              <a:custGeom>
                <a:avLst/>
                <a:gdLst>
                  <a:gd name="T0" fmla="*/ 0 w 8"/>
                  <a:gd name="T1" fmla="*/ 2147483647 h 18"/>
                  <a:gd name="T2" fmla="*/ 2147483647 w 8"/>
                  <a:gd name="T3" fmla="*/ 2147483647 h 18"/>
                  <a:gd name="T4" fmla="*/ 2147483647 w 8"/>
                  <a:gd name="T5" fmla="*/ 2147483647 h 18"/>
                  <a:gd name="T6" fmla="*/ 2147483647 w 8"/>
                  <a:gd name="T7" fmla="*/ 2147483647 h 18"/>
                  <a:gd name="T8" fmla="*/ 2147483647 w 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8"/>
                  <a:gd name="T17" fmla="*/ 8 w 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8">
                    <a:moveTo>
                      <a:pt x="0" y="18"/>
                    </a:moveTo>
                    <a:lnTo>
                      <a:pt x="5" y="10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5" name="Freeform 85"/>
              <p:cNvSpPr>
                <a:spLocks/>
              </p:cNvSpPr>
              <p:nvPr/>
            </p:nvSpPr>
            <p:spPr bwMode="auto">
              <a:xfrm>
                <a:off x="5149850" y="457200"/>
                <a:ext cx="58738" cy="138113"/>
              </a:xfrm>
              <a:custGeom>
                <a:avLst/>
                <a:gdLst>
                  <a:gd name="T0" fmla="*/ 0 w 8"/>
                  <a:gd name="T1" fmla="*/ 2147483647 h 19"/>
                  <a:gd name="T2" fmla="*/ 2147483647 w 8"/>
                  <a:gd name="T3" fmla="*/ 2147483647 h 19"/>
                  <a:gd name="T4" fmla="*/ 2147483647 w 8"/>
                  <a:gd name="T5" fmla="*/ 2147483647 h 19"/>
                  <a:gd name="T6" fmla="*/ 2147483647 w 8"/>
                  <a:gd name="T7" fmla="*/ 2147483647 h 19"/>
                  <a:gd name="T8" fmla="*/ 2147483647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0" y="19"/>
                    </a:moveTo>
                    <a:lnTo>
                      <a:pt x="5" y="10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6" name="Line 86"/>
              <p:cNvSpPr>
                <a:spLocks noChangeShapeType="1"/>
              </p:cNvSpPr>
              <p:nvPr/>
            </p:nvSpPr>
            <p:spPr bwMode="auto">
              <a:xfrm flipV="1">
                <a:off x="5149850" y="581025"/>
                <a:ext cx="793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7" name="Line 87"/>
              <p:cNvSpPr>
                <a:spLocks noChangeShapeType="1"/>
              </p:cNvSpPr>
              <p:nvPr/>
            </p:nvSpPr>
            <p:spPr bwMode="auto">
              <a:xfrm flipV="1">
                <a:off x="5164138" y="550863"/>
                <a:ext cx="7937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8" name="Line 88"/>
              <p:cNvSpPr>
                <a:spLocks noChangeShapeType="1"/>
              </p:cNvSpPr>
              <p:nvPr/>
            </p:nvSpPr>
            <p:spPr bwMode="auto">
              <a:xfrm flipV="1">
                <a:off x="5178425" y="530225"/>
                <a:ext cx="7938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9" name="Line 89"/>
              <p:cNvSpPr>
                <a:spLocks noChangeShapeType="1"/>
              </p:cNvSpPr>
              <p:nvPr/>
            </p:nvSpPr>
            <p:spPr bwMode="auto">
              <a:xfrm>
                <a:off x="5186363" y="530225"/>
                <a:ext cx="1587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0" name="Line 90"/>
              <p:cNvSpPr>
                <a:spLocks noChangeShapeType="1"/>
              </p:cNvSpPr>
              <p:nvPr/>
            </p:nvSpPr>
            <p:spPr bwMode="auto">
              <a:xfrm flipV="1">
                <a:off x="5194300" y="508000"/>
                <a:ext cx="6350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1" name="Line 91"/>
              <p:cNvSpPr>
                <a:spLocks noChangeShapeType="1"/>
              </p:cNvSpPr>
              <p:nvPr/>
            </p:nvSpPr>
            <p:spPr bwMode="auto">
              <a:xfrm flipV="1">
                <a:off x="5200650" y="479425"/>
                <a:ext cx="7938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2" name="Line 92"/>
              <p:cNvSpPr>
                <a:spLocks noChangeShapeType="1"/>
              </p:cNvSpPr>
              <p:nvPr/>
            </p:nvSpPr>
            <p:spPr bwMode="auto">
              <a:xfrm flipH="1" flipV="1">
                <a:off x="5200650" y="465138"/>
                <a:ext cx="793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3" name="Line 93"/>
              <p:cNvSpPr>
                <a:spLocks noChangeShapeType="1"/>
              </p:cNvSpPr>
              <p:nvPr/>
            </p:nvSpPr>
            <p:spPr bwMode="auto">
              <a:xfrm flipV="1">
                <a:off x="5200650" y="457200"/>
                <a:ext cx="1588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4" name="Freeform 94"/>
              <p:cNvSpPr>
                <a:spLocks/>
              </p:cNvSpPr>
              <p:nvPr/>
            </p:nvSpPr>
            <p:spPr bwMode="auto">
              <a:xfrm>
                <a:off x="5143500" y="457200"/>
                <a:ext cx="50800" cy="130175"/>
              </a:xfrm>
              <a:custGeom>
                <a:avLst/>
                <a:gdLst>
                  <a:gd name="T0" fmla="*/ 0 w 7"/>
                  <a:gd name="T1" fmla="*/ 2147483647 h 18"/>
                  <a:gd name="T2" fmla="*/ 2147483647 w 7"/>
                  <a:gd name="T3" fmla="*/ 2147483647 h 18"/>
                  <a:gd name="T4" fmla="*/ 2147483647 w 7"/>
                  <a:gd name="T5" fmla="*/ 2147483647 h 18"/>
                  <a:gd name="T6" fmla="*/ 2147483647 w 7"/>
                  <a:gd name="T7" fmla="*/ 2147483647 h 18"/>
                  <a:gd name="T8" fmla="*/ 2147483647 w 7"/>
                  <a:gd name="T9" fmla="*/ 2147483647 h 18"/>
                  <a:gd name="T10" fmla="*/ 2147483647 w 7"/>
                  <a:gd name="T11" fmla="*/ 2147483647 h 18"/>
                  <a:gd name="T12" fmla="*/ 2147483647 w 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"/>
                  <a:gd name="T23" fmla="*/ 7 w 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">
                    <a:moveTo>
                      <a:pt x="0" y="18"/>
                    </a:moveTo>
                    <a:lnTo>
                      <a:pt x="2" y="13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5" name="Freeform 95"/>
              <p:cNvSpPr>
                <a:spLocks/>
              </p:cNvSpPr>
              <p:nvPr/>
            </p:nvSpPr>
            <p:spPr bwMode="auto">
              <a:xfrm>
                <a:off x="5149850" y="457200"/>
                <a:ext cx="50800" cy="130175"/>
              </a:xfrm>
              <a:custGeom>
                <a:avLst/>
                <a:gdLst>
                  <a:gd name="T0" fmla="*/ 0 w 7"/>
                  <a:gd name="T1" fmla="*/ 2147483647 h 18"/>
                  <a:gd name="T2" fmla="*/ 2147483647 w 7"/>
                  <a:gd name="T3" fmla="*/ 2147483647 h 18"/>
                  <a:gd name="T4" fmla="*/ 2147483647 w 7"/>
                  <a:gd name="T5" fmla="*/ 2147483647 h 18"/>
                  <a:gd name="T6" fmla="*/ 2147483647 w 7"/>
                  <a:gd name="T7" fmla="*/ 2147483647 h 18"/>
                  <a:gd name="T8" fmla="*/ 2147483647 w 7"/>
                  <a:gd name="T9" fmla="*/ 2147483647 h 18"/>
                  <a:gd name="T10" fmla="*/ 2147483647 w 7"/>
                  <a:gd name="T11" fmla="*/ 2147483647 h 18"/>
                  <a:gd name="T12" fmla="*/ 2147483647 w 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"/>
                  <a:gd name="T23" fmla="*/ 7 w 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">
                    <a:moveTo>
                      <a:pt x="0" y="18"/>
                    </a:moveTo>
                    <a:lnTo>
                      <a:pt x="2" y="13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6" name="Line 96"/>
              <p:cNvSpPr>
                <a:spLocks noChangeShapeType="1"/>
              </p:cNvSpPr>
              <p:nvPr/>
            </p:nvSpPr>
            <p:spPr bwMode="auto">
              <a:xfrm flipV="1">
                <a:off x="5143500" y="573088"/>
                <a:ext cx="6350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7" name="Line 97"/>
              <p:cNvSpPr>
                <a:spLocks noChangeShapeType="1"/>
              </p:cNvSpPr>
              <p:nvPr/>
            </p:nvSpPr>
            <p:spPr bwMode="auto">
              <a:xfrm flipV="1">
                <a:off x="5157788" y="550863"/>
                <a:ext cx="6350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8" name="Line 98"/>
              <p:cNvSpPr>
                <a:spLocks noChangeShapeType="1"/>
              </p:cNvSpPr>
              <p:nvPr/>
            </p:nvSpPr>
            <p:spPr bwMode="auto">
              <a:xfrm flipV="1">
                <a:off x="5172075" y="530225"/>
                <a:ext cx="6350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9" name="Line 99"/>
              <p:cNvSpPr>
                <a:spLocks noChangeShapeType="1"/>
              </p:cNvSpPr>
              <p:nvPr/>
            </p:nvSpPr>
            <p:spPr bwMode="auto">
              <a:xfrm flipV="1">
                <a:off x="5186363" y="508000"/>
                <a:ext cx="7937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0" name="Line 100"/>
              <p:cNvSpPr>
                <a:spLocks noChangeShapeType="1"/>
              </p:cNvSpPr>
              <p:nvPr/>
            </p:nvSpPr>
            <p:spPr bwMode="auto">
              <a:xfrm flipV="1">
                <a:off x="5194300" y="500063"/>
                <a:ext cx="0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1" name="Line 101"/>
              <p:cNvSpPr>
                <a:spLocks noChangeShapeType="1"/>
              </p:cNvSpPr>
              <p:nvPr/>
            </p:nvSpPr>
            <p:spPr bwMode="auto">
              <a:xfrm flipV="1">
                <a:off x="5194300" y="485775"/>
                <a:ext cx="0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2" name="Line 102"/>
              <p:cNvSpPr>
                <a:spLocks noChangeShapeType="1"/>
              </p:cNvSpPr>
              <p:nvPr/>
            </p:nvSpPr>
            <p:spPr bwMode="auto">
              <a:xfrm flipV="1">
                <a:off x="5200650" y="479425"/>
                <a:ext cx="158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3" name="Line 103"/>
              <p:cNvSpPr>
                <a:spLocks noChangeShapeType="1"/>
              </p:cNvSpPr>
              <p:nvPr/>
            </p:nvSpPr>
            <p:spPr bwMode="auto">
              <a:xfrm>
                <a:off x="5200650" y="465138"/>
                <a:ext cx="1588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4" name="Line 104"/>
              <p:cNvSpPr>
                <a:spLocks noChangeShapeType="1"/>
              </p:cNvSpPr>
              <p:nvPr/>
            </p:nvSpPr>
            <p:spPr bwMode="auto">
              <a:xfrm flipH="1" flipV="1">
                <a:off x="5194300" y="457200"/>
                <a:ext cx="6350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5" name="Freeform 105"/>
              <p:cNvSpPr>
                <a:spLocks/>
              </p:cNvSpPr>
              <p:nvPr/>
            </p:nvSpPr>
            <p:spPr bwMode="auto">
              <a:xfrm>
                <a:off x="5143500" y="587375"/>
                <a:ext cx="6350" cy="95250"/>
              </a:xfrm>
              <a:custGeom>
                <a:avLst/>
                <a:gdLst>
                  <a:gd name="T0" fmla="*/ 2147483647 w 1"/>
                  <a:gd name="T1" fmla="*/ 2147483647 h 13"/>
                  <a:gd name="T2" fmla="*/ 2147483647 w 1"/>
                  <a:gd name="T3" fmla="*/ 2147483647 h 13"/>
                  <a:gd name="T4" fmla="*/ 0 w 1"/>
                  <a:gd name="T5" fmla="*/ 2147483647 h 13"/>
                  <a:gd name="T6" fmla="*/ 2147483647 w 1"/>
                  <a:gd name="T7" fmla="*/ 2147483647 h 13"/>
                  <a:gd name="T8" fmla="*/ 2147483647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1" y="13"/>
                    </a:moveTo>
                    <a:lnTo>
                      <a:pt x="1" y="13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6" name="Freeform 106"/>
              <p:cNvSpPr>
                <a:spLocks/>
              </p:cNvSpPr>
              <p:nvPr/>
            </p:nvSpPr>
            <p:spPr bwMode="auto">
              <a:xfrm>
                <a:off x="4830763" y="1058863"/>
                <a:ext cx="239712" cy="500062"/>
              </a:xfrm>
              <a:custGeom>
                <a:avLst/>
                <a:gdLst>
                  <a:gd name="T0" fmla="*/ 2147483647 w 33"/>
                  <a:gd name="T1" fmla="*/ 2147483647 h 69"/>
                  <a:gd name="T2" fmla="*/ 2147483647 w 33"/>
                  <a:gd name="T3" fmla="*/ 2147483647 h 69"/>
                  <a:gd name="T4" fmla="*/ 2147483647 w 33"/>
                  <a:gd name="T5" fmla="*/ 2147483647 h 69"/>
                  <a:gd name="T6" fmla="*/ 2147483647 w 33"/>
                  <a:gd name="T7" fmla="*/ 2147483647 h 69"/>
                  <a:gd name="T8" fmla="*/ 2147483647 w 33"/>
                  <a:gd name="T9" fmla="*/ 2147483647 h 69"/>
                  <a:gd name="T10" fmla="*/ 2147483647 w 33"/>
                  <a:gd name="T11" fmla="*/ 2147483647 h 69"/>
                  <a:gd name="T12" fmla="*/ 2147483647 w 33"/>
                  <a:gd name="T13" fmla="*/ 2147483647 h 69"/>
                  <a:gd name="T14" fmla="*/ 2147483647 w 33"/>
                  <a:gd name="T15" fmla="*/ 2147483647 h 69"/>
                  <a:gd name="T16" fmla="*/ 2147483647 w 33"/>
                  <a:gd name="T17" fmla="*/ 2147483647 h 69"/>
                  <a:gd name="T18" fmla="*/ 2147483647 w 33"/>
                  <a:gd name="T19" fmla="*/ 2147483647 h 69"/>
                  <a:gd name="T20" fmla="*/ 2147483647 w 33"/>
                  <a:gd name="T21" fmla="*/ 2147483647 h 69"/>
                  <a:gd name="T22" fmla="*/ 2147483647 w 33"/>
                  <a:gd name="T23" fmla="*/ 2147483647 h 69"/>
                  <a:gd name="T24" fmla="*/ 2147483647 w 33"/>
                  <a:gd name="T25" fmla="*/ 2147483647 h 69"/>
                  <a:gd name="T26" fmla="*/ 2147483647 w 33"/>
                  <a:gd name="T27" fmla="*/ 2147483647 h 69"/>
                  <a:gd name="T28" fmla="*/ 2147483647 w 33"/>
                  <a:gd name="T29" fmla="*/ 2147483647 h 69"/>
                  <a:gd name="T30" fmla="*/ 0 w 33"/>
                  <a:gd name="T31" fmla="*/ 0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9"/>
                  <a:gd name="T50" fmla="*/ 33 w 33"/>
                  <a:gd name="T51" fmla="*/ 69 h 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9">
                    <a:moveTo>
                      <a:pt x="27" y="69"/>
                    </a:moveTo>
                    <a:lnTo>
                      <a:pt x="23" y="52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5" y="45"/>
                    </a:lnTo>
                    <a:lnTo>
                      <a:pt x="29" y="42"/>
                    </a:lnTo>
                    <a:lnTo>
                      <a:pt x="28" y="38"/>
                    </a:lnTo>
                    <a:lnTo>
                      <a:pt x="29" y="35"/>
                    </a:lnTo>
                    <a:lnTo>
                      <a:pt x="30" y="24"/>
                    </a:lnTo>
                    <a:lnTo>
                      <a:pt x="33" y="14"/>
                    </a:lnTo>
                    <a:lnTo>
                      <a:pt x="31" y="13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5" y="6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7" name="Freeform 107"/>
              <p:cNvSpPr>
                <a:spLocks/>
              </p:cNvSpPr>
              <p:nvPr/>
            </p:nvSpPr>
            <p:spPr bwMode="auto">
              <a:xfrm>
                <a:off x="5027613" y="1558925"/>
                <a:ext cx="107950" cy="130175"/>
              </a:xfrm>
              <a:custGeom>
                <a:avLst/>
                <a:gdLst>
                  <a:gd name="T0" fmla="*/ 0 w 15"/>
                  <a:gd name="T1" fmla="*/ 0 h 18"/>
                  <a:gd name="T2" fmla="*/ 2147483647 w 15"/>
                  <a:gd name="T3" fmla="*/ 2147483647 h 18"/>
                  <a:gd name="T4" fmla="*/ 2147483647 w 15"/>
                  <a:gd name="T5" fmla="*/ 2147483647 h 18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8"/>
                  <a:gd name="T11" fmla="*/ 15 w 1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8">
                    <a:moveTo>
                      <a:pt x="0" y="0"/>
                    </a:moveTo>
                    <a:lnTo>
                      <a:pt x="6" y="18"/>
                    </a:lnTo>
                    <a:lnTo>
                      <a:pt x="15" y="1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8" name="Freeform 108"/>
              <p:cNvSpPr>
                <a:spLocks/>
              </p:cNvSpPr>
              <p:nvPr/>
            </p:nvSpPr>
            <p:spPr bwMode="auto">
              <a:xfrm>
                <a:off x="4635500" y="2370138"/>
                <a:ext cx="188913" cy="160337"/>
              </a:xfrm>
              <a:custGeom>
                <a:avLst/>
                <a:gdLst>
                  <a:gd name="T0" fmla="*/ 0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2147483647 h 22"/>
                  <a:gd name="T8" fmla="*/ 2147483647 w 26"/>
                  <a:gd name="T9" fmla="*/ 2147483647 h 22"/>
                  <a:gd name="T10" fmla="*/ 2147483647 w 26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2"/>
                  <a:gd name="T20" fmla="*/ 26 w 26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2">
                    <a:moveTo>
                      <a:pt x="0" y="22"/>
                    </a:moveTo>
                    <a:lnTo>
                      <a:pt x="6" y="22"/>
                    </a:lnTo>
                    <a:lnTo>
                      <a:pt x="16" y="22"/>
                    </a:lnTo>
                    <a:lnTo>
                      <a:pt x="17" y="15"/>
                    </a:lnTo>
                    <a:lnTo>
                      <a:pt x="26" y="15"/>
                    </a:lnTo>
                    <a:lnTo>
                      <a:pt x="26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9" name="Line 109"/>
              <p:cNvSpPr>
                <a:spLocks noChangeShapeType="1"/>
              </p:cNvSpPr>
              <p:nvPr/>
            </p:nvSpPr>
            <p:spPr bwMode="auto">
              <a:xfrm>
                <a:off x="4830763" y="2349500"/>
                <a:ext cx="138112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0" name="Freeform 110"/>
              <p:cNvSpPr>
                <a:spLocks/>
              </p:cNvSpPr>
              <p:nvPr/>
            </p:nvSpPr>
            <p:spPr bwMode="auto">
              <a:xfrm>
                <a:off x="4237038" y="1666875"/>
                <a:ext cx="906462" cy="1703388"/>
              </a:xfrm>
              <a:custGeom>
                <a:avLst/>
                <a:gdLst>
                  <a:gd name="T0" fmla="*/ 0 w 125"/>
                  <a:gd name="T1" fmla="*/ 2147483647 h 235"/>
                  <a:gd name="T2" fmla="*/ 2147483647 w 125"/>
                  <a:gd name="T3" fmla="*/ 2147483647 h 235"/>
                  <a:gd name="T4" fmla="*/ 2147483647 w 125"/>
                  <a:gd name="T5" fmla="*/ 2147483647 h 235"/>
                  <a:gd name="T6" fmla="*/ 2147483647 w 125"/>
                  <a:gd name="T7" fmla="*/ 2147483647 h 235"/>
                  <a:gd name="T8" fmla="*/ 2147483647 w 125"/>
                  <a:gd name="T9" fmla="*/ 2147483647 h 235"/>
                  <a:gd name="T10" fmla="*/ 2147483647 w 125"/>
                  <a:gd name="T11" fmla="*/ 2147483647 h 235"/>
                  <a:gd name="T12" fmla="*/ 2147483647 w 125"/>
                  <a:gd name="T13" fmla="*/ 2147483647 h 235"/>
                  <a:gd name="T14" fmla="*/ 2147483647 w 125"/>
                  <a:gd name="T15" fmla="*/ 2147483647 h 235"/>
                  <a:gd name="T16" fmla="*/ 2147483647 w 125"/>
                  <a:gd name="T17" fmla="*/ 2147483647 h 235"/>
                  <a:gd name="T18" fmla="*/ 2147483647 w 125"/>
                  <a:gd name="T19" fmla="*/ 2147483647 h 235"/>
                  <a:gd name="T20" fmla="*/ 2147483647 w 125"/>
                  <a:gd name="T21" fmla="*/ 2147483647 h 235"/>
                  <a:gd name="T22" fmla="*/ 2147483647 w 125"/>
                  <a:gd name="T23" fmla="*/ 2147483647 h 235"/>
                  <a:gd name="T24" fmla="*/ 2147483647 w 125"/>
                  <a:gd name="T25" fmla="*/ 2147483647 h 235"/>
                  <a:gd name="T26" fmla="*/ 2147483647 w 125"/>
                  <a:gd name="T27" fmla="*/ 2147483647 h 235"/>
                  <a:gd name="T28" fmla="*/ 2147483647 w 125"/>
                  <a:gd name="T29" fmla="*/ 2147483647 h 235"/>
                  <a:gd name="T30" fmla="*/ 2147483647 w 125"/>
                  <a:gd name="T31" fmla="*/ 2147483647 h 235"/>
                  <a:gd name="T32" fmla="*/ 2147483647 w 125"/>
                  <a:gd name="T33" fmla="*/ 2147483647 h 235"/>
                  <a:gd name="T34" fmla="*/ 2147483647 w 125"/>
                  <a:gd name="T35" fmla="*/ 2147483647 h 235"/>
                  <a:gd name="T36" fmla="*/ 2147483647 w 125"/>
                  <a:gd name="T37" fmla="*/ 2147483647 h 235"/>
                  <a:gd name="T38" fmla="*/ 2147483647 w 125"/>
                  <a:gd name="T39" fmla="*/ 2147483647 h 235"/>
                  <a:gd name="T40" fmla="*/ 2147483647 w 125"/>
                  <a:gd name="T41" fmla="*/ 2147483647 h 235"/>
                  <a:gd name="T42" fmla="*/ 2147483647 w 125"/>
                  <a:gd name="T43" fmla="*/ 2147483647 h 235"/>
                  <a:gd name="T44" fmla="*/ 2147483647 w 125"/>
                  <a:gd name="T45" fmla="*/ 2147483647 h 235"/>
                  <a:gd name="T46" fmla="*/ 2147483647 w 125"/>
                  <a:gd name="T47" fmla="*/ 2147483647 h 235"/>
                  <a:gd name="T48" fmla="*/ 2147483647 w 125"/>
                  <a:gd name="T49" fmla="*/ 2147483647 h 235"/>
                  <a:gd name="T50" fmla="*/ 2147483647 w 125"/>
                  <a:gd name="T51" fmla="*/ 2147483647 h 235"/>
                  <a:gd name="T52" fmla="*/ 2147483647 w 125"/>
                  <a:gd name="T53" fmla="*/ 2147483647 h 235"/>
                  <a:gd name="T54" fmla="*/ 2147483647 w 125"/>
                  <a:gd name="T55" fmla="*/ 2147483647 h 235"/>
                  <a:gd name="T56" fmla="*/ 2147483647 w 125"/>
                  <a:gd name="T57" fmla="*/ 2147483647 h 235"/>
                  <a:gd name="T58" fmla="*/ 2147483647 w 125"/>
                  <a:gd name="T59" fmla="*/ 2147483647 h 235"/>
                  <a:gd name="T60" fmla="*/ 2147483647 w 125"/>
                  <a:gd name="T61" fmla="*/ 2147483647 h 235"/>
                  <a:gd name="T62" fmla="*/ 2147483647 w 125"/>
                  <a:gd name="T63" fmla="*/ 2147483647 h 235"/>
                  <a:gd name="T64" fmla="*/ 2147483647 w 125"/>
                  <a:gd name="T65" fmla="*/ 2147483647 h 235"/>
                  <a:gd name="T66" fmla="*/ 2147483647 w 125"/>
                  <a:gd name="T67" fmla="*/ 2147483647 h 235"/>
                  <a:gd name="T68" fmla="*/ 2147483647 w 125"/>
                  <a:gd name="T69" fmla="*/ 2147483647 h 235"/>
                  <a:gd name="T70" fmla="*/ 2147483647 w 125"/>
                  <a:gd name="T71" fmla="*/ 2147483647 h 235"/>
                  <a:gd name="T72" fmla="*/ 2147483647 w 125"/>
                  <a:gd name="T73" fmla="*/ 2147483647 h 235"/>
                  <a:gd name="T74" fmla="*/ 2147483647 w 125"/>
                  <a:gd name="T75" fmla="*/ 2147483647 h 235"/>
                  <a:gd name="T76" fmla="*/ 2147483647 w 125"/>
                  <a:gd name="T77" fmla="*/ 2147483647 h 235"/>
                  <a:gd name="T78" fmla="*/ 2147483647 w 125"/>
                  <a:gd name="T79" fmla="*/ 2147483647 h 235"/>
                  <a:gd name="T80" fmla="*/ 2147483647 w 125"/>
                  <a:gd name="T81" fmla="*/ 2147483647 h 235"/>
                  <a:gd name="T82" fmla="*/ 2147483647 w 125"/>
                  <a:gd name="T83" fmla="*/ 2147483647 h 235"/>
                  <a:gd name="T84" fmla="*/ 2147483647 w 125"/>
                  <a:gd name="T85" fmla="*/ 2147483647 h 235"/>
                  <a:gd name="T86" fmla="*/ 2147483647 w 125"/>
                  <a:gd name="T87" fmla="*/ 0 h 2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5"/>
                  <a:gd name="T133" fmla="*/ 0 h 235"/>
                  <a:gd name="T134" fmla="*/ 125 w 125"/>
                  <a:gd name="T135" fmla="*/ 235 h 2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5" h="235">
                    <a:moveTo>
                      <a:pt x="0" y="235"/>
                    </a:moveTo>
                    <a:lnTo>
                      <a:pt x="5" y="227"/>
                    </a:lnTo>
                    <a:lnTo>
                      <a:pt x="10" y="219"/>
                    </a:lnTo>
                    <a:lnTo>
                      <a:pt x="16" y="211"/>
                    </a:lnTo>
                    <a:lnTo>
                      <a:pt x="22" y="201"/>
                    </a:lnTo>
                    <a:lnTo>
                      <a:pt x="25" y="195"/>
                    </a:lnTo>
                    <a:lnTo>
                      <a:pt x="28" y="190"/>
                    </a:lnTo>
                    <a:lnTo>
                      <a:pt x="32" y="182"/>
                    </a:lnTo>
                    <a:lnTo>
                      <a:pt x="34" y="178"/>
                    </a:lnTo>
                    <a:lnTo>
                      <a:pt x="36" y="175"/>
                    </a:lnTo>
                    <a:lnTo>
                      <a:pt x="38" y="172"/>
                    </a:lnTo>
                    <a:lnTo>
                      <a:pt x="39" y="166"/>
                    </a:lnTo>
                    <a:lnTo>
                      <a:pt x="39" y="161"/>
                    </a:lnTo>
                    <a:lnTo>
                      <a:pt x="40" y="156"/>
                    </a:lnTo>
                    <a:lnTo>
                      <a:pt x="42" y="150"/>
                    </a:lnTo>
                    <a:lnTo>
                      <a:pt x="44" y="144"/>
                    </a:lnTo>
                    <a:lnTo>
                      <a:pt x="47" y="137"/>
                    </a:lnTo>
                    <a:lnTo>
                      <a:pt x="49" y="131"/>
                    </a:lnTo>
                    <a:lnTo>
                      <a:pt x="50" y="130"/>
                    </a:lnTo>
                    <a:lnTo>
                      <a:pt x="51" y="129"/>
                    </a:lnTo>
                    <a:lnTo>
                      <a:pt x="55" y="119"/>
                    </a:lnTo>
                    <a:lnTo>
                      <a:pt x="59" y="107"/>
                    </a:lnTo>
                    <a:lnTo>
                      <a:pt x="64" y="101"/>
                    </a:lnTo>
                    <a:lnTo>
                      <a:pt x="66" y="95"/>
                    </a:lnTo>
                    <a:lnTo>
                      <a:pt x="67" y="89"/>
                    </a:lnTo>
                    <a:lnTo>
                      <a:pt x="69" y="83"/>
                    </a:lnTo>
                    <a:lnTo>
                      <a:pt x="71" y="76"/>
                    </a:lnTo>
                    <a:lnTo>
                      <a:pt x="72" y="70"/>
                    </a:lnTo>
                    <a:lnTo>
                      <a:pt x="74" y="64"/>
                    </a:lnTo>
                    <a:lnTo>
                      <a:pt x="77" y="58"/>
                    </a:lnTo>
                    <a:lnTo>
                      <a:pt x="78" y="52"/>
                    </a:lnTo>
                    <a:lnTo>
                      <a:pt x="80" y="47"/>
                    </a:lnTo>
                    <a:lnTo>
                      <a:pt x="83" y="42"/>
                    </a:lnTo>
                    <a:lnTo>
                      <a:pt x="88" y="36"/>
                    </a:lnTo>
                    <a:lnTo>
                      <a:pt x="93" y="32"/>
                    </a:lnTo>
                    <a:lnTo>
                      <a:pt x="98" y="29"/>
                    </a:lnTo>
                    <a:lnTo>
                      <a:pt x="103" y="25"/>
                    </a:lnTo>
                    <a:lnTo>
                      <a:pt x="108" y="23"/>
                    </a:lnTo>
                    <a:lnTo>
                      <a:pt x="114" y="22"/>
                    </a:lnTo>
                    <a:lnTo>
                      <a:pt x="122" y="20"/>
                    </a:lnTo>
                    <a:lnTo>
                      <a:pt x="124" y="12"/>
                    </a:lnTo>
                    <a:lnTo>
                      <a:pt x="125" y="10"/>
                    </a:lnTo>
                    <a:lnTo>
                      <a:pt x="124" y="6"/>
                    </a:lnTo>
                    <a:lnTo>
                      <a:pt x="124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1" name="Freeform 111"/>
              <p:cNvSpPr>
                <a:spLocks/>
              </p:cNvSpPr>
              <p:nvPr/>
            </p:nvSpPr>
            <p:spPr bwMode="auto">
              <a:xfrm>
                <a:off x="5918200" y="1312863"/>
                <a:ext cx="1689100" cy="296862"/>
              </a:xfrm>
              <a:custGeom>
                <a:avLst/>
                <a:gdLst>
                  <a:gd name="T0" fmla="*/ 0 w 233"/>
                  <a:gd name="T1" fmla="*/ 2147483647 h 41"/>
                  <a:gd name="T2" fmla="*/ 2147483647 w 233"/>
                  <a:gd name="T3" fmla="*/ 2147483647 h 41"/>
                  <a:gd name="T4" fmla="*/ 2147483647 w 233"/>
                  <a:gd name="T5" fmla="*/ 2147483647 h 41"/>
                  <a:gd name="T6" fmla="*/ 2147483647 w 233"/>
                  <a:gd name="T7" fmla="*/ 2147483647 h 41"/>
                  <a:gd name="T8" fmla="*/ 2147483647 w 233"/>
                  <a:gd name="T9" fmla="*/ 2147483647 h 41"/>
                  <a:gd name="T10" fmla="*/ 2147483647 w 233"/>
                  <a:gd name="T11" fmla="*/ 2147483647 h 41"/>
                  <a:gd name="T12" fmla="*/ 2147483647 w 233"/>
                  <a:gd name="T13" fmla="*/ 2147483647 h 41"/>
                  <a:gd name="T14" fmla="*/ 2147483647 w 233"/>
                  <a:gd name="T15" fmla="*/ 2147483647 h 41"/>
                  <a:gd name="T16" fmla="*/ 2147483647 w 233"/>
                  <a:gd name="T17" fmla="*/ 2147483647 h 41"/>
                  <a:gd name="T18" fmla="*/ 2147483647 w 233"/>
                  <a:gd name="T19" fmla="*/ 2147483647 h 41"/>
                  <a:gd name="T20" fmla="*/ 2147483647 w 233"/>
                  <a:gd name="T21" fmla="*/ 2147483647 h 41"/>
                  <a:gd name="T22" fmla="*/ 2147483647 w 233"/>
                  <a:gd name="T23" fmla="*/ 2147483647 h 41"/>
                  <a:gd name="T24" fmla="*/ 2147483647 w 233"/>
                  <a:gd name="T25" fmla="*/ 2147483647 h 41"/>
                  <a:gd name="T26" fmla="*/ 2147483647 w 233"/>
                  <a:gd name="T27" fmla="*/ 2147483647 h 41"/>
                  <a:gd name="T28" fmla="*/ 2147483647 w 233"/>
                  <a:gd name="T29" fmla="*/ 2147483647 h 41"/>
                  <a:gd name="T30" fmla="*/ 2147483647 w 233"/>
                  <a:gd name="T31" fmla="*/ 2147483647 h 41"/>
                  <a:gd name="T32" fmla="*/ 2147483647 w 233"/>
                  <a:gd name="T33" fmla="*/ 2147483647 h 41"/>
                  <a:gd name="T34" fmla="*/ 2147483647 w 233"/>
                  <a:gd name="T35" fmla="*/ 2147483647 h 41"/>
                  <a:gd name="T36" fmla="*/ 2147483647 w 233"/>
                  <a:gd name="T37" fmla="*/ 2147483647 h 41"/>
                  <a:gd name="T38" fmla="*/ 2147483647 w 233"/>
                  <a:gd name="T39" fmla="*/ 2147483647 h 41"/>
                  <a:gd name="T40" fmla="*/ 2147483647 w 233"/>
                  <a:gd name="T41" fmla="*/ 2147483647 h 41"/>
                  <a:gd name="T42" fmla="*/ 2147483647 w 233"/>
                  <a:gd name="T43" fmla="*/ 2147483647 h 41"/>
                  <a:gd name="T44" fmla="*/ 2147483647 w 233"/>
                  <a:gd name="T45" fmla="*/ 2147483647 h 41"/>
                  <a:gd name="T46" fmla="*/ 2147483647 w 233"/>
                  <a:gd name="T47" fmla="*/ 0 h 41"/>
                  <a:gd name="T48" fmla="*/ 2147483647 w 233"/>
                  <a:gd name="T49" fmla="*/ 2147483647 h 41"/>
                  <a:gd name="T50" fmla="*/ 2147483647 w 233"/>
                  <a:gd name="T51" fmla="*/ 2147483647 h 41"/>
                  <a:gd name="T52" fmla="*/ 2147483647 w 233"/>
                  <a:gd name="T53" fmla="*/ 2147483647 h 41"/>
                  <a:gd name="T54" fmla="*/ 2147483647 w 233"/>
                  <a:gd name="T55" fmla="*/ 2147483647 h 41"/>
                  <a:gd name="T56" fmla="*/ 2147483647 w 233"/>
                  <a:gd name="T57" fmla="*/ 2147483647 h 41"/>
                  <a:gd name="T58" fmla="*/ 2147483647 w 233"/>
                  <a:gd name="T59" fmla="*/ 2147483647 h 41"/>
                  <a:gd name="T60" fmla="*/ 2147483647 w 233"/>
                  <a:gd name="T61" fmla="*/ 2147483647 h 41"/>
                  <a:gd name="T62" fmla="*/ 2147483647 w 233"/>
                  <a:gd name="T63" fmla="*/ 2147483647 h 41"/>
                  <a:gd name="T64" fmla="*/ 2147483647 w 233"/>
                  <a:gd name="T65" fmla="*/ 2147483647 h 41"/>
                  <a:gd name="T66" fmla="*/ 2147483647 w 233"/>
                  <a:gd name="T67" fmla="*/ 2147483647 h 41"/>
                  <a:gd name="T68" fmla="*/ 2147483647 w 233"/>
                  <a:gd name="T69" fmla="*/ 2147483647 h 41"/>
                  <a:gd name="T70" fmla="*/ 2147483647 w 233"/>
                  <a:gd name="T71" fmla="*/ 2147483647 h 41"/>
                  <a:gd name="T72" fmla="*/ 2147483647 w 233"/>
                  <a:gd name="T73" fmla="*/ 2147483647 h 41"/>
                  <a:gd name="T74" fmla="*/ 2147483647 w 233"/>
                  <a:gd name="T75" fmla="*/ 2147483647 h 41"/>
                  <a:gd name="T76" fmla="*/ 2147483647 w 233"/>
                  <a:gd name="T77" fmla="*/ 2147483647 h 41"/>
                  <a:gd name="T78" fmla="*/ 2147483647 w 233"/>
                  <a:gd name="T79" fmla="*/ 2147483647 h 41"/>
                  <a:gd name="T80" fmla="*/ 2147483647 w 233"/>
                  <a:gd name="T81" fmla="*/ 2147483647 h 41"/>
                  <a:gd name="T82" fmla="*/ 2147483647 w 233"/>
                  <a:gd name="T83" fmla="*/ 2147483647 h 41"/>
                  <a:gd name="T84" fmla="*/ 2147483647 w 233"/>
                  <a:gd name="T85" fmla="*/ 2147483647 h 41"/>
                  <a:gd name="T86" fmla="*/ 2147483647 w 233"/>
                  <a:gd name="T87" fmla="*/ 2147483647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3"/>
                  <a:gd name="T133" fmla="*/ 0 h 41"/>
                  <a:gd name="T134" fmla="*/ 233 w 23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3" h="41">
                    <a:moveTo>
                      <a:pt x="0" y="39"/>
                    </a:moveTo>
                    <a:lnTo>
                      <a:pt x="6" y="41"/>
                    </a:lnTo>
                    <a:lnTo>
                      <a:pt x="11" y="40"/>
                    </a:lnTo>
                    <a:lnTo>
                      <a:pt x="14" y="39"/>
                    </a:lnTo>
                    <a:lnTo>
                      <a:pt x="17" y="37"/>
                    </a:lnTo>
                    <a:lnTo>
                      <a:pt x="20" y="36"/>
                    </a:lnTo>
                    <a:lnTo>
                      <a:pt x="22" y="34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4" y="23"/>
                    </a:lnTo>
                    <a:lnTo>
                      <a:pt x="39" y="16"/>
                    </a:lnTo>
                    <a:lnTo>
                      <a:pt x="43" y="14"/>
                    </a:lnTo>
                    <a:lnTo>
                      <a:pt x="48" y="12"/>
                    </a:lnTo>
                    <a:lnTo>
                      <a:pt x="53" y="11"/>
                    </a:lnTo>
                    <a:lnTo>
                      <a:pt x="67" y="7"/>
                    </a:lnTo>
                    <a:lnTo>
                      <a:pt x="71" y="6"/>
                    </a:lnTo>
                    <a:lnTo>
                      <a:pt x="73" y="7"/>
                    </a:lnTo>
                    <a:lnTo>
                      <a:pt x="76" y="6"/>
                    </a:lnTo>
                    <a:lnTo>
                      <a:pt x="81" y="3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9" y="6"/>
                    </a:lnTo>
                    <a:lnTo>
                      <a:pt x="99" y="2"/>
                    </a:lnTo>
                    <a:lnTo>
                      <a:pt x="104" y="0"/>
                    </a:lnTo>
                    <a:lnTo>
                      <a:pt x="118" y="2"/>
                    </a:lnTo>
                    <a:lnTo>
                      <a:pt x="118" y="6"/>
                    </a:lnTo>
                    <a:lnTo>
                      <a:pt x="118" y="9"/>
                    </a:lnTo>
                    <a:lnTo>
                      <a:pt x="122" y="12"/>
                    </a:lnTo>
                    <a:lnTo>
                      <a:pt x="128" y="13"/>
                    </a:lnTo>
                    <a:lnTo>
                      <a:pt x="137" y="12"/>
                    </a:lnTo>
                    <a:lnTo>
                      <a:pt x="155" y="8"/>
                    </a:lnTo>
                    <a:lnTo>
                      <a:pt x="183" y="3"/>
                    </a:lnTo>
                    <a:lnTo>
                      <a:pt x="196" y="1"/>
                    </a:lnTo>
                    <a:lnTo>
                      <a:pt x="204" y="7"/>
                    </a:lnTo>
                    <a:lnTo>
                      <a:pt x="209" y="4"/>
                    </a:lnTo>
                    <a:lnTo>
                      <a:pt x="215" y="2"/>
                    </a:lnTo>
                    <a:lnTo>
                      <a:pt x="218" y="3"/>
                    </a:lnTo>
                    <a:lnTo>
                      <a:pt x="222" y="5"/>
                    </a:lnTo>
                    <a:lnTo>
                      <a:pt x="224" y="6"/>
                    </a:lnTo>
                    <a:lnTo>
                      <a:pt x="226" y="6"/>
                    </a:lnTo>
                    <a:lnTo>
                      <a:pt x="228" y="7"/>
                    </a:lnTo>
                    <a:lnTo>
                      <a:pt x="230" y="7"/>
                    </a:lnTo>
                    <a:lnTo>
                      <a:pt x="232" y="7"/>
                    </a:lnTo>
                    <a:lnTo>
                      <a:pt x="233" y="7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2" name="Freeform 112"/>
              <p:cNvSpPr>
                <a:spLocks/>
              </p:cNvSpPr>
              <p:nvPr/>
            </p:nvSpPr>
            <p:spPr bwMode="auto">
              <a:xfrm>
                <a:off x="5903913" y="1465263"/>
                <a:ext cx="427037" cy="252412"/>
              </a:xfrm>
              <a:custGeom>
                <a:avLst/>
                <a:gdLst>
                  <a:gd name="T0" fmla="*/ 2147483647 w 59"/>
                  <a:gd name="T1" fmla="*/ 2147483647 h 35"/>
                  <a:gd name="T2" fmla="*/ 0 w 59"/>
                  <a:gd name="T3" fmla="*/ 2147483647 h 35"/>
                  <a:gd name="T4" fmla="*/ 0 w 59"/>
                  <a:gd name="T5" fmla="*/ 2147483647 h 35"/>
                  <a:gd name="T6" fmla="*/ 2147483647 w 59"/>
                  <a:gd name="T7" fmla="*/ 2147483647 h 35"/>
                  <a:gd name="T8" fmla="*/ 2147483647 w 59"/>
                  <a:gd name="T9" fmla="*/ 2147483647 h 35"/>
                  <a:gd name="T10" fmla="*/ 2147483647 w 59"/>
                  <a:gd name="T11" fmla="*/ 2147483647 h 35"/>
                  <a:gd name="T12" fmla="*/ 2147483647 w 59"/>
                  <a:gd name="T13" fmla="*/ 2147483647 h 35"/>
                  <a:gd name="T14" fmla="*/ 2147483647 w 59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5"/>
                  <a:gd name="T26" fmla="*/ 59 w 5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5">
                    <a:moveTo>
                      <a:pt x="1" y="18"/>
                    </a:moveTo>
                    <a:lnTo>
                      <a:pt x="0" y="26"/>
                    </a:lnTo>
                    <a:lnTo>
                      <a:pt x="0" y="35"/>
                    </a:lnTo>
                    <a:lnTo>
                      <a:pt x="9" y="30"/>
                    </a:lnTo>
                    <a:lnTo>
                      <a:pt x="24" y="21"/>
                    </a:lnTo>
                    <a:lnTo>
                      <a:pt x="40" y="12"/>
                    </a:lnTo>
                    <a:lnTo>
                      <a:pt x="50" y="5"/>
                    </a:lnTo>
                    <a:lnTo>
                      <a:pt x="59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3" name="Freeform 113"/>
              <p:cNvSpPr>
                <a:spLocks/>
              </p:cNvSpPr>
              <p:nvPr/>
            </p:nvSpPr>
            <p:spPr bwMode="auto">
              <a:xfrm>
                <a:off x="5664200" y="1493838"/>
                <a:ext cx="7938" cy="101600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2147483647 h 14"/>
                  <a:gd name="T6" fmla="*/ 2147483647 w 1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4"/>
                  <a:gd name="T14" fmla="*/ 1 w 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4" name="Line 114"/>
              <p:cNvSpPr>
                <a:spLocks noChangeShapeType="1"/>
              </p:cNvSpPr>
              <p:nvPr/>
            </p:nvSpPr>
            <p:spPr bwMode="auto">
              <a:xfrm flipV="1">
                <a:off x="5381625" y="1450975"/>
                <a:ext cx="1588" cy="14446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5" name="Freeform 115"/>
              <p:cNvSpPr>
                <a:spLocks/>
              </p:cNvSpPr>
              <p:nvPr/>
            </p:nvSpPr>
            <p:spPr bwMode="auto">
              <a:xfrm>
                <a:off x="5135563" y="1587500"/>
                <a:ext cx="782637" cy="79375"/>
              </a:xfrm>
              <a:custGeom>
                <a:avLst/>
                <a:gdLst>
                  <a:gd name="T0" fmla="*/ 0 w 108"/>
                  <a:gd name="T1" fmla="*/ 2147483647 h 11"/>
                  <a:gd name="T2" fmla="*/ 2147483647 w 108"/>
                  <a:gd name="T3" fmla="*/ 2147483647 h 11"/>
                  <a:gd name="T4" fmla="*/ 2147483647 w 108"/>
                  <a:gd name="T5" fmla="*/ 2147483647 h 11"/>
                  <a:gd name="T6" fmla="*/ 2147483647 w 108"/>
                  <a:gd name="T7" fmla="*/ 2147483647 h 11"/>
                  <a:gd name="T8" fmla="*/ 2147483647 w 108"/>
                  <a:gd name="T9" fmla="*/ 2147483647 h 11"/>
                  <a:gd name="T10" fmla="*/ 2147483647 w 108"/>
                  <a:gd name="T11" fmla="*/ 2147483647 h 11"/>
                  <a:gd name="T12" fmla="*/ 2147483647 w 108"/>
                  <a:gd name="T13" fmla="*/ 2147483647 h 11"/>
                  <a:gd name="T14" fmla="*/ 2147483647 w 108"/>
                  <a:gd name="T15" fmla="*/ 2147483647 h 11"/>
                  <a:gd name="T16" fmla="*/ 2147483647 w 108"/>
                  <a:gd name="T17" fmla="*/ 2147483647 h 11"/>
                  <a:gd name="T18" fmla="*/ 2147483647 w 108"/>
                  <a:gd name="T19" fmla="*/ 2147483647 h 11"/>
                  <a:gd name="T20" fmla="*/ 2147483647 w 108"/>
                  <a:gd name="T21" fmla="*/ 2147483647 h 11"/>
                  <a:gd name="T22" fmla="*/ 2147483647 w 108"/>
                  <a:gd name="T23" fmla="*/ 2147483647 h 11"/>
                  <a:gd name="T24" fmla="*/ 2147483647 w 108"/>
                  <a:gd name="T25" fmla="*/ 0 h 11"/>
                  <a:gd name="T26" fmla="*/ 2147483647 w 108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8"/>
                  <a:gd name="T43" fmla="*/ 0 h 11"/>
                  <a:gd name="T44" fmla="*/ 108 w 108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8" h="11">
                    <a:moveTo>
                      <a:pt x="0" y="11"/>
                    </a:moveTo>
                    <a:lnTo>
                      <a:pt x="4" y="10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57" y="1"/>
                    </a:lnTo>
                    <a:lnTo>
                      <a:pt x="90" y="1"/>
                    </a:lnTo>
                    <a:lnTo>
                      <a:pt x="95" y="0"/>
                    </a:lnTo>
                    <a:lnTo>
                      <a:pt x="108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6" name="Freeform 116"/>
              <p:cNvSpPr>
                <a:spLocks/>
              </p:cNvSpPr>
              <p:nvPr/>
            </p:nvSpPr>
            <p:spPr bwMode="auto">
              <a:xfrm>
                <a:off x="5027613" y="1435100"/>
                <a:ext cx="884237" cy="131763"/>
              </a:xfrm>
              <a:custGeom>
                <a:avLst/>
                <a:gdLst>
                  <a:gd name="T0" fmla="*/ 0 w 122"/>
                  <a:gd name="T1" fmla="*/ 2147483647 h 18"/>
                  <a:gd name="T2" fmla="*/ 2147483647 w 122"/>
                  <a:gd name="T3" fmla="*/ 2147483647 h 18"/>
                  <a:gd name="T4" fmla="*/ 2147483647 w 122"/>
                  <a:gd name="T5" fmla="*/ 2147483647 h 18"/>
                  <a:gd name="T6" fmla="*/ 2147483647 w 122"/>
                  <a:gd name="T7" fmla="*/ 2147483647 h 18"/>
                  <a:gd name="T8" fmla="*/ 2147483647 w 122"/>
                  <a:gd name="T9" fmla="*/ 0 h 18"/>
                  <a:gd name="T10" fmla="*/ 2147483647 w 122"/>
                  <a:gd name="T11" fmla="*/ 0 h 18"/>
                  <a:gd name="T12" fmla="*/ 2147483647 w 122"/>
                  <a:gd name="T13" fmla="*/ 0 h 18"/>
                  <a:gd name="T14" fmla="*/ 2147483647 w 122"/>
                  <a:gd name="T15" fmla="*/ 0 h 18"/>
                  <a:gd name="T16" fmla="*/ 2147483647 w 122"/>
                  <a:gd name="T17" fmla="*/ 2147483647 h 18"/>
                  <a:gd name="T18" fmla="*/ 2147483647 w 122"/>
                  <a:gd name="T19" fmla="*/ 2147483647 h 18"/>
                  <a:gd name="T20" fmla="*/ 2147483647 w 122"/>
                  <a:gd name="T21" fmla="*/ 2147483647 h 18"/>
                  <a:gd name="T22" fmla="*/ 2147483647 w 122"/>
                  <a:gd name="T23" fmla="*/ 2147483647 h 18"/>
                  <a:gd name="T24" fmla="*/ 2147483647 w 122"/>
                  <a:gd name="T25" fmla="*/ 2147483647 h 18"/>
                  <a:gd name="T26" fmla="*/ 2147483647 w 122"/>
                  <a:gd name="T27" fmla="*/ 2147483647 h 18"/>
                  <a:gd name="T28" fmla="*/ 2147483647 w 122"/>
                  <a:gd name="T29" fmla="*/ 2147483647 h 18"/>
                  <a:gd name="T30" fmla="*/ 2147483647 w 122"/>
                  <a:gd name="T31" fmla="*/ 2147483647 h 18"/>
                  <a:gd name="T32" fmla="*/ 2147483647 w 122"/>
                  <a:gd name="T33" fmla="*/ 2147483647 h 18"/>
                  <a:gd name="T34" fmla="*/ 2147483647 w 122"/>
                  <a:gd name="T35" fmla="*/ 2147483647 h 18"/>
                  <a:gd name="T36" fmla="*/ 2147483647 w 122"/>
                  <a:gd name="T37" fmla="*/ 2147483647 h 18"/>
                  <a:gd name="T38" fmla="*/ 2147483647 w 122"/>
                  <a:gd name="T39" fmla="*/ 2147483647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18"/>
                  <a:gd name="T62" fmla="*/ 122 w 122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18">
                    <a:moveTo>
                      <a:pt x="0" y="18"/>
                    </a:moveTo>
                    <a:lnTo>
                      <a:pt x="11" y="15"/>
                    </a:lnTo>
                    <a:lnTo>
                      <a:pt x="16" y="13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3" y="2"/>
                    </a:lnTo>
                    <a:lnTo>
                      <a:pt x="66" y="4"/>
                    </a:lnTo>
                    <a:lnTo>
                      <a:pt x="72" y="5"/>
                    </a:lnTo>
                    <a:lnTo>
                      <a:pt x="76" y="6"/>
                    </a:lnTo>
                    <a:lnTo>
                      <a:pt x="82" y="7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98" y="10"/>
                    </a:lnTo>
                    <a:lnTo>
                      <a:pt x="107" y="12"/>
                    </a:lnTo>
                    <a:lnTo>
                      <a:pt x="116" y="14"/>
                    </a:lnTo>
                    <a:lnTo>
                      <a:pt x="122" y="1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7" name="Freeform 117"/>
              <p:cNvSpPr>
                <a:spLocks/>
              </p:cNvSpPr>
              <p:nvPr/>
            </p:nvSpPr>
            <p:spPr bwMode="auto">
              <a:xfrm>
                <a:off x="5070475" y="682625"/>
                <a:ext cx="79375" cy="492125"/>
              </a:xfrm>
              <a:custGeom>
                <a:avLst/>
                <a:gdLst>
                  <a:gd name="T0" fmla="*/ 0 w 11"/>
                  <a:gd name="T1" fmla="*/ 2147483647 h 68"/>
                  <a:gd name="T2" fmla="*/ 2147483647 w 11"/>
                  <a:gd name="T3" fmla="*/ 2147483647 h 68"/>
                  <a:gd name="T4" fmla="*/ 2147483647 w 11"/>
                  <a:gd name="T5" fmla="*/ 2147483647 h 68"/>
                  <a:gd name="T6" fmla="*/ 2147483647 w 11"/>
                  <a:gd name="T7" fmla="*/ 2147483647 h 68"/>
                  <a:gd name="T8" fmla="*/ 2147483647 w 11"/>
                  <a:gd name="T9" fmla="*/ 2147483647 h 68"/>
                  <a:gd name="T10" fmla="*/ 2147483647 w 11"/>
                  <a:gd name="T11" fmla="*/ 2147483647 h 68"/>
                  <a:gd name="T12" fmla="*/ 2147483647 w 11"/>
                  <a:gd name="T13" fmla="*/ 2147483647 h 68"/>
                  <a:gd name="T14" fmla="*/ 2147483647 w 11"/>
                  <a:gd name="T15" fmla="*/ 2147483647 h 68"/>
                  <a:gd name="T16" fmla="*/ 2147483647 w 11"/>
                  <a:gd name="T17" fmla="*/ 2147483647 h 68"/>
                  <a:gd name="T18" fmla="*/ 2147483647 w 11"/>
                  <a:gd name="T19" fmla="*/ 2147483647 h 68"/>
                  <a:gd name="T20" fmla="*/ 2147483647 w 11"/>
                  <a:gd name="T21" fmla="*/ 2147483647 h 68"/>
                  <a:gd name="T22" fmla="*/ 2147483647 w 11"/>
                  <a:gd name="T23" fmla="*/ 2147483647 h 68"/>
                  <a:gd name="T24" fmla="*/ 2147483647 w 11"/>
                  <a:gd name="T25" fmla="*/ 2147483647 h 68"/>
                  <a:gd name="T26" fmla="*/ 2147483647 w 11"/>
                  <a:gd name="T27" fmla="*/ 2147483647 h 68"/>
                  <a:gd name="T28" fmla="*/ 2147483647 w 11"/>
                  <a:gd name="T29" fmla="*/ 0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68"/>
                  <a:gd name="T47" fmla="*/ 11 w 11"/>
                  <a:gd name="T48" fmla="*/ 68 h 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68">
                    <a:moveTo>
                      <a:pt x="0" y="66"/>
                    </a:moveTo>
                    <a:lnTo>
                      <a:pt x="6" y="68"/>
                    </a:lnTo>
                    <a:lnTo>
                      <a:pt x="7" y="64"/>
                    </a:lnTo>
                    <a:lnTo>
                      <a:pt x="9" y="60"/>
                    </a:lnTo>
                    <a:lnTo>
                      <a:pt x="11" y="56"/>
                    </a:lnTo>
                    <a:lnTo>
                      <a:pt x="11" y="44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11" y="27"/>
                    </a:lnTo>
                    <a:lnTo>
                      <a:pt x="11" y="23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8" name="Freeform 118"/>
              <p:cNvSpPr>
                <a:spLocks/>
              </p:cNvSpPr>
              <p:nvPr/>
            </p:nvSpPr>
            <p:spPr bwMode="auto">
              <a:xfrm>
                <a:off x="4824413" y="660400"/>
                <a:ext cx="6350" cy="398463"/>
              </a:xfrm>
              <a:custGeom>
                <a:avLst/>
                <a:gdLst>
                  <a:gd name="T0" fmla="*/ 2147483647 w 1"/>
                  <a:gd name="T1" fmla="*/ 2147483647 h 55"/>
                  <a:gd name="T2" fmla="*/ 0 w 1"/>
                  <a:gd name="T3" fmla="*/ 2147483647 h 55"/>
                  <a:gd name="T4" fmla="*/ 0 w 1"/>
                  <a:gd name="T5" fmla="*/ 2147483647 h 55"/>
                  <a:gd name="T6" fmla="*/ 2147483647 w 1"/>
                  <a:gd name="T7" fmla="*/ 2147483647 h 55"/>
                  <a:gd name="T8" fmla="*/ 2147483647 w 1"/>
                  <a:gd name="T9" fmla="*/ 2147483647 h 55"/>
                  <a:gd name="T10" fmla="*/ 2147483647 w 1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5"/>
                  <a:gd name="T20" fmla="*/ 1 w 1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5">
                    <a:moveTo>
                      <a:pt x="1" y="55"/>
                    </a:moveTo>
                    <a:lnTo>
                      <a:pt x="0" y="45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9" name="Line 119"/>
              <p:cNvSpPr>
                <a:spLocks noChangeShapeType="1"/>
              </p:cNvSpPr>
              <p:nvPr/>
            </p:nvSpPr>
            <p:spPr bwMode="auto">
              <a:xfrm flipH="1">
                <a:off x="4714875" y="2349500"/>
                <a:ext cx="115888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0" name="Freeform 120"/>
              <p:cNvSpPr>
                <a:spLocks/>
              </p:cNvSpPr>
              <p:nvPr/>
            </p:nvSpPr>
            <p:spPr bwMode="auto">
              <a:xfrm>
                <a:off x="4816475" y="2001838"/>
                <a:ext cx="254000" cy="20637"/>
              </a:xfrm>
              <a:custGeom>
                <a:avLst/>
                <a:gdLst>
                  <a:gd name="T0" fmla="*/ 0 w 35"/>
                  <a:gd name="T1" fmla="*/ 2147483647 h 3"/>
                  <a:gd name="T2" fmla="*/ 2147483647 w 35"/>
                  <a:gd name="T3" fmla="*/ 2147483647 h 3"/>
                  <a:gd name="T4" fmla="*/ 2147483647 w 35"/>
                  <a:gd name="T5" fmla="*/ 2147483647 h 3"/>
                  <a:gd name="T6" fmla="*/ 2147483647 w 35"/>
                  <a:gd name="T7" fmla="*/ 2147483647 h 3"/>
                  <a:gd name="T8" fmla="*/ 2147483647 w 35"/>
                  <a:gd name="T9" fmla="*/ 0 h 3"/>
                  <a:gd name="T10" fmla="*/ 2147483647 w 3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"/>
                  <a:gd name="T20" fmla="*/ 35 w 3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">
                    <a:moveTo>
                      <a:pt x="0" y="1"/>
                    </a:moveTo>
                    <a:lnTo>
                      <a:pt x="4" y="2"/>
                    </a:lnTo>
                    <a:lnTo>
                      <a:pt x="8" y="3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1" name="Freeform 121"/>
              <p:cNvSpPr>
                <a:spLocks/>
              </p:cNvSpPr>
              <p:nvPr/>
            </p:nvSpPr>
            <p:spPr bwMode="auto">
              <a:xfrm>
                <a:off x="4411663" y="2986088"/>
                <a:ext cx="441325" cy="138112"/>
              </a:xfrm>
              <a:custGeom>
                <a:avLst/>
                <a:gdLst>
                  <a:gd name="T0" fmla="*/ 0 w 61"/>
                  <a:gd name="T1" fmla="*/ 2147483647 h 19"/>
                  <a:gd name="T2" fmla="*/ 2147483647 w 61"/>
                  <a:gd name="T3" fmla="*/ 2147483647 h 19"/>
                  <a:gd name="T4" fmla="*/ 2147483647 w 61"/>
                  <a:gd name="T5" fmla="*/ 2147483647 h 19"/>
                  <a:gd name="T6" fmla="*/ 2147483647 w 61"/>
                  <a:gd name="T7" fmla="*/ 2147483647 h 19"/>
                  <a:gd name="T8" fmla="*/ 2147483647 w 61"/>
                  <a:gd name="T9" fmla="*/ 2147483647 h 19"/>
                  <a:gd name="T10" fmla="*/ 2147483647 w 61"/>
                  <a:gd name="T11" fmla="*/ 2147483647 h 19"/>
                  <a:gd name="T12" fmla="*/ 2147483647 w 61"/>
                  <a:gd name="T13" fmla="*/ 2147483647 h 19"/>
                  <a:gd name="T14" fmla="*/ 2147483647 w 61"/>
                  <a:gd name="T15" fmla="*/ 2147483647 h 19"/>
                  <a:gd name="T16" fmla="*/ 2147483647 w 61"/>
                  <a:gd name="T17" fmla="*/ 2147483647 h 19"/>
                  <a:gd name="T18" fmla="*/ 2147483647 w 61"/>
                  <a:gd name="T19" fmla="*/ 2147483647 h 19"/>
                  <a:gd name="T20" fmla="*/ 2147483647 w 61"/>
                  <a:gd name="T21" fmla="*/ 0 h 19"/>
                  <a:gd name="T22" fmla="*/ 2147483647 w 61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19"/>
                  <a:gd name="T38" fmla="*/ 61 w 61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19">
                    <a:moveTo>
                      <a:pt x="0" y="15"/>
                    </a:moveTo>
                    <a:lnTo>
                      <a:pt x="7" y="18"/>
                    </a:lnTo>
                    <a:lnTo>
                      <a:pt x="23" y="18"/>
                    </a:lnTo>
                    <a:lnTo>
                      <a:pt x="35" y="18"/>
                    </a:lnTo>
                    <a:lnTo>
                      <a:pt x="50" y="19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7" y="17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0"/>
                    </a:lnTo>
                    <a:lnTo>
                      <a:pt x="58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2" name="Freeform 122"/>
              <p:cNvSpPr>
                <a:spLocks/>
              </p:cNvSpPr>
              <p:nvPr/>
            </p:nvSpPr>
            <p:spPr bwMode="auto">
              <a:xfrm>
                <a:off x="4476750" y="2979738"/>
                <a:ext cx="180975" cy="6350"/>
              </a:xfrm>
              <a:custGeom>
                <a:avLst/>
                <a:gdLst>
                  <a:gd name="T0" fmla="*/ 0 w 25"/>
                  <a:gd name="T1" fmla="*/ 0 h 1"/>
                  <a:gd name="T2" fmla="*/ 0 w 25"/>
                  <a:gd name="T3" fmla="*/ 0 h 1"/>
                  <a:gd name="T4" fmla="*/ 2147483647 w 25"/>
                  <a:gd name="T5" fmla="*/ 0 h 1"/>
                  <a:gd name="T6" fmla="*/ 2147483647 w 25"/>
                  <a:gd name="T7" fmla="*/ 2147483647 h 1"/>
                  <a:gd name="T8" fmla="*/ 2147483647 w 25"/>
                  <a:gd name="T9" fmla="*/ 2147483647 h 1"/>
                  <a:gd name="T10" fmla="*/ 2147483647 w 25"/>
                  <a:gd name="T11" fmla="*/ 214748364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"/>
                  <a:gd name="T20" fmla="*/ 25 w 2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19" y="1"/>
                    </a:lnTo>
                    <a:lnTo>
                      <a:pt x="25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3" name="Freeform 123"/>
              <p:cNvSpPr>
                <a:spLocks/>
              </p:cNvSpPr>
              <p:nvPr/>
            </p:nvSpPr>
            <p:spPr bwMode="auto">
              <a:xfrm>
                <a:off x="3700463" y="3370263"/>
                <a:ext cx="536575" cy="1152525"/>
              </a:xfrm>
              <a:custGeom>
                <a:avLst/>
                <a:gdLst>
                  <a:gd name="T0" fmla="*/ 0 w 74"/>
                  <a:gd name="T1" fmla="*/ 2147483647 h 159"/>
                  <a:gd name="T2" fmla="*/ 2147483647 w 74"/>
                  <a:gd name="T3" fmla="*/ 2147483647 h 159"/>
                  <a:gd name="T4" fmla="*/ 2147483647 w 74"/>
                  <a:gd name="T5" fmla="*/ 2147483647 h 159"/>
                  <a:gd name="T6" fmla="*/ 2147483647 w 74"/>
                  <a:gd name="T7" fmla="*/ 2147483647 h 159"/>
                  <a:gd name="T8" fmla="*/ 2147483647 w 74"/>
                  <a:gd name="T9" fmla="*/ 2147483647 h 159"/>
                  <a:gd name="T10" fmla="*/ 2147483647 w 74"/>
                  <a:gd name="T11" fmla="*/ 2147483647 h 159"/>
                  <a:gd name="T12" fmla="*/ 2147483647 w 74"/>
                  <a:gd name="T13" fmla="*/ 2147483647 h 159"/>
                  <a:gd name="T14" fmla="*/ 2147483647 w 74"/>
                  <a:gd name="T15" fmla="*/ 2147483647 h 159"/>
                  <a:gd name="T16" fmla="*/ 2147483647 w 74"/>
                  <a:gd name="T17" fmla="*/ 2147483647 h 159"/>
                  <a:gd name="T18" fmla="*/ 2147483647 w 74"/>
                  <a:gd name="T19" fmla="*/ 2147483647 h 159"/>
                  <a:gd name="T20" fmla="*/ 2147483647 w 74"/>
                  <a:gd name="T21" fmla="*/ 2147483647 h 159"/>
                  <a:gd name="T22" fmla="*/ 2147483647 w 74"/>
                  <a:gd name="T23" fmla="*/ 2147483647 h 159"/>
                  <a:gd name="T24" fmla="*/ 2147483647 w 74"/>
                  <a:gd name="T25" fmla="*/ 2147483647 h 159"/>
                  <a:gd name="T26" fmla="*/ 2147483647 w 74"/>
                  <a:gd name="T27" fmla="*/ 2147483647 h 159"/>
                  <a:gd name="T28" fmla="*/ 2147483647 w 74"/>
                  <a:gd name="T29" fmla="*/ 2147483647 h 159"/>
                  <a:gd name="T30" fmla="*/ 2147483647 w 74"/>
                  <a:gd name="T31" fmla="*/ 2147483647 h 159"/>
                  <a:gd name="T32" fmla="*/ 2147483647 w 74"/>
                  <a:gd name="T33" fmla="*/ 2147483647 h 159"/>
                  <a:gd name="T34" fmla="*/ 2147483647 w 74"/>
                  <a:gd name="T35" fmla="*/ 2147483647 h 159"/>
                  <a:gd name="T36" fmla="*/ 2147483647 w 74"/>
                  <a:gd name="T37" fmla="*/ 2147483647 h 159"/>
                  <a:gd name="T38" fmla="*/ 2147483647 w 74"/>
                  <a:gd name="T39" fmla="*/ 2147483647 h 159"/>
                  <a:gd name="T40" fmla="*/ 2147483647 w 74"/>
                  <a:gd name="T41" fmla="*/ 2147483647 h 159"/>
                  <a:gd name="T42" fmla="*/ 2147483647 w 74"/>
                  <a:gd name="T43" fmla="*/ 0 h 1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4"/>
                  <a:gd name="T67" fmla="*/ 0 h 159"/>
                  <a:gd name="T68" fmla="*/ 74 w 74"/>
                  <a:gd name="T69" fmla="*/ 159 h 1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4" h="159">
                    <a:moveTo>
                      <a:pt x="0" y="159"/>
                    </a:moveTo>
                    <a:lnTo>
                      <a:pt x="4" y="151"/>
                    </a:lnTo>
                    <a:lnTo>
                      <a:pt x="8" y="142"/>
                    </a:lnTo>
                    <a:lnTo>
                      <a:pt x="12" y="136"/>
                    </a:lnTo>
                    <a:lnTo>
                      <a:pt x="16" y="129"/>
                    </a:lnTo>
                    <a:lnTo>
                      <a:pt x="21" y="121"/>
                    </a:lnTo>
                    <a:lnTo>
                      <a:pt x="26" y="112"/>
                    </a:lnTo>
                    <a:lnTo>
                      <a:pt x="29" y="107"/>
                    </a:lnTo>
                    <a:lnTo>
                      <a:pt x="34" y="99"/>
                    </a:lnTo>
                    <a:lnTo>
                      <a:pt x="37" y="93"/>
                    </a:lnTo>
                    <a:lnTo>
                      <a:pt x="40" y="85"/>
                    </a:lnTo>
                    <a:lnTo>
                      <a:pt x="43" y="76"/>
                    </a:lnTo>
                    <a:lnTo>
                      <a:pt x="46" y="67"/>
                    </a:lnTo>
                    <a:lnTo>
                      <a:pt x="48" y="57"/>
                    </a:lnTo>
                    <a:lnTo>
                      <a:pt x="50" y="45"/>
                    </a:lnTo>
                    <a:lnTo>
                      <a:pt x="53" y="37"/>
                    </a:lnTo>
                    <a:lnTo>
                      <a:pt x="56" y="29"/>
                    </a:lnTo>
                    <a:lnTo>
                      <a:pt x="59" y="23"/>
                    </a:lnTo>
                    <a:lnTo>
                      <a:pt x="62" y="16"/>
                    </a:lnTo>
                    <a:lnTo>
                      <a:pt x="67" y="10"/>
                    </a:lnTo>
                    <a:lnTo>
                      <a:pt x="73" y="1"/>
                    </a:lnTo>
                    <a:lnTo>
                      <a:pt x="74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4" name="Line 124"/>
              <p:cNvSpPr>
                <a:spLocks noChangeShapeType="1"/>
              </p:cNvSpPr>
              <p:nvPr/>
            </p:nvSpPr>
            <p:spPr bwMode="auto">
              <a:xfrm>
                <a:off x="4541838" y="1044575"/>
                <a:ext cx="0" cy="2222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5" name="Freeform 125"/>
              <p:cNvSpPr>
                <a:spLocks/>
              </p:cNvSpPr>
              <p:nvPr/>
            </p:nvSpPr>
            <p:spPr bwMode="auto">
              <a:xfrm>
                <a:off x="4483100" y="1022350"/>
                <a:ext cx="36513" cy="22225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0 w 5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6" name="Freeform 126"/>
              <p:cNvSpPr>
                <a:spLocks/>
              </p:cNvSpPr>
              <p:nvPr/>
            </p:nvSpPr>
            <p:spPr bwMode="auto">
              <a:xfrm>
                <a:off x="4511675" y="971550"/>
                <a:ext cx="15875" cy="58738"/>
              </a:xfrm>
              <a:custGeom>
                <a:avLst/>
                <a:gdLst>
                  <a:gd name="T0" fmla="*/ 2147483647 w 2"/>
                  <a:gd name="T1" fmla="*/ 2147483647 h 8"/>
                  <a:gd name="T2" fmla="*/ 0 w 2"/>
                  <a:gd name="T3" fmla="*/ 2147483647 h 8"/>
                  <a:gd name="T4" fmla="*/ 2147483647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1" y="8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7" name="Line 127"/>
              <p:cNvSpPr>
                <a:spLocks noChangeShapeType="1"/>
              </p:cNvSpPr>
              <p:nvPr/>
            </p:nvSpPr>
            <p:spPr bwMode="auto">
              <a:xfrm>
                <a:off x="4519613" y="1030288"/>
                <a:ext cx="22225" cy="365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8" name="Line 128"/>
              <p:cNvSpPr>
                <a:spLocks noChangeShapeType="1"/>
              </p:cNvSpPr>
              <p:nvPr/>
            </p:nvSpPr>
            <p:spPr bwMode="auto">
              <a:xfrm flipH="1" flipV="1">
                <a:off x="4497388" y="965200"/>
                <a:ext cx="30162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9" name="Freeform 129"/>
              <p:cNvSpPr>
                <a:spLocks/>
              </p:cNvSpPr>
              <p:nvPr/>
            </p:nvSpPr>
            <p:spPr bwMode="auto">
              <a:xfrm>
                <a:off x="4432300" y="1566863"/>
                <a:ext cx="595313" cy="223837"/>
              </a:xfrm>
              <a:custGeom>
                <a:avLst/>
                <a:gdLst>
                  <a:gd name="T0" fmla="*/ 0 w 82"/>
                  <a:gd name="T1" fmla="*/ 2147483647 h 31"/>
                  <a:gd name="T2" fmla="*/ 2147483647 w 82"/>
                  <a:gd name="T3" fmla="*/ 2147483647 h 31"/>
                  <a:gd name="T4" fmla="*/ 2147483647 w 82"/>
                  <a:gd name="T5" fmla="*/ 2147483647 h 31"/>
                  <a:gd name="T6" fmla="*/ 2147483647 w 82"/>
                  <a:gd name="T7" fmla="*/ 2147483647 h 31"/>
                  <a:gd name="T8" fmla="*/ 2147483647 w 82"/>
                  <a:gd name="T9" fmla="*/ 2147483647 h 31"/>
                  <a:gd name="T10" fmla="*/ 2147483647 w 82"/>
                  <a:gd name="T11" fmla="*/ 2147483647 h 31"/>
                  <a:gd name="T12" fmla="*/ 2147483647 w 82"/>
                  <a:gd name="T13" fmla="*/ 2147483647 h 31"/>
                  <a:gd name="T14" fmla="*/ 2147483647 w 82"/>
                  <a:gd name="T15" fmla="*/ 2147483647 h 31"/>
                  <a:gd name="T16" fmla="*/ 2147483647 w 8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31"/>
                  <a:gd name="T29" fmla="*/ 82 w 8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31">
                    <a:moveTo>
                      <a:pt x="0" y="31"/>
                    </a:moveTo>
                    <a:lnTo>
                      <a:pt x="18" y="31"/>
                    </a:lnTo>
                    <a:lnTo>
                      <a:pt x="21" y="20"/>
                    </a:lnTo>
                    <a:lnTo>
                      <a:pt x="27" y="15"/>
                    </a:lnTo>
                    <a:lnTo>
                      <a:pt x="37" y="13"/>
                    </a:lnTo>
                    <a:lnTo>
                      <a:pt x="43" y="11"/>
                    </a:lnTo>
                    <a:lnTo>
                      <a:pt x="50" y="9"/>
                    </a:lnTo>
                    <a:lnTo>
                      <a:pt x="62" y="5"/>
                    </a:lnTo>
                    <a:lnTo>
                      <a:pt x="8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0" name="Freeform 130"/>
              <p:cNvSpPr>
                <a:spLocks/>
              </p:cNvSpPr>
              <p:nvPr/>
            </p:nvSpPr>
            <p:spPr bwMode="auto">
              <a:xfrm>
                <a:off x="4432300" y="1066800"/>
                <a:ext cx="7938" cy="484188"/>
              </a:xfrm>
              <a:custGeom>
                <a:avLst/>
                <a:gdLst>
                  <a:gd name="T0" fmla="*/ 0 w 1"/>
                  <a:gd name="T1" fmla="*/ 2147483647 h 67"/>
                  <a:gd name="T2" fmla="*/ 2147483647 w 1"/>
                  <a:gd name="T3" fmla="*/ 2147483647 h 67"/>
                  <a:gd name="T4" fmla="*/ 2147483647 w 1"/>
                  <a:gd name="T5" fmla="*/ 2147483647 h 67"/>
                  <a:gd name="T6" fmla="*/ 2147483647 w 1"/>
                  <a:gd name="T7" fmla="*/ 2147483647 h 67"/>
                  <a:gd name="T8" fmla="*/ 2147483647 w 1"/>
                  <a:gd name="T9" fmla="*/ 2147483647 h 67"/>
                  <a:gd name="T10" fmla="*/ 2147483647 w 1"/>
                  <a:gd name="T11" fmla="*/ 2147483647 h 67"/>
                  <a:gd name="T12" fmla="*/ 2147483647 w 1"/>
                  <a:gd name="T13" fmla="*/ 2147483647 h 67"/>
                  <a:gd name="T14" fmla="*/ 0 w 1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67"/>
                  <a:gd name="T26" fmla="*/ 1 w 1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67">
                    <a:moveTo>
                      <a:pt x="0" y="67"/>
                    </a:moveTo>
                    <a:lnTo>
                      <a:pt x="1" y="57"/>
                    </a:lnTo>
                    <a:lnTo>
                      <a:pt x="1" y="48"/>
                    </a:lnTo>
                    <a:lnTo>
                      <a:pt x="1" y="42"/>
                    </a:lnTo>
                    <a:lnTo>
                      <a:pt x="1" y="37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1" name="Line 131"/>
              <p:cNvSpPr>
                <a:spLocks noChangeShapeType="1"/>
              </p:cNvSpPr>
              <p:nvPr/>
            </p:nvSpPr>
            <p:spPr bwMode="auto">
              <a:xfrm flipH="1">
                <a:off x="4432300" y="1044575"/>
                <a:ext cx="36513" cy="2222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2" name="Freeform 132"/>
              <p:cNvSpPr>
                <a:spLocks/>
              </p:cNvSpPr>
              <p:nvPr/>
            </p:nvSpPr>
            <p:spPr bwMode="auto">
              <a:xfrm>
                <a:off x="3816350" y="1550988"/>
                <a:ext cx="615950" cy="1668462"/>
              </a:xfrm>
              <a:custGeom>
                <a:avLst/>
                <a:gdLst>
                  <a:gd name="T0" fmla="*/ 0 w 85"/>
                  <a:gd name="T1" fmla="*/ 2147483647 h 230"/>
                  <a:gd name="T2" fmla="*/ 2147483647 w 85"/>
                  <a:gd name="T3" fmla="*/ 2147483647 h 230"/>
                  <a:gd name="T4" fmla="*/ 2147483647 w 85"/>
                  <a:gd name="T5" fmla="*/ 2147483647 h 230"/>
                  <a:gd name="T6" fmla="*/ 2147483647 w 85"/>
                  <a:gd name="T7" fmla="*/ 2147483647 h 230"/>
                  <a:gd name="T8" fmla="*/ 2147483647 w 85"/>
                  <a:gd name="T9" fmla="*/ 2147483647 h 230"/>
                  <a:gd name="T10" fmla="*/ 2147483647 w 85"/>
                  <a:gd name="T11" fmla="*/ 2147483647 h 230"/>
                  <a:gd name="T12" fmla="*/ 2147483647 w 85"/>
                  <a:gd name="T13" fmla="*/ 2147483647 h 230"/>
                  <a:gd name="T14" fmla="*/ 2147483647 w 85"/>
                  <a:gd name="T15" fmla="*/ 2147483647 h 230"/>
                  <a:gd name="T16" fmla="*/ 2147483647 w 85"/>
                  <a:gd name="T17" fmla="*/ 2147483647 h 230"/>
                  <a:gd name="T18" fmla="*/ 2147483647 w 85"/>
                  <a:gd name="T19" fmla="*/ 2147483647 h 230"/>
                  <a:gd name="T20" fmla="*/ 2147483647 w 85"/>
                  <a:gd name="T21" fmla="*/ 2147483647 h 230"/>
                  <a:gd name="T22" fmla="*/ 2147483647 w 85"/>
                  <a:gd name="T23" fmla="*/ 2147483647 h 230"/>
                  <a:gd name="T24" fmla="*/ 2147483647 w 85"/>
                  <a:gd name="T25" fmla="*/ 2147483647 h 230"/>
                  <a:gd name="T26" fmla="*/ 2147483647 w 85"/>
                  <a:gd name="T27" fmla="*/ 2147483647 h 230"/>
                  <a:gd name="T28" fmla="*/ 2147483647 w 85"/>
                  <a:gd name="T29" fmla="*/ 2147483647 h 230"/>
                  <a:gd name="T30" fmla="*/ 2147483647 w 85"/>
                  <a:gd name="T31" fmla="*/ 2147483647 h 230"/>
                  <a:gd name="T32" fmla="*/ 2147483647 w 85"/>
                  <a:gd name="T33" fmla="*/ 2147483647 h 230"/>
                  <a:gd name="T34" fmla="*/ 2147483647 w 85"/>
                  <a:gd name="T35" fmla="*/ 2147483647 h 230"/>
                  <a:gd name="T36" fmla="*/ 2147483647 w 85"/>
                  <a:gd name="T37" fmla="*/ 2147483647 h 230"/>
                  <a:gd name="T38" fmla="*/ 2147483647 w 85"/>
                  <a:gd name="T39" fmla="*/ 2147483647 h 230"/>
                  <a:gd name="T40" fmla="*/ 2147483647 w 85"/>
                  <a:gd name="T41" fmla="*/ 2147483647 h 230"/>
                  <a:gd name="T42" fmla="*/ 2147483647 w 85"/>
                  <a:gd name="T43" fmla="*/ 2147483647 h 230"/>
                  <a:gd name="T44" fmla="*/ 2147483647 w 85"/>
                  <a:gd name="T45" fmla="*/ 2147483647 h 230"/>
                  <a:gd name="T46" fmla="*/ 2147483647 w 85"/>
                  <a:gd name="T47" fmla="*/ 2147483647 h 230"/>
                  <a:gd name="T48" fmla="*/ 2147483647 w 85"/>
                  <a:gd name="T49" fmla="*/ 2147483647 h 230"/>
                  <a:gd name="T50" fmla="*/ 2147483647 w 85"/>
                  <a:gd name="T51" fmla="*/ 2147483647 h 230"/>
                  <a:gd name="T52" fmla="*/ 2147483647 w 85"/>
                  <a:gd name="T53" fmla="*/ 0 h 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5"/>
                  <a:gd name="T82" fmla="*/ 0 h 230"/>
                  <a:gd name="T83" fmla="*/ 85 w 85"/>
                  <a:gd name="T84" fmla="*/ 230 h 2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5" h="230">
                    <a:moveTo>
                      <a:pt x="0" y="229"/>
                    </a:moveTo>
                    <a:lnTo>
                      <a:pt x="20" y="229"/>
                    </a:lnTo>
                    <a:lnTo>
                      <a:pt x="54" y="230"/>
                    </a:lnTo>
                    <a:lnTo>
                      <a:pt x="54" y="212"/>
                    </a:lnTo>
                    <a:lnTo>
                      <a:pt x="65" y="212"/>
                    </a:lnTo>
                    <a:lnTo>
                      <a:pt x="66" y="202"/>
                    </a:lnTo>
                    <a:lnTo>
                      <a:pt x="66" y="199"/>
                    </a:lnTo>
                    <a:lnTo>
                      <a:pt x="66" y="186"/>
                    </a:lnTo>
                    <a:lnTo>
                      <a:pt x="66" y="177"/>
                    </a:lnTo>
                    <a:lnTo>
                      <a:pt x="66" y="168"/>
                    </a:lnTo>
                    <a:lnTo>
                      <a:pt x="66" y="159"/>
                    </a:lnTo>
                    <a:lnTo>
                      <a:pt x="74" y="159"/>
                    </a:lnTo>
                    <a:lnTo>
                      <a:pt x="84" y="159"/>
                    </a:lnTo>
                    <a:lnTo>
                      <a:pt x="84" y="150"/>
                    </a:lnTo>
                    <a:lnTo>
                      <a:pt x="84" y="133"/>
                    </a:lnTo>
                    <a:lnTo>
                      <a:pt x="84" y="114"/>
                    </a:lnTo>
                    <a:lnTo>
                      <a:pt x="84" y="105"/>
                    </a:lnTo>
                    <a:lnTo>
                      <a:pt x="84" y="100"/>
                    </a:lnTo>
                    <a:lnTo>
                      <a:pt x="84" y="87"/>
                    </a:lnTo>
                    <a:lnTo>
                      <a:pt x="84" y="81"/>
                    </a:lnTo>
                    <a:lnTo>
                      <a:pt x="85" y="69"/>
                    </a:lnTo>
                    <a:lnTo>
                      <a:pt x="85" y="49"/>
                    </a:lnTo>
                    <a:lnTo>
                      <a:pt x="85" y="38"/>
                    </a:lnTo>
                    <a:lnTo>
                      <a:pt x="85" y="23"/>
                    </a:lnTo>
                    <a:lnTo>
                      <a:pt x="85" y="13"/>
                    </a:lnTo>
                    <a:lnTo>
                      <a:pt x="85" y="6"/>
                    </a:lnTo>
                    <a:lnTo>
                      <a:pt x="8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3" name="Freeform 133"/>
              <p:cNvSpPr>
                <a:spLocks/>
              </p:cNvSpPr>
              <p:nvPr/>
            </p:nvSpPr>
            <p:spPr bwMode="auto">
              <a:xfrm>
                <a:off x="4527550" y="652463"/>
                <a:ext cx="166688" cy="319087"/>
              </a:xfrm>
              <a:custGeom>
                <a:avLst/>
                <a:gdLst>
                  <a:gd name="T0" fmla="*/ 0 w 23"/>
                  <a:gd name="T1" fmla="*/ 2147483647 h 44"/>
                  <a:gd name="T2" fmla="*/ 2147483647 w 23"/>
                  <a:gd name="T3" fmla="*/ 2147483647 h 44"/>
                  <a:gd name="T4" fmla="*/ 2147483647 w 23"/>
                  <a:gd name="T5" fmla="*/ 2147483647 h 44"/>
                  <a:gd name="T6" fmla="*/ 2147483647 w 23"/>
                  <a:gd name="T7" fmla="*/ 2147483647 h 44"/>
                  <a:gd name="T8" fmla="*/ 2147483647 w 23"/>
                  <a:gd name="T9" fmla="*/ 2147483647 h 44"/>
                  <a:gd name="T10" fmla="*/ 2147483647 w 23"/>
                  <a:gd name="T11" fmla="*/ 2147483647 h 44"/>
                  <a:gd name="T12" fmla="*/ 2147483647 w 23"/>
                  <a:gd name="T13" fmla="*/ 2147483647 h 44"/>
                  <a:gd name="T14" fmla="*/ 2147483647 w 23"/>
                  <a:gd name="T15" fmla="*/ 2147483647 h 44"/>
                  <a:gd name="T16" fmla="*/ 2147483647 w 23"/>
                  <a:gd name="T17" fmla="*/ 2147483647 h 44"/>
                  <a:gd name="T18" fmla="*/ 2147483647 w 23"/>
                  <a:gd name="T19" fmla="*/ 2147483647 h 44"/>
                  <a:gd name="T20" fmla="*/ 2147483647 w 23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44"/>
                  <a:gd name="T35" fmla="*/ 23 w 23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44">
                    <a:moveTo>
                      <a:pt x="0" y="44"/>
                    </a:moveTo>
                    <a:lnTo>
                      <a:pt x="4" y="38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9" y="27"/>
                    </a:lnTo>
                    <a:lnTo>
                      <a:pt x="11" y="24"/>
                    </a:lnTo>
                    <a:lnTo>
                      <a:pt x="15" y="19"/>
                    </a:lnTo>
                    <a:lnTo>
                      <a:pt x="17" y="16"/>
                    </a:lnTo>
                    <a:lnTo>
                      <a:pt x="20" y="11"/>
                    </a:lnTo>
                    <a:lnTo>
                      <a:pt x="23" y="5"/>
                    </a:lnTo>
                    <a:lnTo>
                      <a:pt x="23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4" name="Freeform 134"/>
              <p:cNvSpPr>
                <a:spLocks/>
              </p:cNvSpPr>
              <p:nvPr/>
            </p:nvSpPr>
            <p:spPr bwMode="auto">
              <a:xfrm>
                <a:off x="4389438" y="782638"/>
                <a:ext cx="65087" cy="7937"/>
              </a:xfrm>
              <a:custGeom>
                <a:avLst/>
                <a:gdLst>
                  <a:gd name="T0" fmla="*/ 2147483647 w 9"/>
                  <a:gd name="T1" fmla="*/ 0 h 1"/>
                  <a:gd name="T2" fmla="*/ 2147483647 w 9"/>
                  <a:gd name="T3" fmla="*/ 0 h 1"/>
                  <a:gd name="T4" fmla="*/ 0 w 9"/>
                  <a:gd name="T5" fmla="*/ 2147483647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5" name="Freeform 135"/>
              <p:cNvSpPr>
                <a:spLocks/>
              </p:cNvSpPr>
              <p:nvPr/>
            </p:nvSpPr>
            <p:spPr bwMode="auto">
              <a:xfrm>
                <a:off x="4425950" y="2516188"/>
                <a:ext cx="201613" cy="14287"/>
              </a:xfrm>
              <a:custGeom>
                <a:avLst/>
                <a:gdLst>
                  <a:gd name="T0" fmla="*/ 0 w 28"/>
                  <a:gd name="T1" fmla="*/ 0 h 2"/>
                  <a:gd name="T2" fmla="*/ 2147483647 w 28"/>
                  <a:gd name="T3" fmla="*/ 0 h 2"/>
                  <a:gd name="T4" fmla="*/ 2147483647 w 28"/>
                  <a:gd name="T5" fmla="*/ 2147483647 h 2"/>
                  <a:gd name="T6" fmla="*/ 2147483647 w 28"/>
                  <a:gd name="T7" fmla="*/ 2147483647 h 2"/>
                  <a:gd name="T8" fmla="*/ 2147483647 w 28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"/>
                  <a:gd name="T17" fmla="*/ 28 w 2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">
                    <a:moveTo>
                      <a:pt x="0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24" y="2"/>
                    </a:lnTo>
                    <a:lnTo>
                      <a:pt x="28" y="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6" name="Freeform 136"/>
              <p:cNvSpPr>
                <a:spLocks/>
              </p:cNvSpPr>
              <p:nvPr/>
            </p:nvSpPr>
            <p:spPr bwMode="auto">
              <a:xfrm>
                <a:off x="3844925" y="2319338"/>
                <a:ext cx="1588" cy="115887"/>
              </a:xfrm>
              <a:custGeom>
                <a:avLst/>
                <a:gdLst>
                  <a:gd name="T0" fmla="*/ 0 w 1588"/>
                  <a:gd name="T1" fmla="*/ 2147483647 h 16"/>
                  <a:gd name="T2" fmla="*/ 0 w 1588"/>
                  <a:gd name="T3" fmla="*/ 2147483647 h 16"/>
                  <a:gd name="T4" fmla="*/ 0 w 1588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16"/>
                  <a:gd name="T11" fmla="*/ 1588 w 158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16">
                    <a:moveTo>
                      <a:pt x="0" y="1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7" name="Freeform 137"/>
              <p:cNvSpPr>
                <a:spLocks/>
              </p:cNvSpPr>
              <p:nvPr/>
            </p:nvSpPr>
            <p:spPr bwMode="auto">
              <a:xfrm>
                <a:off x="4294188" y="2979738"/>
                <a:ext cx="182562" cy="22225"/>
              </a:xfrm>
              <a:custGeom>
                <a:avLst/>
                <a:gdLst>
                  <a:gd name="T0" fmla="*/ 0 w 25"/>
                  <a:gd name="T1" fmla="*/ 2147483647 h 3"/>
                  <a:gd name="T2" fmla="*/ 2147483647 w 25"/>
                  <a:gd name="T3" fmla="*/ 2147483647 h 3"/>
                  <a:gd name="T4" fmla="*/ 2147483647 w 25"/>
                  <a:gd name="T5" fmla="*/ 2147483647 h 3"/>
                  <a:gd name="T6" fmla="*/ 2147483647 w 25"/>
                  <a:gd name="T7" fmla="*/ 2147483647 h 3"/>
                  <a:gd name="T8" fmla="*/ 2147483647 w 25"/>
                  <a:gd name="T9" fmla="*/ 0 h 3"/>
                  <a:gd name="T10" fmla="*/ 2147483647 w 25"/>
                  <a:gd name="T11" fmla="*/ 0 h 3"/>
                  <a:gd name="T12" fmla="*/ 2147483647 w 2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"/>
                  <a:gd name="T23" fmla="*/ 25 w 2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">
                    <a:moveTo>
                      <a:pt x="0" y="3"/>
                    </a:moveTo>
                    <a:lnTo>
                      <a:pt x="10" y="3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8" name="Freeform 138"/>
              <p:cNvSpPr>
                <a:spLocks/>
              </p:cNvSpPr>
              <p:nvPr/>
            </p:nvSpPr>
            <p:spPr bwMode="auto">
              <a:xfrm>
                <a:off x="3773488" y="2435225"/>
                <a:ext cx="71437" cy="906463"/>
              </a:xfrm>
              <a:custGeom>
                <a:avLst/>
                <a:gdLst>
                  <a:gd name="T0" fmla="*/ 2147483647 w 10"/>
                  <a:gd name="T1" fmla="*/ 2147483647 h 125"/>
                  <a:gd name="T2" fmla="*/ 2147483647 w 10"/>
                  <a:gd name="T3" fmla="*/ 2147483647 h 125"/>
                  <a:gd name="T4" fmla="*/ 0 w 10"/>
                  <a:gd name="T5" fmla="*/ 2147483647 h 125"/>
                  <a:gd name="T6" fmla="*/ 0 w 10"/>
                  <a:gd name="T7" fmla="*/ 2147483647 h 125"/>
                  <a:gd name="T8" fmla="*/ 0 w 10"/>
                  <a:gd name="T9" fmla="*/ 2147483647 h 125"/>
                  <a:gd name="T10" fmla="*/ 0 w 10"/>
                  <a:gd name="T11" fmla="*/ 2147483647 h 125"/>
                  <a:gd name="T12" fmla="*/ 0 w 10"/>
                  <a:gd name="T13" fmla="*/ 2147483647 h 125"/>
                  <a:gd name="T14" fmla="*/ 2147483647 w 10"/>
                  <a:gd name="T15" fmla="*/ 2147483647 h 125"/>
                  <a:gd name="T16" fmla="*/ 2147483647 w 10"/>
                  <a:gd name="T17" fmla="*/ 2147483647 h 125"/>
                  <a:gd name="T18" fmla="*/ 2147483647 w 1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25"/>
                  <a:gd name="T32" fmla="*/ 10 w 1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25">
                    <a:moveTo>
                      <a:pt x="6" y="125"/>
                    </a:moveTo>
                    <a:lnTo>
                      <a:pt x="7" y="89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1" y="19"/>
                    </a:lnTo>
                    <a:lnTo>
                      <a:pt x="10" y="18"/>
                    </a:lnTo>
                    <a:lnTo>
                      <a:pt x="1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9" name="Line 139"/>
              <p:cNvSpPr>
                <a:spLocks noChangeShapeType="1"/>
              </p:cNvSpPr>
              <p:nvPr/>
            </p:nvSpPr>
            <p:spPr bwMode="auto">
              <a:xfrm>
                <a:off x="3816350" y="3603625"/>
                <a:ext cx="130175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0" name="Line 140"/>
              <p:cNvSpPr>
                <a:spLocks noChangeShapeType="1"/>
              </p:cNvSpPr>
              <p:nvPr/>
            </p:nvSpPr>
            <p:spPr bwMode="auto">
              <a:xfrm>
                <a:off x="4418013" y="2703513"/>
                <a:ext cx="138112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1" name="Freeform 141"/>
              <p:cNvSpPr>
                <a:spLocks/>
              </p:cNvSpPr>
              <p:nvPr/>
            </p:nvSpPr>
            <p:spPr bwMode="auto">
              <a:xfrm>
                <a:off x="3694113" y="3341688"/>
                <a:ext cx="122237" cy="1152525"/>
              </a:xfrm>
              <a:custGeom>
                <a:avLst/>
                <a:gdLst>
                  <a:gd name="T0" fmla="*/ 0 w 17"/>
                  <a:gd name="T1" fmla="*/ 2147483647 h 159"/>
                  <a:gd name="T2" fmla="*/ 2147483647 w 17"/>
                  <a:gd name="T3" fmla="*/ 2147483647 h 159"/>
                  <a:gd name="T4" fmla="*/ 2147483647 w 17"/>
                  <a:gd name="T5" fmla="*/ 2147483647 h 159"/>
                  <a:gd name="T6" fmla="*/ 2147483647 w 17"/>
                  <a:gd name="T7" fmla="*/ 2147483647 h 159"/>
                  <a:gd name="T8" fmla="*/ 2147483647 w 17"/>
                  <a:gd name="T9" fmla="*/ 2147483647 h 159"/>
                  <a:gd name="T10" fmla="*/ 2147483647 w 17"/>
                  <a:gd name="T11" fmla="*/ 2147483647 h 159"/>
                  <a:gd name="T12" fmla="*/ 2147483647 w 17"/>
                  <a:gd name="T13" fmla="*/ 2147483647 h 159"/>
                  <a:gd name="T14" fmla="*/ 2147483647 w 17"/>
                  <a:gd name="T15" fmla="*/ 2147483647 h 159"/>
                  <a:gd name="T16" fmla="*/ 2147483647 w 17"/>
                  <a:gd name="T17" fmla="*/ 2147483647 h 159"/>
                  <a:gd name="T18" fmla="*/ 2147483647 w 17"/>
                  <a:gd name="T19" fmla="*/ 2147483647 h 159"/>
                  <a:gd name="T20" fmla="*/ 2147483647 w 17"/>
                  <a:gd name="T21" fmla="*/ 2147483647 h 159"/>
                  <a:gd name="T22" fmla="*/ 2147483647 w 17"/>
                  <a:gd name="T23" fmla="*/ 2147483647 h 159"/>
                  <a:gd name="T24" fmla="*/ 2147483647 w 17"/>
                  <a:gd name="T25" fmla="*/ 2147483647 h 159"/>
                  <a:gd name="T26" fmla="*/ 2147483647 w 17"/>
                  <a:gd name="T27" fmla="*/ 2147483647 h 159"/>
                  <a:gd name="T28" fmla="*/ 2147483647 w 17"/>
                  <a:gd name="T29" fmla="*/ 2147483647 h 159"/>
                  <a:gd name="T30" fmla="*/ 2147483647 w 17"/>
                  <a:gd name="T31" fmla="*/ 2147483647 h 159"/>
                  <a:gd name="T32" fmla="*/ 2147483647 w 17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59"/>
                  <a:gd name="T53" fmla="*/ 17 w 17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59">
                    <a:moveTo>
                      <a:pt x="0" y="159"/>
                    </a:moveTo>
                    <a:lnTo>
                      <a:pt x="2" y="159"/>
                    </a:lnTo>
                    <a:lnTo>
                      <a:pt x="10" y="145"/>
                    </a:lnTo>
                    <a:lnTo>
                      <a:pt x="12" y="138"/>
                    </a:lnTo>
                    <a:lnTo>
                      <a:pt x="15" y="132"/>
                    </a:lnTo>
                    <a:lnTo>
                      <a:pt x="17" y="130"/>
                    </a:lnTo>
                    <a:lnTo>
                      <a:pt x="17" y="120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7" y="99"/>
                    </a:lnTo>
                    <a:lnTo>
                      <a:pt x="17" y="89"/>
                    </a:lnTo>
                    <a:lnTo>
                      <a:pt x="17" y="80"/>
                    </a:lnTo>
                    <a:lnTo>
                      <a:pt x="17" y="71"/>
                    </a:lnTo>
                    <a:lnTo>
                      <a:pt x="17" y="53"/>
                    </a:lnTo>
                    <a:lnTo>
                      <a:pt x="17" y="36"/>
                    </a:lnTo>
                    <a:lnTo>
                      <a:pt x="17" y="18"/>
                    </a:lnTo>
                    <a:lnTo>
                      <a:pt x="1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2" name="Freeform 142"/>
              <p:cNvSpPr>
                <a:spLocks/>
              </p:cNvSpPr>
              <p:nvPr/>
            </p:nvSpPr>
            <p:spPr bwMode="auto">
              <a:xfrm>
                <a:off x="4454525" y="782638"/>
                <a:ext cx="42863" cy="182562"/>
              </a:xfrm>
              <a:custGeom>
                <a:avLst/>
                <a:gdLst>
                  <a:gd name="T0" fmla="*/ 2147483647 w 6"/>
                  <a:gd name="T1" fmla="*/ 2147483647 h 25"/>
                  <a:gd name="T2" fmla="*/ 2147483647 w 6"/>
                  <a:gd name="T3" fmla="*/ 2147483647 h 25"/>
                  <a:gd name="T4" fmla="*/ 0 w 6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5"/>
                  <a:gd name="T11" fmla="*/ 6 w 6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5">
                    <a:moveTo>
                      <a:pt x="6" y="25"/>
                    </a:move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3" name="Line 143"/>
              <p:cNvSpPr>
                <a:spLocks noChangeShapeType="1"/>
              </p:cNvSpPr>
              <p:nvPr/>
            </p:nvSpPr>
            <p:spPr bwMode="auto">
              <a:xfrm flipH="1" flipV="1">
                <a:off x="4468813" y="717550"/>
                <a:ext cx="7937" cy="8096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4" name="Freeform 144"/>
              <p:cNvSpPr>
                <a:spLocks/>
              </p:cNvSpPr>
              <p:nvPr/>
            </p:nvSpPr>
            <p:spPr bwMode="auto">
              <a:xfrm>
                <a:off x="4454525" y="674688"/>
                <a:ext cx="36513" cy="138112"/>
              </a:xfrm>
              <a:custGeom>
                <a:avLst/>
                <a:gdLst>
                  <a:gd name="T0" fmla="*/ 0 w 5"/>
                  <a:gd name="T1" fmla="*/ 0 h 19"/>
                  <a:gd name="T2" fmla="*/ 2147483647 w 5"/>
                  <a:gd name="T3" fmla="*/ 2147483647 h 19"/>
                  <a:gd name="T4" fmla="*/ 2147483647 w 5"/>
                  <a:gd name="T5" fmla="*/ 2147483647 h 19"/>
                  <a:gd name="T6" fmla="*/ 2147483647 w 5"/>
                  <a:gd name="T7" fmla="*/ 2147483647 h 19"/>
                  <a:gd name="T8" fmla="*/ 2147483647 w 5"/>
                  <a:gd name="T9" fmla="*/ 2147483647 h 19"/>
                  <a:gd name="T10" fmla="*/ 2147483647 w 5"/>
                  <a:gd name="T11" fmla="*/ 2147483647 h 19"/>
                  <a:gd name="T12" fmla="*/ 2147483647 w 5"/>
                  <a:gd name="T13" fmla="*/ 2147483647 h 19"/>
                  <a:gd name="T14" fmla="*/ 2147483647 w 5"/>
                  <a:gd name="T15" fmla="*/ 2147483647 h 19"/>
                  <a:gd name="T16" fmla="*/ 2147483647 w 5"/>
                  <a:gd name="T17" fmla="*/ 214748364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9"/>
                  <a:gd name="T29" fmla="*/ 5 w 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9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5" y="19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5" name="Line 145"/>
              <p:cNvSpPr>
                <a:spLocks noChangeShapeType="1"/>
              </p:cNvSpPr>
              <p:nvPr/>
            </p:nvSpPr>
            <p:spPr bwMode="auto">
              <a:xfrm flipV="1">
                <a:off x="4468813" y="711200"/>
                <a:ext cx="7937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6" name="Freeform 146"/>
              <p:cNvSpPr>
                <a:spLocks/>
              </p:cNvSpPr>
              <p:nvPr/>
            </p:nvSpPr>
            <p:spPr bwMode="auto">
              <a:xfrm>
                <a:off x="4541838" y="993775"/>
                <a:ext cx="282575" cy="57150"/>
              </a:xfrm>
              <a:custGeom>
                <a:avLst/>
                <a:gdLst>
                  <a:gd name="T0" fmla="*/ 2147483647 w 39"/>
                  <a:gd name="T1" fmla="*/ 2147483647 h 8"/>
                  <a:gd name="T2" fmla="*/ 2147483647 w 39"/>
                  <a:gd name="T3" fmla="*/ 2147483647 h 8"/>
                  <a:gd name="T4" fmla="*/ 2147483647 w 39"/>
                  <a:gd name="T5" fmla="*/ 0 h 8"/>
                  <a:gd name="T6" fmla="*/ 2147483647 w 39"/>
                  <a:gd name="T7" fmla="*/ 2147483647 h 8"/>
                  <a:gd name="T8" fmla="*/ 2147483647 w 39"/>
                  <a:gd name="T9" fmla="*/ 2147483647 h 8"/>
                  <a:gd name="T10" fmla="*/ 0 w 39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8"/>
                  <a:gd name="T20" fmla="*/ 39 w 3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8">
                    <a:moveTo>
                      <a:pt x="30" y="4"/>
                    </a:moveTo>
                    <a:lnTo>
                      <a:pt x="39" y="8"/>
                    </a:lnTo>
                    <a:lnTo>
                      <a:pt x="22" y="0"/>
                    </a:lnTo>
                    <a:lnTo>
                      <a:pt x="17" y="8"/>
                    </a:lnTo>
                    <a:lnTo>
                      <a:pt x="11" y="8"/>
                    </a:lnTo>
                    <a:lnTo>
                      <a:pt x="0" y="7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7" name="Freeform 147"/>
              <p:cNvSpPr>
                <a:spLocks/>
              </p:cNvSpPr>
              <p:nvPr/>
            </p:nvSpPr>
            <p:spPr bwMode="auto">
              <a:xfrm>
                <a:off x="4468813" y="1044575"/>
                <a:ext cx="73025" cy="1588"/>
              </a:xfrm>
              <a:custGeom>
                <a:avLst/>
                <a:gdLst>
                  <a:gd name="T0" fmla="*/ 2147483647 w 10"/>
                  <a:gd name="T1" fmla="*/ 0 h 1588"/>
                  <a:gd name="T2" fmla="*/ 2147483647 w 10"/>
                  <a:gd name="T3" fmla="*/ 0 h 1588"/>
                  <a:gd name="T4" fmla="*/ 0 w 10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588"/>
                  <a:gd name="T11" fmla="*/ 10 w 10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588">
                    <a:moveTo>
                      <a:pt x="10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8" name="Freeform 152"/>
              <p:cNvSpPr>
                <a:spLocks/>
              </p:cNvSpPr>
              <p:nvPr/>
            </p:nvSpPr>
            <p:spPr bwMode="auto">
              <a:xfrm>
                <a:off x="4113213" y="4494213"/>
                <a:ext cx="7937" cy="152400"/>
              </a:xfrm>
              <a:custGeom>
                <a:avLst/>
                <a:gdLst>
                  <a:gd name="T0" fmla="*/ 2147483647 w 1"/>
                  <a:gd name="T1" fmla="*/ 0 h 21"/>
                  <a:gd name="T2" fmla="*/ 2147483647 w 1"/>
                  <a:gd name="T3" fmla="*/ 2147483647 h 21"/>
                  <a:gd name="T4" fmla="*/ 0 w 1"/>
                  <a:gd name="T5" fmla="*/ 2147483647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1" y="0"/>
                    </a:moveTo>
                    <a:lnTo>
                      <a:pt x="1" y="17"/>
                    </a:lnTo>
                    <a:lnTo>
                      <a:pt x="0" y="2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9" name="Line 153"/>
              <p:cNvSpPr>
                <a:spLocks noChangeShapeType="1"/>
              </p:cNvSpPr>
              <p:nvPr/>
            </p:nvSpPr>
            <p:spPr bwMode="auto">
              <a:xfrm>
                <a:off x="4476750" y="4530725"/>
                <a:ext cx="0" cy="12382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0" name="Line 154"/>
              <p:cNvSpPr>
                <a:spLocks noChangeShapeType="1"/>
              </p:cNvSpPr>
              <p:nvPr/>
            </p:nvSpPr>
            <p:spPr bwMode="auto">
              <a:xfrm flipH="1">
                <a:off x="4222750" y="4487863"/>
                <a:ext cx="6350" cy="1587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1" name="Freeform 155"/>
              <p:cNvSpPr>
                <a:spLocks/>
              </p:cNvSpPr>
              <p:nvPr/>
            </p:nvSpPr>
            <p:spPr bwMode="auto">
              <a:xfrm>
                <a:off x="3954463" y="3132138"/>
                <a:ext cx="1957387" cy="1557337"/>
              </a:xfrm>
              <a:custGeom>
                <a:avLst/>
                <a:gdLst>
                  <a:gd name="T0" fmla="*/ 0 w 270"/>
                  <a:gd name="T1" fmla="*/ 2147483647 h 215"/>
                  <a:gd name="T2" fmla="*/ 2147483647 w 270"/>
                  <a:gd name="T3" fmla="*/ 2147483647 h 215"/>
                  <a:gd name="T4" fmla="*/ 2147483647 w 270"/>
                  <a:gd name="T5" fmla="*/ 2147483647 h 215"/>
                  <a:gd name="T6" fmla="*/ 2147483647 w 270"/>
                  <a:gd name="T7" fmla="*/ 2147483647 h 215"/>
                  <a:gd name="T8" fmla="*/ 2147483647 w 270"/>
                  <a:gd name="T9" fmla="*/ 2147483647 h 215"/>
                  <a:gd name="T10" fmla="*/ 2147483647 w 270"/>
                  <a:gd name="T11" fmla="*/ 2147483647 h 215"/>
                  <a:gd name="T12" fmla="*/ 2147483647 w 270"/>
                  <a:gd name="T13" fmla="*/ 2147483647 h 215"/>
                  <a:gd name="T14" fmla="*/ 2147483647 w 270"/>
                  <a:gd name="T15" fmla="*/ 2147483647 h 215"/>
                  <a:gd name="T16" fmla="*/ 2147483647 w 270"/>
                  <a:gd name="T17" fmla="*/ 2147483647 h 215"/>
                  <a:gd name="T18" fmla="*/ 2147483647 w 270"/>
                  <a:gd name="T19" fmla="*/ 2147483647 h 215"/>
                  <a:gd name="T20" fmla="*/ 2147483647 w 270"/>
                  <a:gd name="T21" fmla="*/ 2147483647 h 215"/>
                  <a:gd name="T22" fmla="*/ 2147483647 w 270"/>
                  <a:gd name="T23" fmla="*/ 2147483647 h 215"/>
                  <a:gd name="T24" fmla="*/ 2147483647 w 270"/>
                  <a:gd name="T25" fmla="*/ 2147483647 h 215"/>
                  <a:gd name="T26" fmla="*/ 2147483647 w 270"/>
                  <a:gd name="T27" fmla="*/ 2147483647 h 215"/>
                  <a:gd name="T28" fmla="*/ 2147483647 w 270"/>
                  <a:gd name="T29" fmla="*/ 2147483647 h 215"/>
                  <a:gd name="T30" fmla="*/ 2147483647 w 270"/>
                  <a:gd name="T31" fmla="*/ 2147483647 h 215"/>
                  <a:gd name="T32" fmla="*/ 2147483647 w 270"/>
                  <a:gd name="T33" fmla="*/ 2147483647 h 215"/>
                  <a:gd name="T34" fmla="*/ 2147483647 w 270"/>
                  <a:gd name="T35" fmla="*/ 2147483647 h 215"/>
                  <a:gd name="T36" fmla="*/ 2147483647 w 270"/>
                  <a:gd name="T37" fmla="*/ 2147483647 h 215"/>
                  <a:gd name="T38" fmla="*/ 2147483647 w 270"/>
                  <a:gd name="T39" fmla="*/ 2147483647 h 215"/>
                  <a:gd name="T40" fmla="*/ 2147483647 w 270"/>
                  <a:gd name="T41" fmla="*/ 2147483647 h 215"/>
                  <a:gd name="T42" fmla="*/ 2147483647 w 270"/>
                  <a:gd name="T43" fmla="*/ 2147483647 h 215"/>
                  <a:gd name="T44" fmla="*/ 2147483647 w 270"/>
                  <a:gd name="T45" fmla="*/ 2147483647 h 215"/>
                  <a:gd name="T46" fmla="*/ 2147483647 w 270"/>
                  <a:gd name="T47" fmla="*/ 2147483647 h 215"/>
                  <a:gd name="T48" fmla="*/ 2147483647 w 270"/>
                  <a:gd name="T49" fmla="*/ 2147483647 h 215"/>
                  <a:gd name="T50" fmla="*/ 2147483647 w 270"/>
                  <a:gd name="T51" fmla="*/ 2147483647 h 215"/>
                  <a:gd name="T52" fmla="*/ 2147483647 w 270"/>
                  <a:gd name="T53" fmla="*/ 2147483647 h 215"/>
                  <a:gd name="T54" fmla="*/ 2147483647 w 270"/>
                  <a:gd name="T55" fmla="*/ 2147483647 h 215"/>
                  <a:gd name="T56" fmla="*/ 2147483647 w 270"/>
                  <a:gd name="T57" fmla="*/ 2147483647 h 215"/>
                  <a:gd name="T58" fmla="*/ 2147483647 w 270"/>
                  <a:gd name="T59" fmla="*/ 2147483647 h 215"/>
                  <a:gd name="T60" fmla="*/ 2147483647 w 270"/>
                  <a:gd name="T61" fmla="*/ 2147483647 h 215"/>
                  <a:gd name="T62" fmla="*/ 2147483647 w 270"/>
                  <a:gd name="T63" fmla="*/ 0 h 2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0"/>
                  <a:gd name="T97" fmla="*/ 0 h 215"/>
                  <a:gd name="T98" fmla="*/ 270 w 270"/>
                  <a:gd name="T99" fmla="*/ 215 h 2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0" h="215">
                    <a:moveTo>
                      <a:pt x="0" y="198"/>
                    </a:moveTo>
                    <a:lnTo>
                      <a:pt x="11" y="198"/>
                    </a:lnTo>
                    <a:lnTo>
                      <a:pt x="11" y="208"/>
                    </a:lnTo>
                    <a:cubicBezTo>
                      <a:pt x="14" y="208"/>
                      <a:pt x="16" y="209"/>
                      <a:pt x="19" y="209"/>
                    </a:cubicBezTo>
                    <a:lnTo>
                      <a:pt x="31" y="209"/>
                    </a:lnTo>
                    <a:lnTo>
                      <a:pt x="37" y="209"/>
                    </a:lnTo>
                    <a:cubicBezTo>
                      <a:pt x="43" y="209"/>
                      <a:pt x="48" y="210"/>
                      <a:pt x="54" y="210"/>
                    </a:cubicBezTo>
                    <a:lnTo>
                      <a:pt x="62" y="210"/>
                    </a:lnTo>
                    <a:lnTo>
                      <a:pt x="67" y="210"/>
                    </a:lnTo>
                    <a:lnTo>
                      <a:pt x="72" y="210"/>
                    </a:lnTo>
                    <a:lnTo>
                      <a:pt x="80" y="210"/>
                    </a:lnTo>
                    <a:lnTo>
                      <a:pt x="93" y="210"/>
                    </a:lnTo>
                    <a:cubicBezTo>
                      <a:pt x="95" y="212"/>
                      <a:pt x="97" y="213"/>
                      <a:pt x="99" y="215"/>
                    </a:cubicBezTo>
                    <a:cubicBezTo>
                      <a:pt x="106" y="213"/>
                      <a:pt x="113" y="212"/>
                      <a:pt x="120" y="210"/>
                    </a:cubicBezTo>
                    <a:lnTo>
                      <a:pt x="137" y="193"/>
                    </a:lnTo>
                    <a:cubicBezTo>
                      <a:pt x="140" y="190"/>
                      <a:pt x="143" y="186"/>
                      <a:pt x="146" y="183"/>
                    </a:cubicBezTo>
                    <a:lnTo>
                      <a:pt x="163" y="163"/>
                    </a:lnTo>
                    <a:lnTo>
                      <a:pt x="181" y="142"/>
                    </a:lnTo>
                    <a:cubicBezTo>
                      <a:pt x="189" y="133"/>
                      <a:pt x="196" y="124"/>
                      <a:pt x="204" y="115"/>
                    </a:cubicBezTo>
                    <a:cubicBezTo>
                      <a:pt x="208" y="111"/>
                      <a:pt x="212" y="106"/>
                      <a:pt x="216" y="102"/>
                    </a:cubicBezTo>
                    <a:cubicBezTo>
                      <a:pt x="218" y="100"/>
                      <a:pt x="220" y="97"/>
                      <a:pt x="222" y="95"/>
                    </a:cubicBezTo>
                    <a:cubicBezTo>
                      <a:pt x="224" y="93"/>
                      <a:pt x="225" y="91"/>
                      <a:pt x="227" y="89"/>
                    </a:cubicBezTo>
                    <a:lnTo>
                      <a:pt x="236" y="77"/>
                    </a:lnTo>
                    <a:cubicBezTo>
                      <a:pt x="237" y="76"/>
                      <a:pt x="238" y="76"/>
                      <a:pt x="239" y="75"/>
                    </a:cubicBezTo>
                    <a:lnTo>
                      <a:pt x="242" y="72"/>
                    </a:lnTo>
                    <a:cubicBezTo>
                      <a:pt x="247" y="65"/>
                      <a:pt x="253" y="59"/>
                      <a:pt x="258" y="52"/>
                    </a:cubicBezTo>
                    <a:lnTo>
                      <a:pt x="250" y="44"/>
                    </a:lnTo>
                    <a:cubicBezTo>
                      <a:pt x="251" y="43"/>
                      <a:pt x="252" y="41"/>
                      <a:pt x="253" y="40"/>
                    </a:cubicBezTo>
                    <a:cubicBezTo>
                      <a:pt x="256" y="35"/>
                      <a:pt x="260" y="30"/>
                      <a:pt x="263" y="25"/>
                    </a:cubicBezTo>
                    <a:cubicBezTo>
                      <a:pt x="261" y="23"/>
                      <a:pt x="258" y="22"/>
                      <a:pt x="256" y="20"/>
                    </a:cubicBezTo>
                    <a:lnTo>
                      <a:pt x="265" y="5"/>
                    </a:lnTo>
                    <a:lnTo>
                      <a:pt x="27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2" name="Freeform 156"/>
              <p:cNvSpPr>
                <a:spLocks/>
              </p:cNvSpPr>
              <p:nvPr/>
            </p:nvSpPr>
            <p:spPr bwMode="auto">
              <a:xfrm>
                <a:off x="5578475" y="3276600"/>
                <a:ext cx="231775" cy="398463"/>
              </a:xfrm>
              <a:custGeom>
                <a:avLst/>
                <a:gdLst>
                  <a:gd name="T0" fmla="*/ 2147483647 w 32"/>
                  <a:gd name="T1" fmla="*/ 0 h 55"/>
                  <a:gd name="T2" fmla="*/ 2147483647 w 32"/>
                  <a:gd name="T3" fmla="*/ 2147483647 h 55"/>
                  <a:gd name="T4" fmla="*/ 2147483647 w 32"/>
                  <a:gd name="T5" fmla="*/ 2147483647 h 55"/>
                  <a:gd name="T6" fmla="*/ 0 w 32"/>
                  <a:gd name="T7" fmla="*/ 2147483647 h 55"/>
                  <a:gd name="T8" fmla="*/ 2147483647 w 32"/>
                  <a:gd name="T9" fmla="*/ 214748364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5"/>
                  <a:gd name="T17" fmla="*/ 32 w 3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5">
                    <a:moveTo>
                      <a:pt x="32" y="0"/>
                    </a:moveTo>
                    <a:lnTo>
                      <a:pt x="31" y="2"/>
                    </a:lnTo>
                    <a:lnTo>
                      <a:pt x="12" y="28"/>
                    </a:lnTo>
                    <a:lnTo>
                      <a:pt x="0" y="42"/>
                    </a:lnTo>
                    <a:lnTo>
                      <a:pt x="15" y="5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3" name="Freeform 157"/>
              <p:cNvSpPr>
                <a:spLocks/>
              </p:cNvSpPr>
              <p:nvPr/>
            </p:nvSpPr>
            <p:spPr bwMode="auto">
              <a:xfrm>
                <a:off x="5186363" y="3906838"/>
                <a:ext cx="28575" cy="44450"/>
              </a:xfrm>
              <a:custGeom>
                <a:avLst/>
                <a:gdLst>
                  <a:gd name="T0" fmla="*/ 0 w 4"/>
                  <a:gd name="T1" fmla="*/ 0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0"/>
                    </a:moveTo>
                    <a:lnTo>
                      <a:pt x="4" y="4"/>
                    </a:lnTo>
                    <a:lnTo>
                      <a:pt x="3" y="6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4" name="Line 158"/>
              <p:cNvSpPr>
                <a:spLocks noChangeShapeType="1"/>
              </p:cNvSpPr>
              <p:nvPr/>
            </p:nvSpPr>
            <p:spPr bwMode="auto">
              <a:xfrm>
                <a:off x="5164138" y="3892550"/>
                <a:ext cx="7937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5" name="Freeform 159"/>
              <p:cNvSpPr>
                <a:spLocks/>
              </p:cNvSpPr>
              <p:nvPr/>
            </p:nvSpPr>
            <p:spPr bwMode="auto">
              <a:xfrm>
                <a:off x="5172075" y="3900488"/>
                <a:ext cx="14288" cy="6350"/>
              </a:xfrm>
              <a:custGeom>
                <a:avLst/>
                <a:gdLst>
                  <a:gd name="T0" fmla="*/ 2147483647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2147483647 w 2"/>
                  <a:gd name="T9" fmla="*/ 2147483647 h 1"/>
                  <a:gd name="T10" fmla="*/ 2147483647 w 2"/>
                  <a:gd name="T11" fmla="*/ 0 h 1"/>
                  <a:gd name="T12" fmla="*/ 2147483647 w 2"/>
                  <a:gd name="T13" fmla="*/ 0 h 1"/>
                  <a:gd name="T14" fmla="*/ 2147483647 w 2"/>
                  <a:gd name="T15" fmla="*/ 0 h 1"/>
                  <a:gd name="T16" fmla="*/ 2147483647 w 2"/>
                  <a:gd name="T17" fmla="*/ 0 h 1"/>
                  <a:gd name="T18" fmla="*/ 2147483647 w 2"/>
                  <a:gd name="T19" fmla="*/ 0 h 1"/>
                  <a:gd name="T20" fmla="*/ 2147483647 w 2"/>
                  <a:gd name="T21" fmla="*/ 0 h 1"/>
                  <a:gd name="T22" fmla="*/ 2147483647 w 2"/>
                  <a:gd name="T23" fmla="*/ 0 h 1"/>
                  <a:gd name="T24" fmla="*/ 2147483647 w 2"/>
                  <a:gd name="T25" fmla="*/ 0 h 1"/>
                  <a:gd name="T26" fmla="*/ 2147483647 w 2"/>
                  <a:gd name="T27" fmla="*/ 0 h 1"/>
                  <a:gd name="T28" fmla="*/ 2147483647 w 2"/>
                  <a:gd name="T29" fmla="*/ 0 h 1"/>
                  <a:gd name="T30" fmla="*/ 2147483647 w 2"/>
                  <a:gd name="T31" fmla="*/ 0 h 1"/>
                  <a:gd name="T32" fmla="*/ 0 w 2"/>
                  <a:gd name="T33" fmla="*/ 0 h 1"/>
                  <a:gd name="T34" fmla="*/ 0 w 2"/>
                  <a:gd name="T35" fmla="*/ 0 h 1"/>
                  <a:gd name="T36" fmla="*/ 0 w 2"/>
                  <a:gd name="T37" fmla="*/ 0 h 1"/>
                  <a:gd name="T38" fmla="*/ 0 w 2"/>
                  <a:gd name="T39" fmla="*/ 0 h 1"/>
                  <a:gd name="T40" fmla="*/ 0 w 2"/>
                  <a:gd name="T41" fmla="*/ 0 h 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"/>
                  <a:gd name="T64" fmla="*/ 0 h 1"/>
                  <a:gd name="T65" fmla="*/ 2 w 2"/>
                  <a:gd name="T66" fmla="*/ 1 h 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6" name="Freeform 160"/>
              <p:cNvSpPr>
                <a:spLocks/>
              </p:cNvSpPr>
              <p:nvPr/>
            </p:nvSpPr>
            <p:spPr bwMode="auto">
              <a:xfrm>
                <a:off x="5200650" y="3957638"/>
                <a:ext cx="130175" cy="130175"/>
              </a:xfrm>
              <a:custGeom>
                <a:avLst/>
                <a:gdLst>
                  <a:gd name="T0" fmla="*/ 2147483647 w 18"/>
                  <a:gd name="T1" fmla="*/ 0 h 18"/>
                  <a:gd name="T2" fmla="*/ 0 w 18"/>
                  <a:gd name="T3" fmla="*/ 2147483647 h 18"/>
                  <a:gd name="T4" fmla="*/ 2147483647 w 18"/>
                  <a:gd name="T5" fmla="*/ 2147483647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1" y="0"/>
                    </a:moveTo>
                    <a:lnTo>
                      <a:pt x="0" y="1"/>
                    </a:lnTo>
                    <a:lnTo>
                      <a:pt x="18" y="18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7" name="Freeform 161"/>
              <p:cNvSpPr>
                <a:spLocks/>
              </p:cNvSpPr>
              <p:nvPr/>
            </p:nvSpPr>
            <p:spPr bwMode="auto">
              <a:xfrm>
                <a:off x="5208588" y="3951288"/>
                <a:ext cx="6350" cy="14287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0 w 1"/>
                  <a:gd name="T5" fmla="*/ 2147483647 h 2"/>
                  <a:gd name="T6" fmla="*/ 0 w 1"/>
                  <a:gd name="T7" fmla="*/ 2147483647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2147483647 w 1"/>
                  <a:gd name="T15" fmla="*/ 2147483647 h 2"/>
                  <a:gd name="T16" fmla="*/ 2147483647 w 1"/>
                  <a:gd name="T17" fmla="*/ 2147483647 h 2"/>
                  <a:gd name="T18" fmla="*/ 2147483647 w 1"/>
                  <a:gd name="T19" fmla="*/ 2147483647 h 2"/>
                  <a:gd name="T20" fmla="*/ 2147483647 w 1"/>
                  <a:gd name="T21" fmla="*/ 2147483647 h 2"/>
                  <a:gd name="T22" fmla="*/ 2147483647 w 1"/>
                  <a:gd name="T23" fmla="*/ 2147483647 h 2"/>
                  <a:gd name="T24" fmla="*/ 2147483647 w 1"/>
                  <a:gd name="T25" fmla="*/ 2147483647 h 2"/>
                  <a:gd name="T26" fmla="*/ 2147483647 w 1"/>
                  <a:gd name="T27" fmla="*/ 2147483647 h 2"/>
                  <a:gd name="T28" fmla="*/ 2147483647 w 1"/>
                  <a:gd name="T29" fmla="*/ 0 h 2"/>
                  <a:gd name="T30" fmla="*/ 2147483647 w 1"/>
                  <a:gd name="T31" fmla="*/ 0 h 2"/>
                  <a:gd name="T32" fmla="*/ 2147483647 w 1"/>
                  <a:gd name="T33" fmla="*/ 0 h 2"/>
                  <a:gd name="T34" fmla="*/ 2147483647 w 1"/>
                  <a:gd name="T35" fmla="*/ 0 h 2"/>
                  <a:gd name="T36" fmla="*/ 2147483647 w 1"/>
                  <a:gd name="T37" fmla="*/ 0 h 2"/>
                  <a:gd name="T38" fmla="*/ 2147483647 w 1"/>
                  <a:gd name="T39" fmla="*/ 0 h 2"/>
                  <a:gd name="T40" fmla="*/ 2147483647 w 1"/>
                  <a:gd name="T41" fmla="*/ 0 h 2"/>
                  <a:gd name="T42" fmla="*/ 0 w 1"/>
                  <a:gd name="T43" fmla="*/ 0 h 2"/>
                  <a:gd name="T44" fmla="*/ 0 w 1"/>
                  <a:gd name="T45" fmla="*/ 0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"/>
                  <a:gd name="T70" fmla="*/ 0 h 2"/>
                  <a:gd name="T71" fmla="*/ 1 w 1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"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8" name="Freeform 162"/>
              <p:cNvSpPr>
                <a:spLocks/>
              </p:cNvSpPr>
              <p:nvPr/>
            </p:nvSpPr>
            <p:spPr bwMode="auto">
              <a:xfrm>
                <a:off x="5143500" y="3697288"/>
                <a:ext cx="50800" cy="180975"/>
              </a:xfrm>
              <a:custGeom>
                <a:avLst/>
                <a:gdLst>
                  <a:gd name="T0" fmla="*/ 2147483647 w 7"/>
                  <a:gd name="T1" fmla="*/ 2147483647 h 25"/>
                  <a:gd name="T2" fmla="*/ 2147483647 w 7"/>
                  <a:gd name="T3" fmla="*/ 2147483647 h 25"/>
                  <a:gd name="T4" fmla="*/ 2147483647 w 7"/>
                  <a:gd name="T5" fmla="*/ 2147483647 h 25"/>
                  <a:gd name="T6" fmla="*/ 0 w 7"/>
                  <a:gd name="T7" fmla="*/ 2147483647 h 25"/>
                  <a:gd name="T8" fmla="*/ 0 w 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5" y="25"/>
                    </a:moveTo>
                    <a:lnTo>
                      <a:pt x="6" y="24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9" name="Line 163"/>
              <p:cNvSpPr>
                <a:spLocks noChangeShapeType="1"/>
              </p:cNvSpPr>
              <p:nvPr/>
            </p:nvSpPr>
            <p:spPr bwMode="auto">
              <a:xfrm flipV="1">
                <a:off x="5164138" y="3886200"/>
                <a:ext cx="7937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0" name="Freeform 164"/>
              <p:cNvSpPr>
                <a:spLocks/>
              </p:cNvSpPr>
              <p:nvPr/>
            </p:nvSpPr>
            <p:spPr bwMode="auto">
              <a:xfrm>
                <a:off x="5172075" y="3878263"/>
                <a:ext cx="14288" cy="14287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2147483647 w 2"/>
                  <a:gd name="T19" fmla="*/ 2147483647 h 2"/>
                  <a:gd name="T20" fmla="*/ 2147483647 w 2"/>
                  <a:gd name="T21" fmla="*/ 2147483647 h 2"/>
                  <a:gd name="T22" fmla="*/ 2147483647 w 2"/>
                  <a:gd name="T23" fmla="*/ 2147483647 h 2"/>
                  <a:gd name="T24" fmla="*/ 2147483647 w 2"/>
                  <a:gd name="T25" fmla="*/ 2147483647 h 2"/>
                  <a:gd name="T26" fmla="*/ 2147483647 w 2"/>
                  <a:gd name="T27" fmla="*/ 2147483647 h 2"/>
                  <a:gd name="T28" fmla="*/ 2147483647 w 2"/>
                  <a:gd name="T29" fmla="*/ 2147483647 h 2"/>
                  <a:gd name="T30" fmla="*/ 2147483647 w 2"/>
                  <a:gd name="T31" fmla="*/ 0 h 2"/>
                  <a:gd name="T32" fmla="*/ 2147483647 w 2"/>
                  <a:gd name="T33" fmla="*/ 0 h 2"/>
                  <a:gd name="T34" fmla="*/ 2147483647 w 2"/>
                  <a:gd name="T35" fmla="*/ 0 h 2"/>
                  <a:gd name="T36" fmla="*/ 2147483647 w 2"/>
                  <a:gd name="T37" fmla="*/ 0 h 2"/>
                  <a:gd name="T38" fmla="*/ 2147483647 w 2"/>
                  <a:gd name="T39" fmla="*/ 0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"/>
                  <a:gd name="T62" fmla="*/ 2 w 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1" name="Freeform 165"/>
              <p:cNvSpPr>
                <a:spLocks/>
              </p:cNvSpPr>
              <p:nvPr/>
            </p:nvSpPr>
            <p:spPr bwMode="auto">
              <a:xfrm>
                <a:off x="5178425" y="3914775"/>
                <a:ext cx="168275" cy="158750"/>
              </a:xfrm>
              <a:custGeom>
                <a:avLst/>
                <a:gdLst>
                  <a:gd name="T0" fmla="*/ 0 w 23"/>
                  <a:gd name="T1" fmla="*/ 0 h 22"/>
                  <a:gd name="T2" fmla="*/ 2147483647 w 23"/>
                  <a:gd name="T3" fmla="*/ 2147483647 h 22"/>
                  <a:gd name="T4" fmla="*/ 2147483647 w 23"/>
                  <a:gd name="T5" fmla="*/ 2147483647 h 22"/>
                  <a:gd name="T6" fmla="*/ 2147483647 w 23"/>
                  <a:gd name="T7" fmla="*/ 2147483647 h 22"/>
                  <a:gd name="T8" fmla="*/ 2147483647 w 23"/>
                  <a:gd name="T9" fmla="*/ 2147483647 h 22"/>
                  <a:gd name="T10" fmla="*/ 2147483647 w 23"/>
                  <a:gd name="T11" fmla="*/ 2147483647 h 22"/>
                  <a:gd name="T12" fmla="*/ 2147483647 w 23"/>
                  <a:gd name="T13" fmla="*/ 2147483647 h 22"/>
                  <a:gd name="T14" fmla="*/ 2147483647 w 23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2"/>
                  <a:gd name="T26" fmla="*/ 23 w 2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23" y="2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2" name="Line 166"/>
              <p:cNvSpPr>
                <a:spLocks noChangeShapeType="1"/>
              </p:cNvSpPr>
              <p:nvPr/>
            </p:nvSpPr>
            <p:spPr bwMode="auto">
              <a:xfrm>
                <a:off x="5214938" y="3451225"/>
                <a:ext cx="14287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3" name="Line 167"/>
              <p:cNvSpPr>
                <a:spLocks noChangeShapeType="1"/>
              </p:cNvSpPr>
              <p:nvPr/>
            </p:nvSpPr>
            <p:spPr bwMode="auto">
              <a:xfrm flipV="1">
                <a:off x="5149850" y="3675063"/>
                <a:ext cx="22225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4" name="Freeform 168"/>
              <p:cNvSpPr>
                <a:spLocks/>
              </p:cNvSpPr>
              <p:nvPr/>
            </p:nvSpPr>
            <p:spPr bwMode="auto">
              <a:xfrm>
                <a:off x="5149850" y="3617913"/>
                <a:ext cx="50800" cy="50800"/>
              </a:xfrm>
              <a:custGeom>
                <a:avLst/>
                <a:gdLst>
                  <a:gd name="T0" fmla="*/ 0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0" y="7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5" name="Freeform 169"/>
              <p:cNvSpPr>
                <a:spLocks/>
              </p:cNvSpPr>
              <p:nvPr/>
            </p:nvSpPr>
            <p:spPr bwMode="auto">
              <a:xfrm>
                <a:off x="5121275" y="3689350"/>
                <a:ext cx="22225" cy="14288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2" y="0"/>
                    </a:move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6" name="Line 170"/>
              <p:cNvSpPr>
                <a:spLocks noChangeShapeType="1"/>
              </p:cNvSpPr>
              <p:nvPr/>
            </p:nvSpPr>
            <p:spPr bwMode="auto">
              <a:xfrm>
                <a:off x="5135563" y="3617913"/>
                <a:ext cx="1587" cy="571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7" name="Line 171"/>
              <p:cNvSpPr>
                <a:spLocks noChangeShapeType="1"/>
              </p:cNvSpPr>
              <p:nvPr/>
            </p:nvSpPr>
            <p:spPr bwMode="auto">
              <a:xfrm flipV="1">
                <a:off x="5149850" y="3668713"/>
                <a:ext cx="158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8" name="Line 172"/>
              <p:cNvSpPr>
                <a:spLocks noChangeShapeType="1"/>
              </p:cNvSpPr>
              <p:nvPr/>
            </p:nvSpPr>
            <p:spPr bwMode="auto">
              <a:xfrm flipV="1">
                <a:off x="5143500" y="3689350"/>
                <a:ext cx="0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9" name="Line 173"/>
              <p:cNvSpPr>
                <a:spLocks noChangeShapeType="1"/>
              </p:cNvSpPr>
              <p:nvPr/>
            </p:nvSpPr>
            <p:spPr bwMode="auto">
              <a:xfrm>
                <a:off x="5178425" y="3617913"/>
                <a:ext cx="50800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0" name="Freeform 174"/>
              <p:cNvSpPr>
                <a:spLocks/>
              </p:cNvSpPr>
              <p:nvPr/>
            </p:nvSpPr>
            <p:spPr bwMode="auto">
              <a:xfrm>
                <a:off x="5208588" y="3124200"/>
                <a:ext cx="20637" cy="327025"/>
              </a:xfrm>
              <a:custGeom>
                <a:avLst/>
                <a:gdLst>
                  <a:gd name="T0" fmla="*/ 2147483647 w 3"/>
                  <a:gd name="T1" fmla="*/ 2147483647 h 45"/>
                  <a:gd name="T2" fmla="*/ 2147483647 w 3"/>
                  <a:gd name="T3" fmla="*/ 2147483647 h 45"/>
                  <a:gd name="T4" fmla="*/ 0 w 3"/>
                  <a:gd name="T5" fmla="*/ 2147483647 h 45"/>
                  <a:gd name="T6" fmla="*/ 0 w 3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5"/>
                  <a:gd name="T14" fmla="*/ 3 w 3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5">
                    <a:moveTo>
                      <a:pt x="3" y="45"/>
                    </a:moveTo>
                    <a:lnTo>
                      <a:pt x="3" y="33"/>
                    </a:lnTo>
                    <a:lnTo>
                      <a:pt x="0" y="33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1" name="Freeform 175"/>
              <p:cNvSpPr>
                <a:spLocks/>
              </p:cNvSpPr>
              <p:nvPr/>
            </p:nvSpPr>
            <p:spPr bwMode="auto">
              <a:xfrm>
                <a:off x="5222875" y="3451225"/>
                <a:ext cx="6350" cy="166688"/>
              </a:xfrm>
              <a:custGeom>
                <a:avLst/>
                <a:gdLst>
                  <a:gd name="T0" fmla="*/ 0 w 1"/>
                  <a:gd name="T1" fmla="*/ 2147483647 h 23"/>
                  <a:gd name="T2" fmla="*/ 2147483647 w 1"/>
                  <a:gd name="T3" fmla="*/ 0 h 23"/>
                  <a:gd name="T4" fmla="*/ 2147483647 w 1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3"/>
                  <a:gd name="T11" fmla="*/ 1 w 1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3">
                    <a:moveTo>
                      <a:pt x="0" y="23"/>
                    </a:move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2" name="Line 176"/>
              <p:cNvSpPr>
                <a:spLocks noChangeShapeType="1"/>
              </p:cNvSpPr>
              <p:nvPr/>
            </p:nvSpPr>
            <p:spPr bwMode="auto">
              <a:xfrm flipH="1">
                <a:off x="5129213" y="3683000"/>
                <a:ext cx="2063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3" name="Freeform 177"/>
              <p:cNvSpPr>
                <a:spLocks/>
              </p:cNvSpPr>
              <p:nvPr/>
            </p:nvSpPr>
            <p:spPr bwMode="auto">
              <a:xfrm>
                <a:off x="5214938" y="3138488"/>
                <a:ext cx="231775" cy="782637"/>
              </a:xfrm>
              <a:custGeom>
                <a:avLst/>
                <a:gdLst>
                  <a:gd name="T0" fmla="*/ 0 w 32"/>
                  <a:gd name="T1" fmla="*/ 2147483647 h 108"/>
                  <a:gd name="T2" fmla="*/ 2147483647 w 32"/>
                  <a:gd name="T3" fmla="*/ 2147483647 h 108"/>
                  <a:gd name="T4" fmla="*/ 2147483647 w 32"/>
                  <a:gd name="T5" fmla="*/ 2147483647 h 108"/>
                  <a:gd name="T6" fmla="*/ 2147483647 w 32"/>
                  <a:gd name="T7" fmla="*/ 2147483647 h 108"/>
                  <a:gd name="T8" fmla="*/ 2147483647 w 32"/>
                  <a:gd name="T9" fmla="*/ 2147483647 h 108"/>
                  <a:gd name="T10" fmla="*/ 2147483647 w 32"/>
                  <a:gd name="T11" fmla="*/ 2147483647 h 108"/>
                  <a:gd name="T12" fmla="*/ 2147483647 w 32"/>
                  <a:gd name="T13" fmla="*/ 2147483647 h 108"/>
                  <a:gd name="T14" fmla="*/ 2147483647 w 32"/>
                  <a:gd name="T15" fmla="*/ 2147483647 h 108"/>
                  <a:gd name="T16" fmla="*/ 2147483647 w 32"/>
                  <a:gd name="T17" fmla="*/ 2147483647 h 108"/>
                  <a:gd name="T18" fmla="*/ 2147483647 w 32"/>
                  <a:gd name="T19" fmla="*/ 2147483647 h 108"/>
                  <a:gd name="T20" fmla="*/ 2147483647 w 32"/>
                  <a:gd name="T21" fmla="*/ 0 h 1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08"/>
                  <a:gd name="T35" fmla="*/ 32 w 32"/>
                  <a:gd name="T36" fmla="*/ 108 h 1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08">
                    <a:moveTo>
                      <a:pt x="0" y="108"/>
                    </a:moveTo>
                    <a:cubicBezTo>
                      <a:pt x="5" y="103"/>
                      <a:pt x="10" y="99"/>
                      <a:pt x="15" y="94"/>
                    </a:cubicBezTo>
                    <a:cubicBezTo>
                      <a:pt x="17" y="91"/>
                      <a:pt x="20" y="88"/>
                      <a:pt x="22" y="85"/>
                    </a:cubicBezTo>
                    <a:lnTo>
                      <a:pt x="22" y="77"/>
                    </a:lnTo>
                    <a:lnTo>
                      <a:pt x="25" y="77"/>
                    </a:lnTo>
                    <a:cubicBezTo>
                      <a:pt x="25" y="70"/>
                      <a:pt x="26" y="64"/>
                      <a:pt x="26" y="57"/>
                    </a:cubicBezTo>
                    <a:lnTo>
                      <a:pt x="26" y="34"/>
                    </a:lnTo>
                    <a:lnTo>
                      <a:pt x="30" y="34"/>
                    </a:lnTo>
                    <a:lnTo>
                      <a:pt x="30" y="29"/>
                    </a:lnTo>
                    <a:cubicBezTo>
                      <a:pt x="30" y="25"/>
                      <a:pt x="31" y="21"/>
                      <a:pt x="31" y="16"/>
                    </a:cubicBezTo>
                    <a:cubicBezTo>
                      <a:pt x="31" y="11"/>
                      <a:pt x="32" y="3"/>
                      <a:pt x="32" y="0"/>
                    </a:cubicBez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4" name="Freeform 178"/>
              <p:cNvSpPr>
                <a:spLocks/>
              </p:cNvSpPr>
              <p:nvPr/>
            </p:nvSpPr>
            <p:spPr bwMode="auto">
              <a:xfrm>
                <a:off x="5353050" y="2863850"/>
                <a:ext cx="254000" cy="288925"/>
              </a:xfrm>
              <a:custGeom>
                <a:avLst/>
                <a:gdLst>
                  <a:gd name="T0" fmla="*/ 0 w 35"/>
                  <a:gd name="T1" fmla="*/ 2147483647 h 40"/>
                  <a:gd name="T2" fmla="*/ 2147483647 w 35"/>
                  <a:gd name="T3" fmla="*/ 2147483647 h 40"/>
                  <a:gd name="T4" fmla="*/ 2147483647 w 35"/>
                  <a:gd name="T5" fmla="*/ 2147483647 h 40"/>
                  <a:gd name="T6" fmla="*/ 2147483647 w 35"/>
                  <a:gd name="T7" fmla="*/ 0 h 40"/>
                  <a:gd name="T8" fmla="*/ 2147483647 w 35"/>
                  <a:gd name="T9" fmla="*/ 214748364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0"/>
                  <a:gd name="T17" fmla="*/ 35 w 35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0">
                    <a:moveTo>
                      <a:pt x="0" y="40"/>
                    </a:moveTo>
                    <a:lnTo>
                      <a:pt x="16" y="4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35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5" name="Freeform 179"/>
              <p:cNvSpPr>
                <a:spLocks/>
              </p:cNvSpPr>
              <p:nvPr/>
            </p:nvSpPr>
            <p:spPr bwMode="auto">
              <a:xfrm>
                <a:off x="5129213" y="3451225"/>
                <a:ext cx="85725" cy="36513"/>
              </a:xfrm>
              <a:custGeom>
                <a:avLst/>
                <a:gdLst>
                  <a:gd name="T0" fmla="*/ 0 w 12"/>
                  <a:gd name="T1" fmla="*/ 2147483647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2147483647 w 1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5"/>
                  <a:gd name="T14" fmla="*/ 12 w 1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5">
                    <a:moveTo>
                      <a:pt x="0" y="5"/>
                    </a:moveTo>
                    <a:lnTo>
                      <a:pt x="4" y="5"/>
                    </a:lnTo>
                    <a:lnTo>
                      <a:pt x="12" y="5"/>
                    </a:lnTo>
                    <a:lnTo>
                      <a:pt x="1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6" name="Freeform 180"/>
              <p:cNvSpPr>
                <a:spLocks/>
              </p:cNvSpPr>
              <p:nvPr/>
            </p:nvSpPr>
            <p:spPr bwMode="auto">
              <a:xfrm>
                <a:off x="5143500" y="3573463"/>
                <a:ext cx="85725" cy="44450"/>
              </a:xfrm>
              <a:custGeom>
                <a:avLst/>
                <a:gdLst>
                  <a:gd name="T0" fmla="*/ 0 w 12"/>
                  <a:gd name="T1" fmla="*/ 2147483647 h 6"/>
                  <a:gd name="T2" fmla="*/ 2147483647 w 12"/>
                  <a:gd name="T3" fmla="*/ 2147483647 h 6"/>
                  <a:gd name="T4" fmla="*/ 2147483647 w 12"/>
                  <a:gd name="T5" fmla="*/ 0 h 6"/>
                  <a:gd name="T6" fmla="*/ 2147483647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0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7" name="Freeform 182"/>
              <p:cNvSpPr>
                <a:spLocks/>
              </p:cNvSpPr>
              <p:nvPr/>
            </p:nvSpPr>
            <p:spPr bwMode="auto">
              <a:xfrm>
                <a:off x="5149850" y="3683000"/>
                <a:ext cx="44450" cy="231775"/>
              </a:xfrm>
              <a:custGeom>
                <a:avLst/>
                <a:gdLst>
                  <a:gd name="T0" fmla="*/ 0 w 6"/>
                  <a:gd name="T1" fmla="*/ 0 h 32"/>
                  <a:gd name="T2" fmla="*/ 2147483647 w 6"/>
                  <a:gd name="T3" fmla="*/ 2147483647 h 32"/>
                  <a:gd name="T4" fmla="*/ 2147483647 w 6"/>
                  <a:gd name="T5" fmla="*/ 2147483647 h 32"/>
                  <a:gd name="T6" fmla="*/ 2147483647 w 6"/>
                  <a:gd name="T7" fmla="*/ 2147483647 h 32"/>
                  <a:gd name="T8" fmla="*/ 2147483647 w 6"/>
                  <a:gd name="T9" fmla="*/ 2147483647 h 32"/>
                  <a:gd name="T10" fmla="*/ 2147483647 w 6"/>
                  <a:gd name="T11" fmla="*/ 2147483647 h 32"/>
                  <a:gd name="T12" fmla="*/ 2147483647 w 6"/>
                  <a:gd name="T13" fmla="*/ 2147483647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2"/>
                  <a:gd name="T23" fmla="*/ 6 w 6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2">
                    <a:moveTo>
                      <a:pt x="0" y="0"/>
                    </a:moveTo>
                    <a:lnTo>
                      <a:pt x="1" y="20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6" y="29"/>
                    </a:lnTo>
                    <a:lnTo>
                      <a:pt x="3" y="31"/>
                    </a:lnTo>
                    <a:lnTo>
                      <a:pt x="4" y="3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8" name="Freeform 184"/>
              <p:cNvSpPr>
                <a:spLocks/>
              </p:cNvSpPr>
              <p:nvPr/>
            </p:nvSpPr>
            <p:spPr bwMode="auto">
              <a:xfrm>
                <a:off x="5338763" y="2855913"/>
                <a:ext cx="65087" cy="530225"/>
              </a:xfrm>
              <a:custGeom>
                <a:avLst/>
                <a:gdLst>
                  <a:gd name="T0" fmla="*/ 2147483647 w 9"/>
                  <a:gd name="T1" fmla="*/ 2147483647 h 73"/>
                  <a:gd name="T2" fmla="*/ 0 w 9"/>
                  <a:gd name="T3" fmla="*/ 2147483647 h 73"/>
                  <a:gd name="T4" fmla="*/ 2147483647 w 9"/>
                  <a:gd name="T5" fmla="*/ 2147483647 h 73"/>
                  <a:gd name="T6" fmla="*/ 2147483647 w 9"/>
                  <a:gd name="T7" fmla="*/ 2147483647 h 73"/>
                  <a:gd name="T8" fmla="*/ 2147483647 w 9"/>
                  <a:gd name="T9" fmla="*/ 2147483647 h 73"/>
                  <a:gd name="T10" fmla="*/ 2147483647 w 9"/>
                  <a:gd name="T11" fmla="*/ 2147483647 h 73"/>
                  <a:gd name="T12" fmla="*/ 2147483647 w 9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3"/>
                  <a:gd name="T23" fmla="*/ 9 w 9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3">
                    <a:moveTo>
                      <a:pt x="9" y="73"/>
                    </a:moveTo>
                    <a:lnTo>
                      <a:pt x="0" y="73"/>
                    </a:lnTo>
                    <a:lnTo>
                      <a:pt x="1" y="56"/>
                    </a:lnTo>
                    <a:lnTo>
                      <a:pt x="2" y="41"/>
                    </a:lnTo>
                    <a:lnTo>
                      <a:pt x="1" y="27"/>
                    </a:lnTo>
                    <a:lnTo>
                      <a:pt x="1" y="18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9" name="Freeform 185"/>
              <p:cNvSpPr>
                <a:spLocks/>
              </p:cNvSpPr>
              <p:nvPr/>
            </p:nvSpPr>
            <p:spPr bwMode="auto">
              <a:xfrm>
                <a:off x="3671888" y="4516438"/>
                <a:ext cx="223837" cy="130175"/>
              </a:xfrm>
              <a:custGeom>
                <a:avLst/>
                <a:gdLst>
                  <a:gd name="T0" fmla="*/ 0 w 31"/>
                  <a:gd name="T1" fmla="*/ 2147483647 h 18"/>
                  <a:gd name="T2" fmla="*/ 2147483647 w 31"/>
                  <a:gd name="T3" fmla="*/ 2147483647 h 18"/>
                  <a:gd name="T4" fmla="*/ 2147483647 w 31"/>
                  <a:gd name="T5" fmla="*/ 2147483647 h 18"/>
                  <a:gd name="T6" fmla="*/ 2147483647 w 31"/>
                  <a:gd name="T7" fmla="*/ 0 h 18"/>
                  <a:gd name="T8" fmla="*/ 2147483647 w 31"/>
                  <a:gd name="T9" fmla="*/ 2147483647 h 18"/>
                  <a:gd name="T10" fmla="*/ 2147483647 w 31"/>
                  <a:gd name="T11" fmla="*/ 2147483647 h 18"/>
                  <a:gd name="T12" fmla="*/ 2147483647 w 31"/>
                  <a:gd name="T13" fmla="*/ 2147483647 h 18"/>
                  <a:gd name="T14" fmla="*/ 2147483647 w 31"/>
                  <a:gd name="T15" fmla="*/ 2147483647 h 18"/>
                  <a:gd name="T16" fmla="*/ 2147483647 w 31"/>
                  <a:gd name="T17" fmla="*/ 2147483647 h 18"/>
                  <a:gd name="T18" fmla="*/ 2147483647 w 31"/>
                  <a:gd name="T19" fmla="*/ 2147483647 h 18"/>
                  <a:gd name="T20" fmla="*/ 2147483647 w 31"/>
                  <a:gd name="T21" fmla="*/ 214748364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18"/>
                  <a:gd name="T35" fmla="*/ 31 w 31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18">
                    <a:moveTo>
                      <a:pt x="0" y="5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12" y="12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31" y="18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0" name="Line 187"/>
              <p:cNvSpPr>
                <a:spLocks noChangeShapeType="1"/>
              </p:cNvSpPr>
              <p:nvPr/>
            </p:nvSpPr>
            <p:spPr bwMode="auto">
              <a:xfrm flipH="1" flipV="1">
                <a:off x="5200650" y="4183063"/>
                <a:ext cx="28575" cy="2222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1" name="Line 189"/>
              <p:cNvSpPr>
                <a:spLocks noChangeShapeType="1"/>
              </p:cNvSpPr>
              <p:nvPr/>
            </p:nvSpPr>
            <p:spPr bwMode="auto">
              <a:xfrm flipH="1">
                <a:off x="5861050" y="3195638"/>
                <a:ext cx="101600" cy="11747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2" name="Freeform 190"/>
              <p:cNvSpPr>
                <a:spLocks/>
              </p:cNvSpPr>
              <p:nvPr/>
            </p:nvSpPr>
            <p:spPr bwMode="auto">
              <a:xfrm>
                <a:off x="5084763" y="3487738"/>
                <a:ext cx="44450" cy="195262"/>
              </a:xfrm>
              <a:custGeom>
                <a:avLst/>
                <a:gdLst>
                  <a:gd name="T0" fmla="*/ 2147483647 w 6"/>
                  <a:gd name="T1" fmla="*/ 2147483647 h 27"/>
                  <a:gd name="T2" fmla="*/ 2147483647 w 6"/>
                  <a:gd name="T3" fmla="*/ 0 h 27"/>
                  <a:gd name="T4" fmla="*/ 0 w 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7"/>
                  <a:gd name="T11" fmla="*/ 6 w 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7">
                    <a:moveTo>
                      <a:pt x="6" y="27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3" name="Freeform 191"/>
              <p:cNvSpPr>
                <a:spLocks/>
              </p:cNvSpPr>
              <p:nvPr/>
            </p:nvSpPr>
            <p:spPr bwMode="auto">
              <a:xfrm>
                <a:off x="5476875" y="2530475"/>
                <a:ext cx="274638" cy="333375"/>
              </a:xfrm>
              <a:custGeom>
                <a:avLst/>
                <a:gdLst>
                  <a:gd name="T0" fmla="*/ 0 w 38"/>
                  <a:gd name="T1" fmla="*/ 2147483647 h 46"/>
                  <a:gd name="T2" fmla="*/ 2147483647 w 38"/>
                  <a:gd name="T3" fmla="*/ 2147483647 h 46"/>
                  <a:gd name="T4" fmla="*/ 2147483647 w 38"/>
                  <a:gd name="T5" fmla="*/ 2147483647 h 46"/>
                  <a:gd name="T6" fmla="*/ 2147483647 w 38"/>
                  <a:gd name="T7" fmla="*/ 2147483647 h 46"/>
                  <a:gd name="T8" fmla="*/ 2147483647 w 38"/>
                  <a:gd name="T9" fmla="*/ 2147483647 h 46"/>
                  <a:gd name="T10" fmla="*/ 2147483647 w 38"/>
                  <a:gd name="T11" fmla="*/ 2147483647 h 46"/>
                  <a:gd name="T12" fmla="*/ 2147483647 w 38"/>
                  <a:gd name="T13" fmla="*/ 2147483647 h 46"/>
                  <a:gd name="T14" fmla="*/ 2147483647 w 38"/>
                  <a:gd name="T15" fmla="*/ 2147483647 h 46"/>
                  <a:gd name="T16" fmla="*/ 2147483647 w 38"/>
                  <a:gd name="T17" fmla="*/ 2147483647 h 46"/>
                  <a:gd name="T18" fmla="*/ 2147483647 w 38"/>
                  <a:gd name="T19" fmla="*/ 2147483647 h 46"/>
                  <a:gd name="T20" fmla="*/ 2147483647 w 38"/>
                  <a:gd name="T21" fmla="*/ 2147483647 h 46"/>
                  <a:gd name="T22" fmla="*/ 2147483647 w 38"/>
                  <a:gd name="T23" fmla="*/ 2147483647 h 46"/>
                  <a:gd name="T24" fmla="*/ 2147483647 w 38"/>
                  <a:gd name="T25" fmla="*/ 2147483647 h 46"/>
                  <a:gd name="T26" fmla="*/ 2147483647 w 38"/>
                  <a:gd name="T27" fmla="*/ 2147483647 h 46"/>
                  <a:gd name="T28" fmla="*/ 2147483647 w 38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46"/>
                  <a:gd name="T47" fmla="*/ 38 w 38"/>
                  <a:gd name="T48" fmla="*/ 46 h 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46">
                    <a:moveTo>
                      <a:pt x="0" y="46"/>
                    </a:moveTo>
                    <a:lnTo>
                      <a:pt x="1" y="40"/>
                    </a:lnTo>
                    <a:lnTo>
                      <a:pt x="5" y="40"/>
                    </a:lnTo>
                    <a:lnTo>
                      <a:pt x="4" y="36"/>
                    </a:lnTo>
                    <a:lnTo>
                      <a:pt x="14" y="37"/>
                    </a:lnTo>
                    <a:lnTo>
                      <a:pt x="18" y="37"/>
                    </a:lnTo>
                    <a:lnTo>
                      <a:pt x="26" y="37"/>
                    </a:lnTo>
                    <a:lnTo>
                      <a:pt x="26" y="26"/>
                    </a:lnTo>
                    <a:lnTo>
                      <a:pt x="26" y="19"/>
                    </a:lnTo>
                    <a:lnTo>
                      <a:pt x="26" y="11"/>
                    </a:lnTo>
                    <a:lnTo>
                      <a:pt x="28" y="8"/>
                    </a:lnTo>
                    <a:lnTo>
                      <a:pt x="29" y="6"/>
                    </a:lnTo>
                    <a:lnTo>
                      <a:pt x="31" y="3"/>
                    </a:lnTo>
                    <a:lnTo>
                      <a:pt x="34" y="2"/>
                    </a:lnTo>
                    <a:lnTo>
                      <a:pt x="38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4" name="Line 192"/>
              <p:cNvSpPr>
                <a:spLocks noChangeShapeType="1"/>
              </p:cNvSpPr>
              <p:nvPr/>
            </p:nvSpPr>
            <p:spPr bwMode="auto">
              <a:xfrm>
                <a:off x="4360863" y="4567238"/>
                <a:ext cx="0" cy="873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5" name="Line 193"/>
              <p:cNvSpPr>
                <a:spLocks noChangeShapeType="1"/>
              </p:cNvSpPr>
              <p:nvPr/>
            </p:nvSpPr>
            <p:spPr bwMode="auto">
              <a:xfrm>
                <a:off x="4011613" y="4638675"/>
                <a:ext cx="22225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6" name="Line 194"/>
              <p:cNvSpPr>
                <a:spLocks noChangeShapeType="1"/>
              </p:cNvSpPr>
              <p:nvPr/>
            </p:nvSpPr>
            <p:spPr bwMode="auto">
              <a:xfrm>
                <a:off x="3895725" y="4646613"/>
                <a:ext cx="44450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7" name="Line 195"/>
              <p:cNvSpPr>
                <a:spLocks noChangeShapeType="1"/>
              </p:cNvSpPr>
              <p:nvPr/>
            </p:nvSpPr>
            <p:spPr bwMode="auto">
              <a:xfrm flipH="1">
                <a:off x="3940175" y="4646613"/>
                <a:ext cx="71438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8" name="Line 196"/>
              <p:cNvSpPr>
                <a:spLocks noChangeShapeType="1"/>
              </p:cNvSpPr>
              <p:nvPr/>
            </p:nvSpPr>
            <p:spPr bwMode="auto">
              <a:xfrm flipH="1">
                <a:off x="3940175" y="4638675"/>
                <a:ext cx="71438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9" name="Line 197"/>
              <p:cNvSpPr>
                <a:spLocks noChangeShapeType="1"/>
              </p:cNvSpPr>
              <p:nvPr/>
            </p:nvSpPr>
            <p:spPr bwMode="auto">
              <a:xfrm flipH="1">
                <a:off x="4005263" y="4638675"/>
                <a:ext cx="6350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0" name="Line 198"/>
              <p:cNvSpPr>
                <a:spLocks noChangeShapeType="1"/>
              </p:cNvSpPr>
              <p:nvPr/>
            </p:nvSpPr>
            <p:spPr bwMode="auto">
              <a:xfrm flipH="1">
                <a:off x="3976688" y="4638675"/>
                <a:ext cx="1428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1" name="Line 199"/>
              <p:cNvSpPr>
                <a:spLocks noChangeShapeType="1"/>
              </p:cNvSpPr>
              <p:nvPr/>
            </p:nvSpPr>
            <p:spPr bwMode="auto">
              <a:xfrm flipH="1">
                <a:off x="3954463" y="4638675"/>
                <a:ext cx="1428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2" name="Freeform 201"/>
              <p:cNvSpPr>
                <a:spLocks/>
              </p:cNvSpPr>
              <p:nvPr/>
            </p:nvSpPr>
            <p:spPr bwMode="auto">
              <a:xfrm>
                <a:off x="3852863" y="1312863"/>
                <a:ext cx="1587" cy="246062"/>
              </a:xfrm>
              <a:custGeom>
                <a:avLst/>
                <a:gdLst>
                  <a:gd name="T0" fmla="*/ 0 w 1587"/>
                  <a:gd name="T1" fmla="*/ 2147483647 h 34"/>
                  <a:gd name="T2" fmla="*/ 0 w 1587"/>
                  <a:gd name="T3" fmla="*/ 2147483647 h 34"/>
                  <a:gd name="T4" fmla="*/ 0 w 1587"/>
                  <a:gd name="T5" fmla="*/ 2147483647 h 34"/>
                  <a:gd name="T6" fmla="*/ 0 w 1587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34"/>
                  <a:gd name="T14" fmla="*/ 1587 w 1587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34">
                    <a:moveTo>
                      <a:pt x="0" y="34"/>
                    </a:moveTo>
                    <a:lnTo>
                      <a:pt x="0" y="28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3" name="Freeform 202"/>
              <p:cNvSpPr>
                <a:spLocks/>
              </p:cNvSpPr>
              <p:nvPr/>
            </p:nvSpPr>
            <p:spPr bwMode="auto">
              <a:xfrm>
                <a:off x="3787775" y="1284288"/>
                <a:ext cx="138113" cy="180975"/>
              </a:xfrm>
              <a:custGeom>
                <a:avLst/>
                <a:gdLst>
                  <a:gd name="T0" fmla="*/ 0 w 19"/>
                  <a:gd name="T1" fmla="*/ 2147483647 h 25"/>
                  <a:gd name="T2" fmla="*/ 0 w 19"/>
                  <a:gd name="T3" fmla="*/ 2147483647 h 25"/>
                  <a:gd name="T4" fmla="*/ 0 w 19"/>
                  <a:gd name="T5" fmla="*/ 2147483647 h 25"/>
                  <a:gd name="T6" fmla="*/ 0 w 19"/>
                  <a:gd name="T7" fmla="*/ 0 h 25"/>
                  <a:gd name="T8" fmla="*/ 2147483647 w 19"/>
                  <a:gd name="T9" fmla="*/ 0 h 25"/>
                  <a:gd name="T10" fmla="*/ 2147483647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9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4" name="Freeform 203"/>
              <p:cNvSpPr>
                <a:spLocks/>
              </p:cNvSpPr>
              <p:nvPr/>
            </p:nvSpPr>
            <p:spPr bwMode="auto">
              <a:xfrm>
                <a:off x="3917950" y="717550"/>
                <a:ext cx="392113" cy="566738"/>
              </a:xfrm>
              <a:custGeom>
                <a:avLst/>
                <a:gdLst>
                  <a:gd name="T0" fmla="*/ 2147483647 w 54"/>
                  <a:gd name="T1" fmla="*/ 0 h 78"/>
                  <a:gd name="T2" fmla="*/ 2147483647 w 54"/>
                  <a:gd name="T3" fmla="*/ 2147483647 h 78"/>
                  <a:gd name="T4" fmla="*/ 2147483647 w 54"/>
                  <a:gd name="T5" fmla="*/ 2147483647 h 78"/>
                  <a:gd name="T6" fmla="*/ 2147483647 w 54"/>
                  <a:gd name="T7" fmla="*/ 2147483647 h 78"/>
                  <a:gd name="T8" fmla="*/ 2147483647 w 54"/>
                  <a:gd name="T9" fmla="*/ 2147483647 h 78"/>
                  <a:gd name="T10" fmla="*/ 2147483647 w 54"/>
                  <a:gd name="T11" fmla="*/ 2147483647 h 78"/>
                  <a:gd name="T12" fmla="*/ 2147483647 w 54"/>
                  <a:gd name="T13" fmla="*/ 2147483647 h 78"/>
                  <a:gd name="T14" fmla="*/ 2147483647 w 54"/>
                  <a:gd name="T15" fmla="*/ 2147483647 h 78"/>
                  <a:gd name="T16" fmla="*/ 2147483647 w 54"/>
                  <a:gd name="T17" fmla="*/ 2147483647 h 78"/>
                  <a:gd name="T18" fmla="*/ 2147483647 w 54"/>
                  <a:gd name="T19" fmla="*/ 2147483647 h 78"/>
                  <a:gd name="T20" fmla="*/ 2147483647 w 54"/>
                  <a:gd name="T21" fmla="*/ 2147483647 h 78"/>
                  <a:gd name="T22" fmla="*/ 2147483647 w 54"/>
                  <a:gd name="T23" fmla="*/ 2147483647 h 78"/>
                  <a:gd name="T24" fmla="*/ 2147483647 w 54"/>
                  <a:gd name="T25" fmla="*/ 2147483647 h 78"/>
                  <a:gd name="T26" fmla="*/ 2147483647 w 54"/>
                  <a:gd name="T27" fmla="*/ 2147483647 h 78"/>
                  <a:gd name="T28" fmla="*/ 2147483647 w 54"/>
                  <a:gd name="T29" fmla="*/ 2147483647 h 78"/>
                  <a:gd name="T30" fmla="*/ 2147483647 w 54"/>
                  <a:gd name="T31" fmla="*/ 2147483647 h 78"/>
                  <a:gd name="T32" fmla="*/ 2147483647 w 54"/>
                  <a:gd name="T33" fmla="*/ 2147483647 h 78"/>
                  <a:gd name="T34" fmla="*/ 2147483647 w 54"/>
                  <a:gd name="T35" fmla="*/ 2147483647 h 78"/>
                  <a:gd name="T36" fmla="*/ 2147483647 w 54"/>
                  <a:gd name="T37" fmla="*/ 2147483647 h 78"/>
                  <a:gd name="T38" fmla="*/ 2147483647 w 54"/>
                  <a:gd name="T39" fmla="*/ 2147483647 h 78"/>
                  <a:gd name="T40" fmla="*/ 2147483647 w 54"/>
                  <a:gd name="T41" fmla="*/ 2147483647 h 78"/>
                  <a:gd name="T42" fmla="*/ 2147483647 w 54"/>
                  <a:gd name="T43" fmla="*/ 2147483647 h 78"/>
                  <a:gd name="T44" fmla="*/ 2147483647 w 54"/>
                  <a:gd name="T45" fmla="*/ 2147483647 h 78"/>
                  <a:gd name="T46" fmla="*/ 0 w 54"/>
                  <a:gd name="T47" fmla="*/ 2147483647 h 78"/>
                  <a:gd name="T48" fmla="*/ 0 w 54"/>
                  <a:gd name="T49" fmla="*/ 2147483647 h 78"/>
                  <a:gd name="T50" fmla="*/ 2147483647 w 54"/>
                  <a:gd name="T51" fmla="*/ 2147483647 h 78"/>
                  <a:gd name="T52" fmla="*/ 2147483647 w 54"/>
                  <a:gd name="T53" fmla="*/ 2147483647 h 7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"/>
                  <a:gd name="T82" fmla="*/ 0 h 78"/>
                  <a:gd name="T83" fmla="*/ 54 w 54"/>
                  <a:gd name="T84" fmla="*/ 78 h 7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" h="78">
                    <a:moveTo>
                      <a:pt x="40" y="0"/>
                    </a:moveTo>
                    <a:lnTo>
                      <a:pt x="38" y="3"/>
                    </a:lnTo>
                    <a:lnTo>
                      <a:pt x="48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4" y="19"/>
                    </a:lnTo>
                    <a:lnTo>
                      <a:pt x="42" y="25"/>
                    </a:lnTo>
                    <a:lnTo>
                      <a:pt x="30" y="32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3"/>
                    </a:lnTo>
                    <a:lnTo>
                      <a:pt x="15" y="46"/>
                    </a:lnTo>
                    <a:lnTo>
                      <a:pt x="12" y="45"/>
                    </a:lnTo>
                    <a:lnTo>
                      <a:pt x="11" y="48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5" y="52"/>
                    </a:lnTo>
                    <a:lnTo>
                      <a:pt x="3" y="54"/>
                    </a:lnTo>
                    <a:lnTo>
                      <a:pt x="2" y="56"/>
                    </a:lnTo>
                    <a:lnTo>
                      <a:pt x="1" y="58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1" y="78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5" name="Freeform 204"/>
              <p:cNvSpPr>
                <a:spLocks/>
              </p:cNvSpPr>
              <p:nvPr/>
            </p:nvSpPr>
            <p:spPr bwMode="auto">
              <a:xfrm>
                <a:off x="3852863" y="725488"/>
                <a:ext cx="463550" cy="587375"/>
              </a:xfrm>
              <a:custGeom>
                <a:avLst/>
                <a:gdLst>
                  <a:gd name="T0" fmla="*/ 0 w 64"/>
                  <a:gd name="T1" fmla="*/ 2147483647 h 81"/>
                  <a:gd name="T2" fmla="*/ 2147483647 w 64"/>
                  <a:gd name="T3" fmla="*/ 2147483647 h 81"/>
                  <a:gd name="T4" fmla="*/ 2147483647 w 64"/>
                  <a:gd name="T5" fmla="*/ 2147483647 h 81"/>
                  <a:gd name="T6" fmla="*/ 2147483647 w 64"/>
                  <a:gd name="T7" fmla="*/ 2147483647 h 81"/>
                  <a:gd name="T8" fmla="*/ 2147483647 w 64"/>
                  <a:gd name="T9" fmla="*/ 2147483647 h 81"/>
                  <a:gd name="T10" fmla="*/ 2147483647 w 64"/>
                  <a:gd name="T11" fmla="*/ 2147483647 h 81"/>
                  <a:gd name="T12" fmla="*/ 2147483647 w 64"/>
                  <a:gd name="T13" fmla="*/ 2147483647 h 81"/>
                  <a:gd name="T14" fmla="*/ 2147483647 w 64"/>
                  <a:gd name="T15" fmla="*/ 2147483647 h 81"/>
                  <a:gd name="T16" fmla="*/ 2147483647 w 64"/>
                  <a:gd name="T17" fmla="*/ 2147483647 h 81"/>
                  <a:gd name="T18" fmla="*/ 2147483647 w 64"/>
                  <a:gd name="T19" fmla="*/ 2147483647 h 81"/>
                  <a:gd name="T20" fmla="*/ 2147483647 w 64"/>
                  <a:gd name="T21" fmla="*/ 2147483647 h 81"/>
                  <a:gd name="T22" fmla="*/ 2147483647 w 64"/>
                  <a:gd name="T23" fmla="*/ 2147483647 h 81"/>
                  <a:gd name="T24" fmla="*/ 2147483647 w 64"/>
                  <a:gd name="T25" fmla="*/ 2147483647 h 81"/>
                  <a:gd name="T26" fmla="*/ 2147483647 w 64"/>
                  <a:gd name="T27" fmla="*/ 2147483647 h 81"/>
                  <a:gd name="T28" fmla="*/ 2147483647 w 64"/>
                  <a:gd name="T29" fmla="*/ 2147483647 h 81"/>
                  <a:gd name="T30" fmla="*/ 2147483647 w 64"/>
                  <a:gd name="T31" fmla="*/ 2147483647 h 81"/>
                  <a:gd name="T32" fmla="*/ 2147483647 w 64"/>
                  <a:gd name="T33" fmla="*/ 2147483647 h 81"/>
                  <a:gd name="T34" fmla="*/ 2147483647 w 64"/>
                  <a:gd name="T35" fmla="*/ 2147483647 h 81"/>
                  <a:gd name="T36" fmla="*/ 2147483647 w 64"/>
                  <a:gd name="T37" fmla="*/ 2147483647 h 81"/>
                  <a:gd name="T38" fmla="*/ 2147483647 w 64"/>
                  <a:gd name="T39" fmla="*/ 2147483647 h 81"/>
                  <a:gd name="T40" fmla="*/ 2147483647 w 64"/>
                  <a:gd name="T41" fmla="*/ 2147483647 h 81"/>
                  <a:gd name="T42" fmla="*/ 2147483647 w 64"/>
                  <a:gd name="T43" fmla="*/ 2147483647 h 81"/>
                  <a:gd name="T44" fmla="*/ 2147483647 w 64"/>
                  <a:gd name="T45" fmla="*/ 2147483647 h 81"/>
                  <a:gd name="T46" fmla="*/ 2147483647 w 64"/>
                  <a:gd name="T47" fmla="*/ 2147483647 h 81"/>
                  <a:gd name="T48" fmla="*/ 2147483647 w 64"/>
                  <a:gd name="T49" fmla="*/ 2147483647 h 81"/>
                  <a:gd name="T50" fmla="*/ 2147483647 w 64"/>
                  <a:gd name="T51" fmla="*/ 2147483647 h 81"/>
                  <a:gd name="T52" fmla="*/ 2147483647 w 64"/>
                  <a:gd name="T53" fmla="*/ 2147483647 h 81"/>
                  <a:gd name="T54" fmla="*/ 2147483647 w 64"/>
                  <a:gd name="T55" fmla="*/ 2147483647 h 81"/>
                  <a:gd name="T56" fmla="*/ 2147483647 w 64"/>
                  <a:gd name="T57" fmla="*/ 2147483647 h 81"/>
                  <a:gd name="T58" fmla="*/ 2147483647 w 64"/>
                  <a:gd name="T59" fmla="*/ 0 h 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4"/>
                  <a:gd name="T91" fmla="*/ 0 h 81"/>
                  <a:gd name="T92" fmla="*/ 64 w 64"/>
                  <a:gd name="T93" fmla="*/ 81 h 8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4" h="81">
                    <a:moveTo>
                      <a:pt x="0" y="81"/>
                    </a:moveTo>
                    <a:lnTo>
                      <a:pt x="8" y="80"/>
                    </a:lnTo>
                    <a:lnTo>
                      <a:pt x="8" y="68"/>
                    </a:lnTo>
                    <a:lnTo>
                      <a:pt x="9" y="68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10" y="54"/>
                    </a:lnTo>
                    <a:lnTo>
                      <a:pt x="11" y="52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8" y="51"/>
                    </a:lnTo>
                    <a:lnTo>
                      <a:pt x="19" y="49"/>
                    </a:lnTo>
                    <a:lnTo>
                      <a:pt x="21" y="48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30" y="40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0" y="32"/>
                    </a:lnTo>
                    <a:lnTo>
                      <a:pt x="52" y="24"/>
                    </a:lnTo>
                    <a:lnTo>
                      <a:pt x="64" y="19"/>
                    </a:lnTo>
                    <a:lnTo>
                      <a:pt x="64" y="6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7" y="5"/>
                    </a:lnTo>
                    <a:lnTo>
                      <a:pt x="55" y="4"/>
                    </a:lnTo>
                    <a:lnTo>
                      <a:pt x="49" y="1"/>
                    </a:lnTo>
                    <a:lnTo>
                      <a:pt x="49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6" name="Line 205"/>
              <p:cNvSpPr>
                <a:spLocks noChangeShapeType="1"/>
              </p:cNvSpPr>
              <p:nvPr/>
            </p:nvSpPr>
            <p:spPr bwMode="auto">
              <a:xfrm>
                <a:off x="4273550" y="877888"/>
                <a:ext cx="20638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7" name="Freeform 206"/>
              <p:cNvSpPr>
                <a:spLocks/>
              </p:cNvSpPr>
              <p:nvPr/>
            </p:nvSpPr>
            <p:spPr bwMode="auto">
              <a:xfrm>
                <a:off x="3686175" y="1558925"/>
                <a:ext cx="87313" cy="65088"/>
              </a:xfrm>
              <a:custGeom>
                <a:avLst/>
                <a:gdLst>
                  <a:gd name="T0" fmla="*/ 0 w 12"/>
                  <a:gd name="T1" fmla="*/ 2147483647 h 9"/>
                  <a:gd name="T2" fmla="*/ 0 w 12"/>
                  <a:gd name="T3" fmla="*/ 2147483647 h 9"/>
                  <a:gd name="T4" fmla="*/ 2147483647 w 12"/>
                  <a:gd name="T5" fmla="*/ 2147483647 h 9"/>
                  <a:gd name="T6" fmla="*/ 2147483647 w 12"/>
                  <a:gd name="T7" fmla="*/ 2147483647 h 9"/>
                  <a:gd name="T8" fmla="*/ 2147483647 w 12"/>
                  <a:gd name="T9" fmla="*/ 2147483647 h 9"/>
                  <a:gd name="T10" fmla="*/ 2147483647 w 12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"/>
                  <a:gd name="T20" fmla="*/ 12 w 12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">
                    <a:moveTo>
                      <a:pt x="0" y="9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11" y="2"/>
                    </a:lnTo>
                    <a:lnTo>
                      <a:pt x="1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8" name="Freeform 207"/>
              <p:cNvSpPr>
                <a:spLocks/>
              </p:cNvSpPr>
              <p:nvPr/>
            </p:nvSpPr>
            <p:spPr bwMode="auto">
              <a:xfrm>
                <a:off x="3773488" y="1465263"/>
                <a:ext cx="20637" cy="85725"/>
              </a:xfrm>
              <a:custGeom>
                <a:avLst/>
                <a:gdLst>
                  <a:gd name="T0" fmla="*/ 0 w 3"/>
                  <a:gd name="T1" fmla="*/ 2147483647 h 12"/>
                  <a:gd name="T2" fmla="*/ 2147483647 w 3"/>
                  <a:gd name="T3" fmla="*/ 2147483647 h 12"/>
                  <a:gd name="T4" fmla="*/ 2147483647 w 3"/>
                  <a:gd name="T5" fmla="*/ 2147483647 h 12"/>
                  <a:gd name="T6" fmla="*/ 2147483647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2"/>
                  <a:gd name="T14" fmla="*/ 3 w 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2">
                    <a:moveTo>
                      <a:pt x="0" y="12"/>
                    </a:moveTo>
                    <a:lnTo>
                      <a:pt x="1" y="11"/>
                    </a:lnTo>
                    <a:lnTo>
                      <a:pt x="3" y="11"/>
                    </a:lnTo>
                    <a:lnTo>
                      <a:pt x="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9" name="Freeform 208"/>
              <p:cNvSpPr>
                <a:spLocks/>
              </p:cNvSpPr>
              <p:nvPr/>
            </p:nvSpPr>
            <p:spPr bwMode="auto">
              <a:xfrm>
                <a:off x="3751263" y="1558925"/>
                <a:ext cx="101600" cy="14288"/>
              </a:xfrm>
              <a:custGeom>
                <a:avLst/>
                <a:gdLst>
                  <a:gd name="T0" fmla="*/ 0 w 14"/>
                  <a:gd name="T1" fmla="*/ 2147483647 h 2"/>
                  <a:gd name="T2" fmla="*/ 2147483647 w 14"/>
                  <a:gd name="T3" fmla="*/ 0 h 2"/>
                  <a:gd name="T4" fmla="*/ 2147483647 w 1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"/>
                  <a:gd name="T11" fmla="*/ 14 w 1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">
                    <a:moveTo>
                      <a:pt x="0" y="2"/>
                    </a:moveTo>
                    <a:lnTo>
                      <a:pt x="1" y="0"/>
                    </a:lnTo>
                    <a:lnTo>
                      <a:pt x="14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0" name="Freeform 209"/>
              <p:cNvSpPr>
                <a:spLocks/>
              </p:cNvSpPr>
              <p:nvPr/>
            </p:nvSpPr>
            <p:spPr bwMode="auto">
              <a:xfrm>
                <a:off x="3773488" y="1550988"/>
                <a:ext cx="6350" cy="15875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0 w 1"/>
                  <a:gd name="T5" fmla="*/ 2147483647 h 2"/>
                  <a:gd name="T6" fmla="*/ 0 w 1"/>
                  <a:gd name="T7" fmla="*/ 2147483647 h 2"/>
                  <a:gd name="T8" fmla="*/ 0 w 1"/>
                  <a:gd name="T9" fmla="*/ 2147483647 h 2"/>
                  <a:gd name="T10" fmla="*/ 2147483647 w 1"/>
                  <a:gd name="T11" fmla="*/ 2147483647 h 2"/>
                  <a:gd name="T12" fmla="*/ 2147483647 w 1"/>
                  <a:gd name="T13" fmla="*/ 2147483647 h 2"/>
                  <a:gd name="T14" fmla="*/ 2147483647 w 1"/>
                  <a:gd name="T15" fmla="*/ 2147483647 h 2"/>
                  <a:gd name="T16" fmla="*/ 2147483647 w 1"/>
                  <a:gd name="T17" fmla="*/ 2147483647 h 2"/>
                  <a:gd name="T18" fmla="*/ 2147483647 w 1"/>
                  <a:gd name="T19" fmla="*/ 2147483647 h 2"/>
                  <a:gd name="T20" fmla="*/ 2147483647 w 1"/>
                  <a:gd name="T21" fmla="*/ 2147483647 h 2"/>
                  <a:gd name="T22" fmla="*/ 2147483647 w 1"/>
                  <a:gd name="T23" fmla="*/ 2147483647 h 2"/>
                  <a:gd name="T24" fmla="*/ 2147483647 w 1"/>
                  <a:gd name="T25" fmla="*/ 2147483647 h 2"/>
                  <a:gd name="T26" fmla="*/ 2147483647 w 1"/>
                  <a:gd name="T27" fmla="*/ 2147483647 h 2"/>
                  <a:gd name="T28" fmla="*/ 2147483647 w 1"/>
                  <a:gd name="T29" fmla="*/ 0 h 2"/>
                  <a:gd name="T30" fmla="*/ 2147483647 w 1"/>
                  <a:gd name="T31" fmla="*/ 0 h 2"/>
                  <a:gd name="T32" fmla="*/ 2147483647 w 1"/>
                  <a:gd name="T33" fmla="*/ 0 h 2"/>
                  <a:gd name="T34" fmla="*/ 2147483647 w 1"/>
                  <a:gd name="T35" fmla="*/ 0 h 2"/>
                  <a:gd name="T36" fmla="*/ 2147483647 w 1"/>
                  <a:gd name="T37" fmla="*/ 0 h 2"/>
                  <a:gd name="T38" fmla="*/ 2147483647 w 1"/>
                  <a:gd name="T39" fmla="*/ 0 h 2"/>
                  <a:gd name="T40" fmla="*/ 2147483647 w 1"/>
                  <a:gd name="T41" fmla="*/ 0 h 2"/>
                  <a:gd name="T42" fmla="*/ 0 w 1"/>
                  <a:gd name="T43" fmla="*/ 0 h 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"/>
                  <a:gd name="T68" fmla="*/ 1 w 1"/>
                  <a:gd name="T69" fmla="*/ 2 h 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1" name="Freeform 210"/>
              <p:cNvSpPr>
                <a:spLocks/>
              </p:cNvSpPr>
              <p:nvPr/>
            </p:nvSpPr>
            <p:spPr bwMode="auto">
              <a:xfrm>
                <a:off x="3657600" y="1646238"/>
                <a:ext cx="50800" cy="138112"/>
              </a:xfrm>
              <a:custGeom>
                <a:avLst/>
                <a:gdLst>
                  <a:gd name="T0" fmla="*/ 0 w 7"/>
                  <a:gd name="T1" fmla="*/ 2147483647 h 19"/>
                  <a:gd name="T2" fmla="*/ 2147483647 w 7"/>
                  <a:gd name="T3" fmla="*/ 2147483647 h 19"/>
                  <a:gd name="T4" fmla="*/ 2147483647 w 7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9"/>
                  <a:gd name="T11" fmla="*/ 7 w 7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9">
                    <a:moveTo>
                      <a:pt x="0" y="19"/>
                    </a:moveTo>
                    <a:lnTo>
                      <a:pt x="7" y="19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2" name="Freeform 211"/>
              <p:cNvSpPr>
                <a:spLocks/>
              </p:cNvSpPr>
              <p:nvPr/>
            </p:nvSpPr>
            <p:spPr bwMode="auto">
              <a:xfrm>
                <a:off x="3643313" y="1784350"/>
                <a:ext cx="65087" cy="1585913"/>
              </a:xfrm>
              <a:custGeom>
                <a:avLst/>
                <a:gdLst>
                  <a:gd name="T0" fmla="*/ 2147483647 w 9"/>
                  <a:gd name="T1" fmla="*/ 2147483647 h 219"/>
                  <a:gd name="T2" fmla="*/ 2147483647 w 9"/>
                  <a:gd name="T3" fmla="*/ 2147483647 h 219"/>
                  <a:gd name="T4" fmla="*/ 2147483647 w 9"/>
                  <a:gd name="T5" fmla="*/ 2147483647 h 219"/>
                  <a:gd name="T6" fmla="*/ 2147483647 w 9"/>
                  <a:gd name="T7" fmla="*/ 2147483647 h 219"/>
                  <a:gd name="T8" fmla="*/ 2147483647 w 9"/>
                  <a:gd name="T9" fmla="*/ 2147483647 h 219"/>
                  <a:gd name="T10" fmla="*/ 2147483647 w 9"/>
                  <a:gd name="T11" fmla="*/ 2147483647 h 219"/>
                  <a:gd name="T12" fmla="*/ 2147483647 w 9"/>
                  <a:gd name="T13" fmla="*/ 2147483647 h 219"/>
                  <a:gd name="T14" fmla="*/ 2147483647 w 9"/>
                  <a:gd name="T15" fmla="*/ 2147483647 h 219"/>
                  <a:gd name="T16" fmla="*/ 2147483647 w 9"/>
                  <a:gd name="T17" fmla="*/ 2147483647 h 219"/>
                  <a:gd name="T18" fmla="*/ 2147483647 w 9"/>
                  <a:gd name="T19" fmla="*/ 2147483647 h 219"/>
                  <a:gd name="T20" fmla="*/ 0 w 9"/>
                  <a:gd name="T21" fmla="*/ 2147483647 h 219"/>
                  <a:gd name="T22" fmla="*/ 0 w 9"/>
                  <a:gd name="T23" fmla="*/ 2147483647 h 219"/>
                  <a:gd name="T24" fmla="*/ 0 w 9"/>
                  <a:gd name="T25" fmla="*/ 2147483647 h 219"/>
                  <a:gd name="T26" fmla="*/ 0 w 9"/>
                  <a:gd name="T27" fmla="*/ 2147483647 h 219"/>
                  <a:gd name="T28" fmla="*/ 2147483647 w 9"/>
                  <a:gd name="T29" fmla="*/ 2147483647 h 219"/>
                  <a:gd name="T30" fmla="*/ 2147483647 w 9"/>
                  <a:gd name="T31" fmla="*/ 2147483647 h 219"/>
                  <a:gd name="T32" fmla="*/ 2147483647 w 9"/>
                  <a:gd name="T33" fmla="*/ 2147483647 h 219"/>
                  <a:gd name="T34" fmla="*/ 2147483647 w 9"/>
                  <a:gd name="T35" fmla="*/ 2147483647 h 219"/>
                  <a:gd name="T36" fmla="*/ 2147483647 w 9"/>
                  <a:gd name="T37" fmla="*/ 2147483647 h 219"/>
                  <a:gd name="T38" fmla="*/ 2147483647 w 9"/>
                  <a:gd name="T39" fmla="*/ 2147483647 h 219"/>
                  <a:gd name="T40" fmla="*/ 2147483647 w 9"/>
                  <a:gd name="T41" fmla="*/ 2147483647 h 219"/>
                  <a:gd name="T42" fmla="*/ 2147483647 w 9"/>
                  <a:gd name="T43" fmla="*/ 2147483647 h 219"/>
                  <a:gd name="T44" fmla="*/ 2147483647 w 9"/>
                  <a:gd name="T45" fmla="*/ 0 h 2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219"/>
                  <a:gd name="T71" fmla="*/ 9 w 9"/>
                  <a:gd name="T72" fmla="*/ 219 h 2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219">
                    <a:moveTo>
                      <a:pt x="9" y="219"/>
                    </a:moveTo>
                    <a:lnTo>
                      <a:pt x="9" y="215"/>
                    </a:lnTo>
                    <a:lnTo>
                      <a:pt x="8" y="179"/>
                    </a:lnTo>
                    <a:lnTo>
                      <a:pt x="8" y="175"/>
                    </a:lnTo>
                    <a:lnTo>
                      <a:pt x="7" y="172"/>
                    </a:lnTo>
                    <a:lnTo>
                      <a:pt x="5" y="169"/>
                    </a:lnTo>
                    <a:lnTo>
                      <a:pt x="3" y="167"/>
                    </a:lnTo>
                    <a:lnTo>
                      <a:pt x="2" y="166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58"/>
                    </a:lnTo>
                    <a:lnTo>
                      <a:pt x="0" y="144"/>
                    </a:lnTo>
                    <a:lnTo>
                      <a:pt x="0" y="126"/>
                    </a:lnTo>
                    <a:lnTo>
                      <a:pt x="0" y="108"/>
                    </a:lnTo>
                    <a:lnTo>
                      <a:pt x="1" y="90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1"/>
                    </a:lnTo>
                    <a:lnTo>
                      <a:pt x="1" y="51"/>
                    </a:lnTo>
                    <a:lnTo>
                      <a:pt x="1" y="32"/>
                    </a:lnTo>
                    <a:lnTo>
                      <a:pt x="1" y="18"/>
                    </a:lnTo>
                    <a:lnTo>
                      <a:pt x="2" y="5"/>
                    </a:lnTo>
                    <a:lnTo>
                      <a:pt x="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3" name="Line 212"/>
              <p:cNvSpPr>
                <a:spLocks noChangeShapeType="1"/>
              </p:cNvSpPr>
              <p:nvPr/>
            </p:nvSpPr>
            <p:spPr bwMode="auto">
              <a:xfrm flipH="1">
                <a:off x="3678238" y="2305050"/>
                <a:ext cx="16668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4" name="Freeform 213"/>
              <p:cNvSpPr>
                <a:spLocks/>
              </p:cNvSpPr>
              <p:nvPr/>
            </p:nvSpPr>
            <p:spPr bwMode="auto">
              <a:xfrm>
                <a:off x="3686175" y="3370263"/>
                <a:ext cx="22225" cy="1160462"/>
              </a:xfrm>
              <a:custGeom>
                <a:avLst/>
                <a:gdLst>
                  <a:gd name="T0" fmla="*/ 0 w 3"/>
                  <a:gd name="T1" fmla="*/ 2147483647 h 160"/>
                  <a:gd name="T2" fmla="*/ 0 w 3"/>
                  <a:gd name="T3" fmla="*/ 2147483647 h 160"/>
                  <a:gd name="T4" fmla="*/ 0 w 3"/>
                  <a:gd name="T5" fmla="*/ 2147483647 h 160"/>
                  <a:gd name="T6" fmla="*/ 0 w 3"/>
                  <a:gd name="T7" fmla="*/ 2147483647 h 160"/>
                  <a:gd name="T8" fmla="*/ 2147483647 w 3"/>
                  <a:gd name="T9" fmla="*/ 2147483647 h 160"/>
                  <a:gd name="T10" fmla="*/ 2147483647 w 3"/>
                  <a:gd name="T11" fmla="*/ 2147483647 h 160"/>
                  <a:gd name="T12" fmla="*/ 2147483647 w 3"/>
                  <a:gd name="T13" fmla="*/ 2147483647 h 160"/>
                  <a:gd name="T14" fmla="*/ 2147483647 w 3"/>
                  <a:gd name="T15" fmla="*/ 2147483647 h 160"/>
                  <a:gd name="T16" fmla="*/ 2147483647 w 3"/>
                  <a:gd name="T17" fmla="*/ 2147483647 h 160"/>
                  <a:gd name="T18" fmla="*/ 2147483647 w 3"/>
                  <a:gd name="T19" fmla="*/ 2147483647 h 160"/>
                  <a:gd name="T20" fmla="*/ 2147483647 w 3"/>
                  <a:gd name="T21" fmla="*/ 2147483647 h 160"/>
                  <a:gd name="T22" fmla="*/ 2147483647 w 3"/>
                  <a:gd name="T23" fmla="*/ 2147483647 h 160"/>
                  <a:gd name="T24" fmla="*/ 2147483647 w 3"/>
                  <a:gd name="T25" fmla="*/ 2147483647 h 160"/>
                  <a:gd name="T26" fmla="*/ 2147483647 w 3"/>
                  <a:gd name="T27" fmla="*/ 2147483647 h 160"/>
                  <a:gd name="T28" fmla="*/ 2147483647 w 3"/>
                  <a:gd name="T29" fmla="*/ 2147483647 h 160"/>
                  <a:gd name="T30" fmla="*/ 2147483647 w 3"/>
                  <a:gd name="T31" fmla="*/ 2147483647 h 160"/>
                  <a:gd name="T32" fmla="*/ 2147483647 w 3"/>
                  <a:gd name="T33" fmla="*/ 2147483647 h 160"/>
                  <a:gd name="T34" fmla="*/ 2147483647 w 3"/>
                  <a:gd name="T35" fmla="*/ 2147483647 h 160"/>
                  <a:gd name="T36" fmla="*/ 2147483647 w 3"/>
                  <a:gd name="T37" fmla="*/ 0 h 1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160"/>
                  <a:gd name="T59" fmla="*/ 3 w 3"/>
                  <a:gd name="T60" fmla="*/ 160 h 1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160">
                    <a:moveTo>
                      <a:pt x="0" y="160"/>
                    </a:moveTo>
                    <a:lnTo>
                      <a:pt x="0" y="144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1" y="118"/>
                    </a:lnTo>
                    <a:lnTo>
                      <a:pt x="1" y="110"/>
                    </a:lnTo>
                    <a:lnTo>
                      <a:pt x="1" y="101"/>
                    </a:lnTo>
                    <a:lnTo>
                      <a:pt x="1" y="92"/>
                    </a:lnTo>
                    <a:lnTo>
                      <a:pt x="2" y="86"/>
                    </a:lnTo>
                    <a:lnTo>
                      <a:pt x="1" y="83"/>
                    </a:lnTo>
                    <a:lnTo>
                      <a:pt x="2" y="68"/>
                    </a:lnTo>
                    <a:lnTo>
                      <a:pt x="2" y="63"/>
                    </a:lnTo>
                    <a:lnTo>
                      <a:pt x="2" y="48"/>
                    </a:lnTo>
                    <a:lnTo>
                      <a:pt x="3" y="44"/>
                    </a:lnTo>
                    <a:lnTo>
                      <a:pt x="3" y="32"/>
                    </a:lnTo>
                    <a:lnTo>
                      <a:pt x="3" y="14"/>
                    </a:lnTo>
                    <a:lnTo>
                      <a:pt x="3" y="10"/>
                    </a:lnTo>
                    <a:lnTo>
                      <a:pt x="3" y="4"/>
                    </a:lnTo>
                    <a:lnTo>
                      <a:pt x="3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5" name="Freeform 214"/>
              <p:cNvSpPr>
                <a:spLocks/>
              </p:cNvSpPr>
              <p:nvPr/>
            </p:nvSpPr>
            <p:spPr bwMode="auto">
              <a:xfrm>
                <a:off x="3678238" y="4254500"/>
                <a:ext cx="15875" cy="22225"/>
              </a:xfrm>
              <a:custGeom>
                <a:avLst/>
                <a:gdLst>
                  <a:gd name="T0" fmla="*/ 0 w 2"/>
                  <a:gd name="T1" fmla="*/ 2147483647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2147483647 w 2"/>
                  <a:gd name="T21" fmla="*/ 2147483647 h 3"/>
                  <a:gd name="T22" fmla="*/ 2147483647 w 2"/>
                  <a:gd name="T23" fmla="*/ 2147483647 h 3"/>
                  <a:gd name="T24" fmla="*/ 2147483647 w 2"/>
                  <a:gd name="T25" fmla="*/ 2147483647 h 3"/>
                  <a:gd name="T26" fmla="*/ 2147483647 w 2"/>
                  <a:gd name="T27" fmla="*/ 2147483647 h 3"/>
                  <a:gd name="T28" fmla="*/ 2147483647 w 2"/>
                  <a:gd name="T29" fmla="*/ 2147483647 h 3"/>
                  <a:gd name="T30" fmla="*/ 2147483647 w 2"/>
                  <a:gd name="T31" fmla="*/ 2147483647 h 3"/>
                  <a:gd name="T32" fmla="*/ 2147483647 w 2"/>
                  <a:gd name="T33" fmla="*/ 2147483647 h 3"/>
                  <a:gd name="T34" fmla="*/ 2147483647 w 2"/>
                  <a:gd name="T35" fmla="*/ 2147483647 h 3"/>
                  <a:gd name="T36" fmla="*/ 2147483647 w 2"/>
                  <a:gd name="T37" fmla="*/ 2147483647 h 3"/>
                  <a:gd name="T38" fmla="*/ 2147483647 w 2"/>
                  <a:gd name="T39" fmla="*/ 2147483647 h 3"/>
                  <a:gd name="T40" fmla="*/ 2147483647 w 2"/>
                  <a:gd name="T41" fmla="*/ 2147483647 h 3"/>
                  <a:gd name="T42" fmla="*/ 2147483647 w 2"/>
                  <a:gd name="T43" fmla="*/ 2147483647 h 3"/>
                  <a:gd name="T44" fmla="*/ 2147483647 w 2"/>
                  <a:gd name="T45" fmla="*/ 2147483647 h 3"/>
                  <a:gd name="T46" fmla="*/ 2147483647 w 2"/>
                  <a:gd name="T47" fmla="*/ 2147483647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"/>
                  <a:gd name="T73" fmla="*/ 0 h 3"/>
                  <a:gd name="T74" fmla="*/ 2 w 2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6" name="Freeform 215"/>
              <p:cNvSpPr>
                <a:spLocks/>
              </p:cNvSpPr>
              <p:nvPr/>
            </p:nvSpPr>
            <p:spPr bwMode="auto">
              <a:xfrm>
                <a:off x="3694113" y="4276725"/>
                <a:ext cx="34925" cy="225425"/>
              </a:xfrm>
              <a:custGeom>
                <a:avLst/>
                <a:gdLst>
                  <a:gd name="T0" fmla="*/ 0 w 5"/>
                  <a:gd name="T1" fmla="*/ 2147483647 h 31"/>
                  <a:gd name="T2" fmla="*/ 2147483647 w 5"/>
                  <a:gd name="T3" fmla="*/ 2147483647 h 31"/>
                  <a:gd name="T4" fmla="*/ 2147483647 w 5"/>
                  <a:gd name="T5" fmla="*/ 2147483647 h 31"/>
                  <a:gd name="T6" fmla="*/ 2147483647 w 5"/>
                  <a:gd name="T7" fmla="*/ 2147483647 h 31"/>
                  <a:gd name="T8" fmla="*/ 2147483647 w 5"/>
                  <a:gd name="T9" fmla="*/ 2147483647 h 31"/>
                  <a:gd name="T10" fmla="*/ 2147483647 w 5"/>
                  <a:gd name="T11" fmla="*/ 2147483647 h 31"/>
                  <a:gd name="T12" fmla="*/ 2147483647 w 5"/>
                  <a:gd name="T13" fmla="*/ 2147483647 h 31"/>
                  <a:gd name="T14" fmla="*/ 2147483647 w 5"/>
                  <a:gd name="T15" fmla="*/ 2147483647 h 31"/>
                  <a:gd name="T16" fmla="*/ 2147483647 w 5"/>
                  <a:gd name="T17" fmla="*/ 2147483647 h 31"/>
                  <a:gd name="T18" fmla="*/ 2147483647 w 5"/>
                  <a:gd name="T19" fmla="*/ 2147483647 h 31"/>
                  <a:gd name="T20" fmla="*/ 2147483647 w 5"/>
                  <a:gd name="T21" fmla="*/ 2147483647 h 31"/>
                  <a:gd name="T22" fmla="*/ 2147483647 w 5"/>
                  <a:gd name="T23" fmla="*/ 2147483647 h 31"/>
                  <a:gd name="T24" fmla="*/ 0 w 5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31"/>
                  <a:gd name="T41" fmla="*/ 5 w 5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31">
                    <a:moveTo>
                      <a:pt x="0" y="31"/>
                    </a:moveTo>
                    <a:lnTo>
                      <a:pt x="3" y="25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7" name="Freeform 216"/>
              <p:cNvSpPr>
                <a:spLocks/>
              </p:cNvSpPr>
              <p:nvPr/>
            </p:nvSpPr>
            <p:spPr bwMode="auto">
              <a:xfrm>
                <a:off x="3635375" y="1581150"/>
                <a:ext cx="115888" cy="2681288"/>
              </a:xfrm>
              <a:custGeom>
                <a:avLst/>
                <a:gdLst>
                  <a:gd name="T0" fmla="*/ 2147483647 w 16"/>
                  <a:gd name="T1" fmla="*/ 2147483647 h 370"/>
                  <a:gd name="T2" fmla="*/ 2147483647 w 16"/>
                  <a:gd name="T3" fmla="*/ 2147483647 h 370"/>
                  <a:gd name="T4" fmla="*/ 2147483647 w 16"/>
                  <a:gd name="T5" fmla="*/ 2147483647 h 370"/>
                  <a:gd name="T6" fmla="*/ 2147483647 w 16"/>
                  <a:gd name="T7" fmla="*/ 2147483647 h 370"/>
                  <a:gd name="T8" fmla="*/ 2147483647 w 16"/>
                  <a:gd name="T9" fmla="*/ 2147483647 h 370"/>
                  <a:gd name="T10" fmla="*/ 2147483647 w 16"/>
                  <a:gd name="T11" fmla="*/ 2147483647 h 370"/>
                  <a:gd name="T12" fmla="*/ 2147483647 w 16"/>
                  <a:gd name="T13" fmla="*/ 2147483647 h 370"/>
                  <a:gd name="T14" fmla="*/ 2147483647 w 16"/>
                  <a:gd name="T15" fmla="*/ 2147483647 h 370"/>
                  <a:gd name="T16" fmla="*/ 0 w 16"/>
                  <a:gd name="T17" fmla="*/ 2147483647 h 370"/>
                  <a:gd name="T18" fmla="*/ 0 w 16"/>
                  <a:gd name="T19" fmla="*/ 2147483647 h 370"/>
                  <a:gd name="T20" fmla="*/ 2147483647 w 16"/>
                  <a:gd name="T21" fmla="*/ 2147483647 h 370"/>
                  <a:gd name="T22" fmla="*/ 2147483647 w 16"/>
                  <a:gd name="T23" fmla="*/ 2147483647 h 370"/>
                  <a:gd name="T24" fmla="*/ 2147483647 w 16"/>
                  <a:gd name="T25" fmla="*/ 2147483647 h 370"/>
                  <a:gd name="T26" fmla="*/ 2147483647 w 16"/>
                  <a:gd name="T27" fmla="*/ 2147483647 h 370"/>
                  <a:gd name="T28" fmla="*/ 2147483647 w 16"/>
                  <a:gd name="T29" fmla="*/ 2147483647 h 370"/>
                  <a:gd name="T30" fmla="*/ 2147483647 w 16"/>
                  <a:gd name="T31" fmla="*/ 2147483647 h 370"/>
                  <a:gd name="T32" fmla="*/ 2147483647 w 16"/>
                  <a:gd name="T33" fmla="*/ 2147483647 h 370"/>
                  <a:gd name="T34" fmla="*/ 2147483647 w 16"/>
                  <a:gd name="T35" fmla="*/ 2147483647 h 370"/>
                  <a:gd name="T36" fmla="*/ 2147483647 w 16"/>
                  <a:gd name="T37" fmla="*/ 2147483647 h 370"/>
                  <a:gd name="T38" fmla="*/ 2147483647 w 16"/>
                  <a:gd name="T39" fmla="*/ 2147483647 h 370"/>
                  <a:gd name="T40" fmla="*/ 2147483647 w 16"/>
                  <a:gd name="T41" fmla="*/ 2147483647 h 370"/>
                  <a:gd name="T42" fmla="*/ 2147483647 w 16"/>
                  <a:gd name="T43" fmla="*/ 2147483647 h 370"/>
                  <a:gd name="T44" fmla="*/ 2147483647 w 16"/>
                  <a:gd name="T45" fmla="*/ 2147483647 h 370"/>
                  <a:gd name="T46" fmla="*/ 2147483647 w 16"/>
                  <a:gd name="T47" fmla="*/ 2147483647 h 370"/>
                  <a:gd name="T48" fmla="*/ 2147483647 w 16"/>
                  <a:gd name="T49" fmla="*/ 2147483647 h 370"/>
                  <a:gd name="T50" fmla="*/ 2147483647 w 16"/>
                  <a:gd name="T51" fmla="*/ 0 h 3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370"/>
                  <a:gd name="T80" fmla="*/ 16 w 16"/>
                  <a:gd name="T81" fmla="*/ 370 h 3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370">
                    <a:moveTo>
                      <a:pt x="6" y="370"/>
                    </a:moveTo>
                    <a:lnTo>
                      <a:pt x="5" y="369"/>
                    </a:lnTo>
                    <a:lnTo>
                      <a:pt x="6" y="317"/>
                    </a:lnTo>
                    <a:lnTo>
                      <a:pt x="9" y="315"/>
                    </a:lnTo>
                    <a:lnTo>
                      <a:pt x="7" y="313"/>
                    </a:lnTo>
                    <a:lnTo>
                      <a:pt x="7" y="243"/>
                    </a:lnTo>
                    <a:lnTo>
                      <a:pt x="4" y="243"/>
                    </a:lnTo>
                    <a:lnTo>
                      <a:pt x="4" y="205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5" y="190"/>
                    </a:lnTo>
                    <a:lnTo>
                      <a:pt x="5" y="164"/>
                    </a:lnTo>
                    <a:lnTo>
                      <a:pt x="5" y="134"/>
                    </a:lnTo>
                    <a:lnTo>
                      <a:pt x="5" y="118"/>
                    </a:lnTo>
                    <a:lnTo>
                      <a:pt x="6" y="100"/>
                    </a:lnTo>
                    <a:lnTo>
                      <a:pt x="6" y="88"/>
                    </a:lnTo>
                    <a:lnTo>
                      <a:pt x="6" y="82"/>
                    </a:lnTo>
                    <a:lnTo>
                      <a:pt x="6" y="74"/>
                    </a:lnTo>
                    <a:lnTo>
                      <a:pt x="6" y="65"/>
                    </a:lnTo>
                    <a:lnTo>
                      <a:pt x="7" y="46"/>
                    </a:lnTo>
                    <a:lnTo>
                      <a:pt x="7" y="30"/>
                    </a:lnTo>
                    <a:lnTo>
                      <a:pt x="7" y="6"/>
                    </a:lnTo>
                    <a:lnTo>
                      <a:pt x="12" y="6"/>
                    </a:lnTo>
                    <a:lnTo>
                      <a:pt x="12" y="1"/>
                    </a:lnTo>
                    <a:lnTo>
                      <a:pt x="16" y="1"/>
                    </a:lnTo>
                    <a:lnTo>
                      <a:pt x="16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8" name="Line 217"/>
              <p:cNvSpPr>
                <a:spLocks noChangeShapeType="1"/>
              </p:cNvSpPr>
              <p:nvPr/>
            </p:nvSpPr>
            <p:spPr bwMode="auto">
              <a:xfrm flipH="1">
                <a:off x="3671888" y="2566988"/>
                <a:ext cx="107950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9" name="Line 218"/>
              <p:cNvSpPr>
                <a:spLocks noChangeShapeType="1"/>
              </p:cNvSpPr>
              <p:nvPr/>
            </p:nvSpPr>
            <p:spPr bwMode="auto">
              <a:xfrm flipH="1">
                <a:off x="3708400" y="3609975"/>
                <a:ext cx="42863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0" name="Line 219"/>
              <p:cNvSpPr>
                <a:spLocks noChangeShapeType="1"/>
              </p:cNvSpPr>
              <p:nvPr/>
            </p:nvSpPr>
            <p:spPr bwMode="auto">
              <a:xfrm flipH="1">
                <a:off x="3700463" y="3211513"/>
                <a:ext cx="115887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1" name="Line 220"/>
              <p:cNvSpPr>
                <a:spLocks noChangeShapeType="1"/>
              </p:cNvSpPr>
              <p:nvPr/>
            </p:nvSpPr>
            <p:spPr bwMode="auto">
              <a:xfrm flipH="1" flipV="1">
                <a:off x="3649663" y="1906588"/>
                <a:ext cx="36512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2" name="Line 221"/>
              <p:cNvSpPr>
                <a:spLocks noChangeShapeType="1"/>
              </p:cNvSpPr>
              <p:nvPr/>
            </p:nvSpPr>
            <p:spPr bwMode="auto">
              <a:xfrm>
                <a:off x="3649663" y="2392363"/>
                <a:ext cx="22225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3" name="Freeform 222"/>
              <p:cNvSpPr>
                <a:spLocks/>
              </p:cNvSpPr>
              <p:nvPr/>
            </p:nvSpPr>
            <p:spPr bwMode="auto">
              <a:xfrm>
                <a:off x="4737100" y="4937125"/>
                <a:ext cx="42863" cy="42863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0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4" name="Freeform 225"/>
              <p:cNvSpPr>
                <a:spLocks/>
              </p:cNvSpPr>
              <p:nvPr/>
            </p:nvSpPr>
            <p:spPr bwMode="auto">
              <a:xfrm>
                <a:off x="4737100" y="4929188"/>
                <a:ext cx="93663" cy="36512"/>
              </a:xfrm>
              <a:custGeom>
                <a:avLst/>
                <a:gdLst>
                  <a:gd name="T0" fmla="*/ 2147483647 w 13"/>
                  <a:gd name="T1" fmla="*/ 2147483647 h 5"/>
                  <a:gd name="T2" fmla="*/ 2147483647 w 13"/>
                  <a:gd name="T3" fmla="*/ 0 h 5"/>
                  <a:gd name="T4" fmla="*/ 0 w 13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5"/>
                  <a:gd name="T11" fmla="*/ 13 w 1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5">
                    <a:moveTo>
                      <a:pt x="13" y="5"/>
                    </a:move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5" name="Freeform 228"/>
              <p:cNvSpPr>
                <a:spLocks/>
              </p:cNvSpPr>
              <p:nvPr/>
            </p:nvSpPr>
            <p:spPr bwMode="auto">
              <a:xfrm>
                <a:off x="4779963" y="4705350"/>
                <a:ext cx="225425" cy="296863"/>
              </a:xfrm>
              <a:custGeom>
                <a:avLst/>
                <a:gdLst>
                  <a:gd name="T0" fmla="*/ 2147483647 w 31"/>
                  <a:gd name="T1" fmla="*/ 0 h 41"/>
                  <a:gd name="T2" fmla="*/ 2147483647 w 31"/>
                  <a:gd name="T3" fmla="*/ 2147483647 h 41"/>
                  <a:gd name="T4" fmla="*/ 2147483647 w 31"/>
                  <a:gd name="T5" fmla="*/ 2147483647 h 41"/>
                  <a:gd name="T6" fmla="*/ 2147483647 w 31"/>
                  <a:gd name="T7" fmla="*/ 2147483647 h 41"/>
                  <a:gd name="T8" fmla="*/ 2147483647 w 31"/>
                  <a:gd name="T9" fmla="*/ 2147483647 h 41"/>
                  <a:gd name="T10" fmla="*/ 2147483647 w 31"/>
                  <a:gd name="T11" fmla="*/ 2147483647 h 41"/>
                  <a:gd name="T12" fmla="*/ 0 w 31"/>
                  <a:gd name="T13" fmla="*/ 214748364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1"/>
                  <a:gd name="T23" fmla="*/ 31 w 3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1">
                    <a:moveTo>
                      <a:pt x="31" y="0"/>
                    </a:moveTo>
                    <a:lnTo>
                      <a:pt x="19" y="20"/>
                    </a:lnTo>
                    <a:lnTo>
                      <a:pt x="18" y="24"/>
                    </a:lnTo>
                    <a:lnTo>
                      <a:pt x="13" y="29"/>
                    </a:lnTo>
                    <a:lnTo>
                      <a:pt x="7" y="36"/>
                    </a:lnTo>
                    <a:lnTo>
                      <a:pt x="3" y="41"/>
                    </a:lnTo>
                    <a:lnTo>
                      <a:pt x="0" y="38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6" name="Freeform 230"/>
              <p:cNvSpPr>
                <a:spLocks/>
              </p:cNvSpPr>
              <p:nvPr/>
            </p:nvSpPr>
            <p:spPr bwMode="auto">
              <a:xfrm>
                <a:off x="4759325" y="4610100"/>
                <a:ext cx="427038" cy="188913"/>
              </a:xfrm>
              <a:custGeom>
                <a:avLst/>
                <a:gdLst>
                  <a:gd name="T0" fmla="*/ 0 w 59"/>
                  <a:gd name="T1" fmla="*/ 0 h 26"/>
                  <a:gd name="T2" fmla="*/ 2147483647 w 59"/>
                  <a:gd name="T3" fmla="*/ 2147483647 h 26"/>
                  <a:gd name="T4" fmla="*/ 2147483647 w 59"/>
                  <a:gd name="T5" fmla="*/ 2147483647 h 26"/>
                  <a:gd name="T6" fmla="*/ 2147483647 w 59"/>
                  <a:gd name="T7" fmla="*/ 2147483647 h 26"/>
                  <a:gd name="T8" fmla="*/ 2147483647 w 59"/>
                  <a:gd name="T9" fmla="*/ 2147483647 h 26"/>
                  <a:gd name="T10" fmla="*/ 2147483647 w 59"/>
                  <a:gd name="T11" fmla="*/ 21474836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26"/>
                  <a:gd name="T20" fmla="*/ 59 w 5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26">
                    <a:moveTo>
                      <a:pt x="0" y="0"/>
                    </a:moveTo>
                    <a:lnTo>
                      <a:pt x="4" y="3"/>
                    </a:lnTo>
                    <a:lnTo>
                      <a:pt x="19" y="10"/>
                    </a:lnTo>
                    <a:lnTo>
                      <a:pt x="34" y="13"/>
                    </a:lnTo>
                    <a:lnTo>
                      <a:pt x="50" y="22"/>
                    </a:lnTo>
                    <a:lnTo>
                      <a:pt x="59" y="26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7" name="Line 231"/>
              <p:cNvSpPr>
                <a:spLocks noChangeShapeType="1"/>
              </p:cNvSpPr>
              <p:nvPr/>
            </p:nvSpPr>
            <p:spPr bwMode="auto">
              <a:xfrm>
                <a:off x="4606925" y="4835525"/>
                <a:ext cx="14288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8" name="Line 232"/>
              <p:cNvSpPr>
                <a:spLocks noChangeShapeType="1"/>
              </p:cNvSpPr>
              <p:nvPr/>
            </p:nvSpPr>
            <p:spPr bwMode="auto">
              <a:xfrm flipV="1">
                <a:off x="4627563" y="4827588"/>
                <a:ext cx="7937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9" name="Line 233"/>
              <p:cNvSpPr>
                <a:spLocks noChangeShapeType="1"/>
              </p:cNvSpPr>
              <p:nvPr/>
            </p:nvSpPr>
            <p:spPr bwMode="auto">
              <a:xfrm flipV="1">
                <a:off x="4643438" y="4805363"/>
                <a:ext cx="6350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0" name="Line 234"/>
              <p:cNvSpPr>
                <a:spLocks noChangeShapeType="1"/>
              </p:cNvSpPr>
              <p:nvPr/>
            </p:nvSpPr>
            <p:spPr bwMode="auto">
              <a:xfrm flipV="1">
                <a:off x="4649788" y="4799013"/>
                <a:ext cx="1587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1" name="Line 235"/>
              <p:cNvSpPr>
                <a:spLocks noChangeShapeType="1"/>
              </p:cNvSpPr>
              <p:nvPr/>
            </p:nvSpPr>
            <p:spPr bwMode="auto">
              <a:xfrm flipV="1">
                <a:off x="4657725" y="4776788"/>
                <a:ext cx="6350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2" name="Line 236"/>
              <p:cNvSpPr>
                <a:spLocks noChangeShapeType="1"/>
              </p:cNvSpPr>
              <p:nvPr/>
            </p:nvSpPr>
            <p:spPr bwMode="auto">
              <a:xfrm>
                <a:off x="4672013" y="4762500"/>
                <a:ext cx="158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3" name="Line 237"/>
              <p:cNvSpPr>
                <a:spLocks noChangeShapeType="1"/>
              </p:cNvSpPr>
              <p:nvPr/>
            </p:nvSpPr>
            <p:spPr bwMode="auto">
              <a:xfrm flipV="1">
                <a:off x="4672013" y="4756150"/>
                <a:ext cx="6350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4" name="Line 238"/>
              <p:cNvSpPr>
                <a:spLocks noChangeShapeType="1"/>
              </p:cNvSpPr>
              <p:nvPr/>
            </p:nvSpPr>
            <p:spPr bwMode="auto">
              <a:xfrm flipV="1">
                <a:off x="4686300" y="4725988"/>
                <a:ext cx="1588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5" name="Line 239"/>
              <p:cNvSpPr>
                <a:spLocks noChangeShapeType="1"/>
              </p:cNvSpPr>
              <p:nvPr/>
            </p:nvSpPr>
            <p:spPr bwMode="auto">
              <a:xfrm flipV="1">
                <a:off x="4694238" y="4711700"/>
                <a:ext cx="6350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6" name="Line 240"/>
              <p:cNvSpPr>
                <a:spLocks noChangeShapeType="1"/>
              </p:cNvSpPr>
              <p:nvPr/>
            </p:nvSpPr>
            <p:spPr bwMode="auto">
              <a:xfrm>
                <a:off x="4700588" y="4711700"/>
                <a:ext cx="793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7" name="Line 241"/>
              <p:cNvSpPr>
                <a:spLocks noChangeShapeType="1"/>
              </p:cNvSpPr>
              <p:nvPr/>
            </p:nvSpPr>
            <p:spPr bwMode="auto">
              <a:xfrm flipV="1">
                <a:off x="4714875" y="4697413"/>
                <a:ext cx="7938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8" name="Line 242"/>
              <p:cNvSpPr>
                <a:spLocks noChangeShapeType="1"/>
              </p:cNvSpPr>
              <p:nvPr/>
            </p:nvSpPr>
            <p:spPr bwMode="auto">
              <a:xfrm>
                <a:off x="4737100" y="4689475"/>
                <a:ext cx="14288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9" name="Line 243"/>
              <p:cNvSpPr>
                <a:spLocks noChangeShapeType="1"/>
              </p:cNvSpPr>
              <p:nvPr/>
            </p:nvSpPr>
            <p:spPr bwMode="auto">
              <a:xfrm flipV="1">
                <a:off x="4759325" y="4668838"/>
                <a:ext cx="6350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0" name="Line 244"/>
              <p:cNvSpPr>
                <a:spLocks noChangeShapeType="1"/>
              </p:cNvSpPr>
              <p:nvPr/>
            </p:nvSpPr>
            <p:spPr bwMode="auto">
              <a:xfrm flipV="1">
                <a:off x="4773613" y="4638675"/>
                <a:ext cx="6350" cy="1587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1" name="Line 245"/>
              <p:cNvSpPr>
                <a:spLocks noChangeShapeType="1"/>
              </p:cNvSpPr>
              <p:nvPr/>
            </p:nvSpPr>
            <p:spPr bwMode="auto">
              <a:xfrm>
                <a:off x="4606925" y="4856163"/>
                <a:ext cx="14288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2" name="Line 246"/>
              <p:cNvSpPr>
                <a:spLocks noChangeShapeType="1"/>
              </p:cNvSpPr>
              <p:nvPr/>
            </p:nvSpPr>
            <p:spPr bwMode="auto">
              <a:xfrm flipV="1">
                <a:off x="4627563" y="4849813"/>
                <a:ext cx="7937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3" name="Line 247"/>
              <p:cNvSpPr>
                <a:spLocks noChangeShapeType="1"/>
              </p:cNvSpPr>
              <p:nvPr/>
            </p:nvSpPr>
            <p:spPr bwMode="auto">
              <a:xfrm flipV="1">
                <a:off x="4643438" y="4827588"/>
                <a:ext cx="6350" cy="793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4" name="Line 248"/>
              <p:cNvSpPr>
                <a:spLocks noChangeShapeType="1"/>
              </p:cNvSpPr>
              <p:nvPr/>
            </p:nvSpPr>
            <p:spPr bwMode="auto">
              <a:xfrm flipV="1">
                <a:off x="4664075" y="4799013"/>
                <a:ext cx="1588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5" name="Line 249"/>
              <p:cNvSpPr>
                <a:spLocks noChangeShapeType="1"/>
              </p:cNvSpPr>
              <p:nvPr/>
            </p:nvSpPr>
            <p:spPr bwMode="auto">
              <a:xfrm flipV="1">
                <a:off x="4672013" y="4776788"/>
                <a:ext cx="6350" cy="142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6" name="Line 250"/>
              <p:cNvSpPr>
                <a:spLocks noChangeShapeType="1"/>
              </p:cNvSpPr>
              <p:nvPr/>
            </p:nvSpPr>
            <p:spPr bwMode="auto">
              <a:xfrm flipV="1">
                <a:off x="4686300" y="4756150"/>
                <a:ext cx="7938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7" name="Line 251"/>
              <p:cNvSpPr>
                <a:spLocks noChangeShapeType="1"/>
              </p:cNvSpPr>
              <p:nvPr/>
            </p:nvSpPr>
            <p:spPr bwMode="auto">
              <a:xfrm flipV="1">
                <a:off x="4700588" y="4733925"/>
                <a:ext cx="7937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8" name="Line 252"/>
              <p:cNvSpPr>
                <a:spLocks noChangeShapeType="1"/>
              </p:cNvSpPr>
              <p:nvPr/>
            </p:nvSpPr>
            <p:spPr bwMode="auto">
              <a:xfrm>
                <a:off x="4714875" y="4725988"/>
                <a:ext cx="1588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9" name="Line 253"/>
              <p:cNvSpPr>
                <a:spLocks noChangeShapeType="1"/>
              </p:cNvSpPr>
              <p:nvPr/>
            </p:nvSpPr>
            <p:spPr bwMode="auto">
              <a:xfrm flipV="1">
                <a:off x="4714875" y="4719638"/>
                <a:ext cx="7938" cy="635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0" name="Line 254"/>
              <p:cNvSpPr>
                <a:spLocks noChangeShapeType="1"/>
              </p:cNvSpPr>
              <p:nvPr/>
            </p:nvSpPr>
            <p:spPr bwMode="auto">
              <a:xfrm>
                <a:off x="4737100" y="4705350"/>
                <a:ext cx="14288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1" name="Line 255"/>
              <p:cNvSpPr>
                <a:spLocks noChangeShapeType="1"/>
              </p:cNvSpPr>
              <p:nvPr/>
            </p:nvSpPr>
            <p:spPr bwMode="auto">
              <a:xfrm>
                <a:off x="4759325" y="4697413"/>
                <a:ext cx="0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2" name="Line 256"/>
              <p:cNvSpPr>
                <a:spLocks noChangeShapeType="1"/>
              </p:cNvSpPr>
              <p:nvPr/>
            </p:nvSpPr>
            <p:spPr bwMode="auto">
              <a:xfrm flipV="1">
                <a:off x="4759325" y="4689475"/>
                <a:ext cx="6350" cy="79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3" name="Line 257"/>
              <p:cNvSpPr>
                <a:spLocks noChangeShapeType="1"/>
              </p:cNvSpPr>
              <p:nvPr/>
            </p:nvSpPr>
            <p:spPr bwMode="auto">
              <a:xfrm flipV="1">
                <a:off x="4765675" y="4660900"/>
                <a:ext cx="7938" cy="142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4" name="Line 258"/>
              <p:cNvSpPr>
                <a:spLocks noChangeShapeType="1"/>
              </p:cNvSpPr>
              <p:nvPr/>
            </p:nvSpPr>
            <p:spPr bwMode="auto">
              <a:xfrm flipV="1">
                <a:off x="4779963" y="4638675"/>
                <a:ext cx="1587" cy="1587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5" name="Line 267"/>
              <p:cNvSpPr>
                <a:spLocks noChangeShapeType="1"/>
              </p:cNvSpPr>
              <p:nvPr/>
            </p:nvSpPr>
            <p:spPr bwMode="auto">
              <a:xfrm flipH="1">
                <a:off x="4911725" y="4522788"/>
                <a:ext cx="34925" cy="15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76" name="Straight Connector 239"/>
              <p:cNvCxnSpPr>
                <a:cxnSpLocks noChangeShapeType="1"/>
              </p:cNvCxnSpPr>
              <p:nvPr/>
            </p:nvCxnSpPr>
            <p:spPr bwMode="auto">
              <a:xfrm>
                <a:off x="5443538" y="3149600"/>
                <a:ext cx="223837" cy="15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6977" name="Straight Connector 240"/>
              <p:cNvCxnSpPr>
                <a:cxnSpLocks noChangeShapeType="1"/>
                <a:stCxn id="6903" idx="2"/>
                <a:endCxn id="6903" idx="2"/>
              </p:cNvCxnSpPr>
              <p:nvPr/>
            </p:nvCxnSpPr>
            <p:spPr bwMode="auto">
              <a:xfrm>
                <a:off x="5374790" y="3753909"/>
                <a:ext cx="1789" cy="1791"/>
              </a:xfrm>
              <a:prstGeom prst="line">
                <a:avLst/>
              </a:prstGeom>
              <a:grpFill/>
              <a:ln w="12700" algn="ctr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/>
            </p:spPr>
          </p:cxnSp>
          <p:cxnSp>
            <p:nvCxnSpPr>
              <p:cNvPr id="6978" name="Straight Connector 241"/>
              <p:cNvCxnSpPr>
                <a:cxnSpLocks noChangeShapeType="1"/>
                <a:stCxn id="6903" idx="2"/>
              </p:cNvCxnSpPr>
              <p:nvPr/>
            </p:nvCxnSpPr>
            <p:spPr bwMode="auto">
              <a:xfrm flipV="1">
                <a:off x="5375275" y="3568700"/>
                <a:ext cx="217488" cy="18573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6979" name="Straight Connector 242"/>
              <p:cNvCxnSpPr>
                <a:cxnSpLocks noChangeShapeType="1"/>
                <a:stCxn id="6903" idx="2"/>
                <a:endCxn id="6881" idx="19"/>
              </p:cNvCxnSpPr>
              <p:nvPr/>
            </p:nvCxnSpPr>
            <p:spPr bwMode="auto">
              <a:xfrm>
                <a:off x="5375275" y="3754438"/>
                <a:ext cx="144463" cy="11588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6980" name="Straight Connector 243"/>
              <p:cNvCxnSpPr>
                <a:cxnSpLocks noChangeShapeType="1"/>
              </p:cNvCxnSpPr>
              <p:nvPr/>
            </p:nvCxnSpPr>
            <p:spPr bwMode="auto">
              <a:xfrm>
                <a:off x="5330825" y="3794125"/>
                <a:ext cx="146050" cy="1158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6981" name="Straight Connector 244"/>
              <p:cNvCxnSpPr>
                <a:cxnSpLocks noChangeShapeType="1"/>
              </p:cNvCxnSpPr>
              <p:nvPr/>
            </p:nvCxnSpPr>
            <p:spPr bwMode="auto">
              <a:xfrm>
                <a:off x="5657850" y="3448050"/>
                <a:ext cx="146050" cy="11588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6982" name="Straight Connector 245"/>
              <p:cNvCxnSpPr>
                <a:cxnSpLocks noChangeShapeType="1"/>
                <a:stCxn id="6881" idx="25"/>
              </p:cNvCxnSpPr>
              <p:nvPr/>
            </p:nvCxnSpPr>
            <p:spPr bwMode="auto">
              <a:xfrm flipV="1">
                <a:off x="5824538" y="3394075"/>
                <a:ext cx="77787" cy="11430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</p:cxnSp>
        </p:grpSp>
        <p:grpSp>
          <p:nvGrpSpPr>
            <p:cNvPr id="6162" name="Group 268"/>
            <p:cNvGrpSpPr>
              <a:grpSpLocks/>
            </p:cNvGrpSpPr>
            <p:nvPr/>
          </p:nvGrpSpPr>
          <p:grpSpPr bwMode="auto">
            <a:xfrm>
              <a:off x="3713163" y="461963"/>
              <a:ext cx="3873500" cy="4025900"/>
              <a:chOff x="1265" y="478"/>
              <a:chExt cx="3234" cy="3360"/>
            </a:xfrm>
            <a:grpFill/>
          </p:grpSpPr>
          <p:sp>
            <p:nvSpPr>
              <p:cNvPr id="6679" name="Freeform 269"/>
              <p:cNvSpPr>
                <a:spLocks/>
              </p:cNvSpPr>
              <p:nvPr/>
            </p:nvSpPr>
            <p:spPr bwMode="auto">
              <a:xfrm>
                <a:off x="2201" y="1954"/>
                <a:ext cx="451" cy="102"/>
              </a:xfrm>
              <a:custGeom>
                <a:avLst/>
                <a:gdLst>
                  <a:gd name="T0" fmla="*/ 0 w 75"/>
                  <a:gd name="T1" fmla="*/ 2147483647 h 17"/>
                  <a:gd name="T2" fmla="*/ 2147483647 w 75"/>
                  <a:gd name="T3" fmla="*/ 2147483647 h 17"/>
                  <a:gd name="T4" fmla="*/ 2147483647 w 75"/>
                  <a:gd name="T5" fmla="*/ 2147483647 h 17"/>
                  <a:gd name="T6" fmla="*/ 2147483647 w 75"/>
                  <a:gd name="T7" fmla="*/ 2147483647 h 17"/>
                  <a:gd name="T8" fmla="*/ 2147483647 w 75"/>
                  <a:gd name="T9" fmla="*/ 2147483647 h 17"/>
                  <a:gd name="T10" fmla="*/ 2147483647 w 75"/>
                  <a:gd name="T11" fmla="*/ 2147483647 h 17"/>
                  <a:gd name="T12" fmla="*/ 2147483647 w 75"/>
                  <a:gd name="T13" fmla="*/ 2147483647 h 17"/>
                  <a:gd name="T14" fmla="*/ 2147483647 w 75"/>
                  <a:gd name="T15" fmla="*/ 0 h 17"/>
                  <a:gd name="T16" fmla="*/ 2147483647 w 75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17"/>
                  <a:gd name="T29" fmla="*/ 75 w 75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17">
                    <a:moveTo>
                      <a:pt x="0" y="14"/>
                    </a:moveTo>
                    <a:lnTo>
                      <a:pt x="1" y="17"/>
                    </a:lnTo>
                    <a:lnTo>
                      <a:pt x="27" y="17"/>
                    </a:lnTo>
                    <a:lnTo>
                      <a:pt x="40" y="17"/>
                    </a:lnTo>
                    <a:lnTo>
                      <a:pt x="48" y="17"/>
                    </a:lnTo>
                    <a:lnTo>
                      <a:pt x="54" y="17"/>
                    </a:lnTo>
                    <a:lnTo>
                      <a:pt x="54" y="11"/>
                    </a:lnTo>
                    <a:lnTo>
                      <a:pt x="54" y="0"/>
                    </a:lnTo>
                    <a:lnTo>
                      <a:pt x="7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0" name="Line 270"/>
              <p:cNvSpPr>
                <a:spLocks noChangeShapeType="1"/>
              </p:cNvSpPr>
              <p:nvPr/>
            </p:nvSpPr>
            <p:spPr bwMode="auto">
              <a:xfrm>
                <a:off x="2441" y="1600"/>
                <a:ext cx="8" cy="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1" name="Line 271"/>
              <p:cNvSpPr>
                <a:spLocks noChangeShapeType="1"/>
              </p:cNvSpPr>
              <p:nvPr/>
            </p:nvSpPr>
            <p:spPr bwMode="auto">
              <a:xfrm>
                <a:off x="3072" y="1372"/>
                <a:ext cx="0" cy="4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2" name="Freeform 272"/>
              <p:cNvSpPr>
                <a:spLocks/>
              </p:cNvSpPr>
              <p:nvPr/>
            </p:nvSpPr>
            <p:spPr bwMode="auto">
              <a:xfrm>
                <a:off x="1967" y="952"/>
                <a:ext cx="228" cy="29"/>
              </a:xfrm>
              <a:custGeom>
                <a:avLst/>
                <a:gdLst>
                  <a:gd name="T0" fmla="*/ 2147483647 w 38"/>
                  <a:gd name="T1" fmla="*/ 2147483647 h 5"/>
                  <a:gd name="T2" fmla="*/ 2147483647 w 38"/>
                  <a:gd name="T3" fmla="*/ 0 h 5"/>
                  <a:gd name="T4" fmla="*/ 2147483647 w 38"/>
                  <a:gd name="T5" fmla="*/ 2147483647 h 5"/>
                  <a:gd name="T6" fmla="*/ 2147483647 w 38"/>
                  <a:gd name="T7" fmla="*/ 2147483647 h 5"/>
                  <a:gd name="T8" fmla="*/ 2147483647 w 38"/>
                  <a:gd name="T9" fmla="*/ 2147483647 h 5"/>
                  <a:gd name="T10" fmla="*/ 2147483647 w 38"/>
                  <a:gd name="T11" fmla="*/ 2147483647 h 5"/>
                  <a:gd name="T12" fmla="*/ 0 w 38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5"/>
                  <a:gd name="T23" fmla="*/ 38 w 3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5">
                    <a:moveTo>
                      <a:pt x="38" y="4"/>
                    </a:moveTo>
                    <a:lnTo>
                      <a:pt x="27" y="0"/>
                    </a:lnTo>
                    <a:lnTo>
                      <a:pt x="26" y="4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0" y="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3" name="Freeform 273"/>
              <p:cNvSpPr>
                <a:spLocks/>
              </p:cNvSpPr>
              <p:nvPr/>
            </p:nvSpPr>
            <p:spPr bwMode="auto">
              <a:xfrm>
                <a:off x="1967" y="946"/>
                <a:ext cx="228" cy="30"/>
              </a:xfrm>
              <a:custGeom>
                <a:avLst/>
                <a:gdLst>
                  <a:gd name="T0" fmla="*/ 2147483647 w 38"/>
                  <a:gd name="T1" fmla="*/ 2147483647 h 5"/>
                  <a:gd name="T2" fmla="*/ 2147483647 w 38"/>
                  <a:gd name="T3" fmla="*/ 0 h 5"/>
                  <a:gd name="T4" fmla="*/ 2147483647 w 38"/>
                  <a:gd name="T5" fmla="*/ 2147483647 h 5"/>
                  <a:gd name="T6" fmla="*/ 2147483647 w 38"/>
                  <a:gd name="T7" fmla="*/ 2147483647 h 5"/>
                  <a:gd name="T8" fmla="*/ 2147483647 w 38"/>
                  <a:gd name="T9" fmla="*/ 2147483647 h 5"/>
                  <a:gd name="T10" fmla="*/ 2147483647 w 38"/>
                  <a:gd name="T11" fmla="*/ 2147483647 h 5"/>
                  <a:gd name="T12" fmla="*/ 0 w 38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5"/>
                  <a:gd name="T23" fmla="*/ 38 w 3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5">
                    <a:moveTo>
                      <a:pt x="38" y="5"/>
                    </a:moveTo>
                    <a:lnTo>
                      <a:pt x="27" y="0"/>
                    </a:lnTo>
                    <a:lnTo>
                      <a:pt x="25" y="4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0" y="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4" name="Line 274"/>
              <p:cNvSpPr>
                <a:spLocks noChangeShapeType="1"/>
              </p:cNvSpPr>
              <p:nvPr/>
            </p:nvSpPr>
            <p:spPr bwMode="auto">
              <a:xfrm flipH="1" flipV="1">
                <a:off x="2189" y="970"/>
                <a:ext cx="7" cy="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5" name="Line 275"/>
              <p:cNvSpPr>
                <a:spLocks noChangeShapeType="1"/>
              </p:cNvSpPr>
              <p:nvPr/>
            </p:nvSpPr>
            <p:spPr bwMode="auto">
              <a:xfrm flipH="1" flipV="1">
                <a:off x="2165" y="964"/>
                <a:ext cx="12" cy="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6" name="Line 276"/>
              <p:cNvSpPr>
                <a:spLocks noChangeShapeType="1"/>
              </p:cNvSpPr>
              <p:nvPr/>
            </p:nvSpPr>
            <p:spPr bwMode="auto">
              <a:xfrm flipH="1" flipV="1">
                <a:off x="2146" y="952"/>
                <a:ext cx="13" cy="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7" name="Line 277"/>
              <p:cNvSpPr>
                <a:spLocks noChangeShapeType="1"/>
              </p:cNvSpPr>
              <p:nvPr/>
            </p:nvSpPr>
            <p:spPr bwMode="auto">
              <a:xfrm flipH="1" flipV="1">
                <a:off x="2129" y="946"/>
                <a:ext cx="5" cy="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8" name="Line 278"/>
              <p:cNvSpPr>
                <a:spLocks noChangeShapeType="1"/>
              </p:cNvSpPr>
              <p:nvPr/>
            </p:nvSpPr>
            <p:spPr bwMode="auto">
              <a:xfrm>
                <a:off x="2129" y="946"/>
                <a:ext cx="1" cy="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9" name="Line 279"/>
              <p:cNvSpPr>
                <a:spLocks noChangeShapeType="1"/>
              </p:cNvSpPr>
              <p:nvPr/>
            </p:nvSpPr>
            <p:spPr bwMode="auto">
              <a:xfrm>
                <a:off x="2123" y="958"/>
                <a:ext cx="1" cy="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0" name="Line 280"/>
              <p:cNvSpPr>
                <a:spLocks noChangeShapeType="1"/>
              </p:cNvSpPr>
              <p:nvPr/>
            </p:nvSpPr>
            <p:spPr bwMode="auto">
              <a:xfrm flipH="1">
                <a:off x="2105" y="970"/>
                <a:ext cx="12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1" name="Line 281"/>
              <p:cNvSpPr>
                <a:spLocks noChangeShapeType="1"/>
              </p:cNvSpPr>
              <p:nvPr/>
            </p:nvSpPr>
            <p:spPr bwMode="auto">
              <a:xfrm flipH="1">
                <a:off x="2087" y="970"/>
                <a:ext cx="7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2" name="Line 282"/>
              <p:cNvSpPr>
                <a:spLocks noChangeShapeType="1"/>
              </p:cNvSpPr>
              <p:nvPr/>
            </p:nvSpPr>
            <p:spPr bwMode="auto">
              <a:xfrm>
                <a:off x="2087" y="970"/>
                <a:ext cx="1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3" name="Line 283"/>
              <p:cNvSpPr>
                <a:spLocks noChangeShapeType="1"/>
              </p:cNvSpPr>
              <p:nvPr/>
            </p:nvSpPr>
            <p:spPr bwMode="auto">
              <a:xfrm>
                <a:off x="2075" y="970"/>
                <a:ext cx="1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4" name="Line 284"/>
              <p:cNvSpPr>
                <a:spLocks noChangeShapeType="1"/>
              </p:cNvSpPr>
              <p:nvPr/>
            </p:nvSpPr>
            <p:spPr bwMode="auto">
              <a:xfrm flipH="1">
                <a:off x="2063" y="970"/>
                <a:ext cx="12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5" name="Line 285"/>
              <p:cNvSpPr>
                <a:spLocks noChangeShapeType="1"/>
              </p:cNvSpPr>
              <p:nvPr/>
            </p:nvSpPr>
            <p:spPr bwMode="auto">
              <a:xfrm flipH="1">
                <a:off x="2044" y="970"/>
                <a:ext cx="1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6" name="Line 286"/>
              <p:cNvSpPr>
                <a:spLocks noChangeShapeType="1"/>
              </p:cNvSpPr>
              <p:nvPr/>
            </p:nvSpPr>
            <p:spPr bwMode="auto">
              <a:xfrm flipH="1">
                <a:off x="2027" y="970"/>
                <a:ext cx="5" cy="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7" name="Line 287"/>
              <p:cNvSpPr>
                <a:spLocks noChangeShapeType="1"/>
              </p:cNvSpPr>
              <p:nvPr/>
            </p:nvSpPr>
            <p:spPr bwMode="auto">
              <a:xfrm flipH="1">
                <a:off x="2003" y="976"/>
                <a:ext cx="12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8" name="Line 288"/>
              <p:cNvSpPr>
                <a:spLocks noChangeShapeType="1"/>
              </p:cNvSpPr>
              <p:nvPr/>
            </p:nvSpPr>
            <p:spPr bwMode="auto">
              <a:xfrm flipH="1">
                <a:off x="1985" y="976"/>
                <a:ext cx="12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9" name="Line 289"/>
              <p:cNvSpPr>
                <a:spLocks noChangeShapeType="1"/>
              </p:cNvSpPr>
              <p:nvPr/>
            </p:nvSpPr>
            <p:spPr bwMode="auto">
              <a:xfrm flipH="1">
                <a:off x="1967" y="981"/>
                <a:ext cx="4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0" name="Freeform 290"/>
              <p:cNvSpPr>
                <a:spLocks/>
              </p:cNvSpPr>
              <p:nvPr/>
            </p:nvSpPr>
            <p:spPr bwMode="auto">
              <a:xfrm>
                <a:off x="2464" y="485"/>
                <a:ext cx="49" cy="102"/>
              </a:xfrm>
              <a:custGeom>
                <a:avLst/>
                <a:gdLst>
                  <a:gd name="T0" fmla="*/ 0 w 8"/>
                  <a:gd name="T1" fmla="*/ 2147483647 h 17"/>
                  <a:gd name="T2" fmla="*/ 2147483647 w 8"/>
                  <a:gd name="T3" fmla="*/ 2147483647 h 17"/>
                  <a:gd name="T4" fmla="*/ 2147483647 w 8"/>
                  <a:gd name="T5" fmla="*/ 2147483647 h 17"/>
                  <a:gd name="T6" fmla="*/ 2147483647 w 8"/>
                  <a:gd name="T7" fmla="*/ 0 h 17"/>
                  <a:gd name="T8" fmla="*/ 2147483647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17"/>
                    </a:moveTo>
                    <a:lnTo>
                      <a:pt x="5" y="9"/>
                    </a:lnTo>
                    <a:lnTo>
                      <a:pt x="8" y="3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1" name="Freeform 291"/>
              <p:cNvSpPr>
                <a:spLocks/>
              </p:cNvSpPr>
              <p:nvPr/>
            </p:nvSpPr>
            <p:spPr bwMode="auto">
              <a:xfrm>
                <a:off x="2464" y="478"/>
                <a:ext cx="53" cy="114"/>
              </a:xfrm>
              <a:custGeom>
                <a:avLst/>
                <a:gdLst>
                  <a:gd name="T0" fmla="*/ 0 w 9"/>
                  <a:gd name="T1" fmla="*/ 2147483647 h 19"/>
                  <a:gd name="T2" fmla="*/ 2147483647 w 9"/>
                  <a:gd name="T3" fmla="*/ 2147483647 h 19"/>
                  <a:gd name="T4" fmla="*/ 2147483647 w 9"/>
                  <a:gd name="T5" fmla="*/ 2147483647 h 19"/>
                  <a:gd name="T6" fmla="*/ 2147483647 w 9"/>
                  <a:gd name="T7" fmla="*/ 2147483647 h 19"/>
                  <a:gd name="T8" fmla="*/ 2147483647 w 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9"/>
                  <a:gd name="T17" fmla="*/ 9 w 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9">
                    <a:moveTo>
                      <a:pt x="0" y="19"/>
                    </a:moveTo>
                    <a:lnTo>
                      <a:pt x="6" y="11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2" name="Line 292"/>
              <p:cNvSpPr>
                <a:spLocks noChangeShapeType="1"/>
              </p:cNvSpPr>
              <p:nvPr/>
            </p:nvSpPr>
            <p:spPr bwMode="auto">
              <a:xfrm flipV="1">
                <a:off x="2464" y="580"/>
                <a:ext cx="7" cy="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3" name="Line 293"/>
              <p:cNvSpPr>
                <a:spLocks noChangeShapeType="1"/>
              </p:cNvSpPr>
              <p:nvPr/>
            </p:nvSpPr>
            <p:spPr bwMode="auto">
              <a:xfrm flipV="1">
                <a:off x="2476" y="561"/>
                <a:ext cx="7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4" name="Line 294"/>
              <p:cNvSpPr>
                <a:spLocks noChangeShapeType="1"/>
              </p:cNvSpPr>
              <p:nvPr/>
            </p:nvSpPr>
            <p:spPr bwMode="auto">
              <a:xfrm flipV="1">
                <a:off x="2488" y="544"/>
                <a:ext cx="7" cy="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5" name="Line 295"/>
              <p:cNvSpPr>
                <a:spLocks noChangeShapeType="1"/>
              </p:cNvSpPr>
              <p:nvPr/>
            </p:nvSpPr>
            <p:spPr bwMode="auto">
              <a:xfrm flipV="1">
                <a:off x="2495" y="538"/>
                <a:ext cx="1" cy="8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6" name="Line 296"/>
              <p:cNvSpPr>
                <a:spLocks noChangeShapeType="1"/>
              </p:cNvSpPr>
              <p:nvPr/>
            </p:nvSpPr>
            <p:spPr bwMode="auto">
              <a:xfrm flipV="1">
                <a:off x="2502" y="520"/>
                <a:ext cx="5" cy="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7" name="Line 297"/>
              <p:cNvSpPr>
                <a:spLocks noChangeShapeType="1"/>
              </p:cNvSpPr>
              <p:nvPr/>
            </p:nvSpPr>
            <p:spPr bwMode="auto">
              <a:xfrm flipV="1">
                <a:off x="2514" y="502"/>
                <a:ext cx="0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8" name="Line 298"/>
              <p:cNvSpPr>
                <a:spLocks noChangeShapeType="1"/>
              </p:cNvSpPr>
              <p:nvPr/>
            </p:nvSpPr>
            <p:spPr bwMode="auto">
              <a:xfrm flipV="1">
                <a:off x="2514" y="485"/>
                <a:ext cx="0" cy="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9" name="Line 299"/>
              <p:cNvSpPr>
                <a:spLocks noChangeShapeType="1"/>
              </p:cNvSpPr>
              <p:nvPr/>
            </p:nvSpPr>
            <p:spPr bwMode="auto">
              <a:xfrm flipH="1" flipV="1">
                <a:off x="2507" y="478"/>
                <a:ext cx="7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0" name="Freeform 300"/>
              <p:cNvSpPr>
                <a:spLocks/>
              </p:cNvSpPr>
              <p:nvPr/>
            </p:nvSpPr>
            <p:spPr bwMode="auto">
              <a:xfrm>
                <a:off x="2459" y="478"/>
                <a:ext cx="42" cy="109"/>
              </a:xfrm>
              <a:custGeom>
                <a:avLst/>
                <a:gdLst>
                  <a:gd name="T0" fmla="*/ 0 w 7"/>
                  <a:gd name="T1" fmla="*/ 2147483647 h 18"/>
                  <a:gd name="T2" fmla="*/ 2147483647 w 7"/>
                  <a:gd name="T3" fmla="*/ 2147483647 h 18"/>
                  <a:gd name="T4" fmla="*/ 2147483647 w 7"/>
                  <a:gd name="T5" fmla="*/ 2147483647 h 18"/>
                  <a:gd name="T6" fmla="*/ 2147483647 w 7"/>
                  <a:gd name="T7" fmla="*/ 2147483647 h 18"/>
                  <a:gd name="T8" fmla="*/ 2147483647 w 7"/>
                  <a:gd name="T9" fmla="*/ 2147483647 h 18"/>
                  <a:gd name="T10" fmla="*/ 2147483647 w 7"/>
                  <a:gd name="T11" fmla="*/ 2147483647 h 18"/>
                  <a:gd name="T12" fmla="*/ 2147483647 w 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"/>
                  <a:gd name="T23" fmla="*/ 7 w 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">
                    <a:moveTo>
                      <a:pt x="0" y="18"/>
                    </a:moveTo>
                    <a:lnTo>
                      <a:pt x="3" y="13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1" name="Freeform 301"/>
              <p:cNvSpPr>
                <a:spLocks/>
              </p:cNvSpPr>
              <p:nvPr/>
            </p:nvSpPr>
            <p:spPr bwMode="auto">
              <a:xfrm>
                <a:off x="2464" y="478"/>
                <a:ext cx="41" cy="109"/>
              </a:xfrm>
              <a:custGeom>
                <a:avLst/>
                <a:gdLst>
                  <a:gd name="T0" fmla="*/ 0 w 7"/>
                  <a:gd name="T1" fmla="*/ 2147483647 h 18"/>
                  <a:gd name="T2" fmla="*/ 2147483647 w 7"/>
                  <a:gd name="T3" fmla="*/ 2147483647 h 18"/>
                  <a:gd name="T4" fmla="*/ 2147483647 w 7"/>
                  <a:gd name="T5" fmla="*/ 2147483647 h 18"/>
                  <a:gd name="T6" fmla="*/ 2147483647 w 7"/>
                  <a:gd name="T7" fmla="*/ 2147483647 h 18"/>
                  <a:gd name="T8" fmla="*/ 2147483647 w 7"/>
                  <a:gd name="T9" fmla="*/ 2147483647 h 18"/>
                  <a:gd name="T10" fmla="*/ 2147483647 w 7"/>
                  <a:gd name="T11" fmla="*/ 2147483647 h 18"/>
                  <a:gd name="T12" fmla="*/ 2147483647 w 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"/>
                  <a:gd name="T23" fmla="*/ 7 w 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">
                    <a:moveTo>
                      <a:pt x="0" y="18"/>
                    </a:moveTo>
                    <a:lnTo>
                      <a:pt x="2" y="13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2" name="Line 302"/>
              <p:cNvSpPr>
                <a:spLocks noChangeShapeType="1"/>
              </p:cNvSpPr>
              <p:nvPr/>
            </p:nvSpPr>
            <p:spPr bwMode="auto">
              <a:xfrm flipV="1">
                <a:off x="2464" y="580"/>
                <a:ext cx="0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3" name="Line 303"/>
              <p:cNvSpPr>
                <a:spLocks noChangeShapeType="1"/>
              </p:cNvSpPr>
              <p:nvPr/>
            </p:nvSpPr>
            <p:spPr bwMode="auto">
              <a:xfrm flipV="1">
                <a:off x="2471" y="556"/>
                <a:ext cx="5" cy="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4" name="Line 304"/>
              <p:cNvSpPr>
                <a:spLocks noChangeShapeType="1"/>
              </p:cNvSpPr>
              <p:nvPr/>
            </p:nvSpPr>
            <p:spPr bwMode="auto">
              <a:xfrm flipV="1">
                <a:off x="2483" y="538"/>
                <a:ext cx="5" cy="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5" name="Line 305"/>
              <p:cNvSpPr>
                <a:spLocks noChangeShapeType="1"/>
              </p:cNvSpPr>
              <p:nvPr/>
            </p:nvSpPr>
            <p:spPr bwMode="auto">
              <a:xfrm flipV="1">
                <a:off x="2495" y="520"/>
                <a:ext cx="7" cy="4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6" name="Line 306"/>
              <p:cNvSpPr>
                <a:spLocks noChangeShapeType="1"/>
              </p:cNvSpPr>
              <p:nvPr/>
            </p:nvSpPr>
            <p:spPr bwMode="auto">
              <a:xfrm>
                <a:off x="2502" y="520"/>
                <a:ext cx="0" cy="0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7" name="Line 307"/>
              <p:cNvSpPr>
                <a:spLocks noChangeShapeType="1"/>
              </p:cNvSpPr>
              <p:nvPr/>
            </p:nvSpPr>
            <p:spPr bwMode="auto">
              <a:xfrm flipV="1">
                <a:off x="2507" y="502"/>
                <a:ext cx="1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8" name="Line 308"/>
              <p:cNvSpPr>
                <a:spLocks noChangeShapeType="1"/>
              </p:cNvSpPr>
              <p:nvPr/>
            </p:nvSpPr>
            <p:spPr bwMode="auto">
              <a:xfrm flipV="1">
                <a:off x="2507" y="497"/>
                <a:ext cx="1" cy="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9" name="Line 309"/>
              <p:cNvSpPr>
                <a:spLocks noChangeShapeType="1"/>
              </p:cNvSpPr>
              <p:nvPr/>
            </p:nvSpPr>
            <p:spPr bwMode="auto">
              <a:xfrm flipV="1">
                <a:off x="2507" y="485"/>
                <a:ext cx="1" cy="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0" name="Line 310"/>
              <p:cNvSpPr>
                <a:spLocks noChangeShapeType="1"/>
              </p:cNvSpPr>
              <p:nvPr/>
            </p:nvSpPr>
            <p:spPr bwMode="auto">
              <a:xfrm flipH="1" flipV="1">
                <a:off x="2502" y="478"/>
                <a:ext cx="5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1" name="Freeform 311"/>
              <p:cNvSpPr>
                <a:spLocks/>
              </p:cNvSpPr>
              <p:nvPr/>
            </p:nvSpPr>
            <p:spPr bwMode="auto">
              <a:xfrm>
                <a:off x="2459" y="587"/>
                <a:ext cx="5" cy="77"/>
              </a:xfrm>
              <a:custGeom>
                <a:avLst/>
                <a:gdLst>
                  <a:gd name="T0" fmla="*/ 2147483647 w 1"/>
                  <a:gd name="T1" fmla="*/ 2147483647 h 13"/>
                  <a:gd name="T2" fmla="*/ 2147483647 w 1"/>
                  <a:gd name="T3" fmla="*/ 2147483647 h 13"/>
                  <a:gd name="T4" fmla="*/ 0 w 1"/>
                  <a:gd name="T5" fmla="*/ 2147483647 h 13"/>
                  <a:gd name="T6" fmla="*/ 2147483647 w 1"/>
                  <a:gd name="T7" fmla="*/ 2147483647 h 13"/>
                  <a:gd name="T8" fmla="*/ 2147483647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1" y="13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2" name="Freeform 312"/>
              <p:cNvSpPr>
                <a:spLocks/>
              </p:cNvSpPr>
              <p:nvPr/>
            </p:nvSpPr>
            <p:spPr bwMode="auto">
              <a:xfrm>
                <a:off x="2201" y="976"/>
                <a:ext cx="199" cy="413"/>
              </a:xfrm>
              <a:custGeom>
                <a:avLst/>
                <a:gdLst>
                  <a:gd name="T0" fmla="*/ 2147483647 w 33"/>
                  <a:gd name="T1" fmla="*/ 2147483647 h 69"/>
                  <a:gd name="T2" fmla="*/ 2147483647 w 33"/>
                  <a:gd name="T3" fmla="*/ 2147483647 h 69"/>
                  <a:gd name="T4" fmla="*/ 2147483647 w 33"/>
                  <a:gd name="T5" fmla="*/ 2147483647 h 69"/>
                  <a:gd name="T6" fmla="*/ 2147483647 w 33"/>
                  <a:gd name="T7" fmla="*/ 2147483647 h 69"/>
                  <a:gd name="T8" fmla="*/ 2147483647 w 33"/>
                  <a:gd name="T9" fmla="*/ 2147483647 h 69"/>
                  <a:gd name="T10" fmla="*/ 2147483647 w 33"/>
                  <a:gd name="T11" fmla="*/ 2147483647 h 69"/>
                  <a:gd name="T12" fmla="*/ 2147483647 w 33"/>
                  <a:gd name="T13" fmla="*/ 2147483647 h 69"/>
                  <a:gd name="T14" fmla="*/ 2147483647 w 33"/>
                  <a:gd name="T15" fmla="*/ 2147483647 h 69"/>
                  <a:gd name="T16" fmla="*/ 2147483647 w 33"/>
                  <a:gd name="T17" fmla="*/ 2147483647 h 69"/>
                  <a:gd name="T18" fmla="*/ 2147483647 w 33"/>
                  <a:gd name="T19" fmla="*/ 2147483647 h 69"/>
                  <a:gd name="T20" fmla="*/ 2147483647 w 33"/>
                  <a:gd name="T21" fmla="*/ 2147483647 h 69"/>
                  <a:gd name="T22" fmla="*/ 2147483647 w 33"/>
                  <a:gd name="T23" fmla="*/ 2147483647 h 69"/>
                  <a:gd name="T24" fmla="*/ 2147483647 w 33"/>
                  <a:gd name="T25" fmla="*/ 2147483647 h 69"/>
                  <a:gd name="T26" fmla="*/ 2147483647 w 33"/>
                  <a:gd name="T27" fmla="*/ 2147483647 h 69"/>
                  <a:gd name="T28" fmla="*/ 2147483647 w 33"/>
                  <a:gd name="T29" fmla="*/ 2147483647 h 69"/>
                  <a:gd name="T30" fmla="*/ 0 w 33"/>
                  <a:gd name="T31" fmla="*/ 0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9"/>
                  <a:gd name="T50" fmla="*/ 33 w 33"/>
                  <a:gd name="T51" fmla="*/ 69 h 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9">
                    <a:moveTo>
                      <a:pt x="27" y="69"/>
                    </a:moveTo>
                    <a:lnTo>
                      <a:pt x="23" y="53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5" y="45"/>
                    </a:lnTo>
                    <a:lnTo>
                      <a:pt x="30" y="42"/>
                    </a:lnTo>
                    <a:lnTo>
                      <a:pt x="29" y="38"/>
                    </a:lnTo>
                    <a:lnTo>
                      <a:pt x="29" y="35"/>
                    </a:lnTo>
                    <a:lnTo>
                      <a:pt x="31" y="24"/>
                    </a:lnTo>
                    <a:lnTo>
                      <a:pt x="33" y="14"/>
                    </a:lnTo>
                    <a:lnTo>
                      <a:pt x="31" y="13"/>
                    </a:lnTo>
                    <a:lnTo>
                      <a:pt x="28" y="11"/>
                    </a:lnTo>
                    <a:lnTo>
                      <a:pt x="18" y="7"/>
                    </a:lnTo>
                    <a:lnTo>
                      <a:pt x="15" y="6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3" name="Freeform 313"/>
              <p:cNvSpPr>
                <a:spLocks/>
              </p:cNvSpPr>
              <p:nvPr/>
            </p:nvSpPr>
            <p:spPr bwMode="auto">
              <a:xfrm>
                <a:off x="2362" y="1390"/>
                <a:ext cx="90" cy="110"/>
              </a:xfrm>
              <a:custGeom>
                <a:avLst/>
                <a:gdLst>
                  <a:gd name="T0" fmla="*/ 0 w 15"/>
                  <a:gd name="T1" fmla="*/ 0 h 18"/>
                  <a:gd name="T2" fmla="*/ 2147483647 w 15"/>
                  <a:gd name="T3" fmla="*/ 2147483647 h 18"/>
                  <a:gd name="T4" fmla="*/ 2147483647 w 15"/>
                  <a:gd name="T5" fmla="*/ 2147483647 h 18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8"/>
                  <a:gd name="T11" fmla="*/ 15 w 1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8">
                    <a:moveTo>
                      <a:pt x="0" y="0"/>
                    </a:moveTo>
                    <a:lnTo>
                      <a:pt x="6" y="18"/>
                    </a:lnTo>
                    <a:lnTo>
                      <a:pt x="15" y="1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4" name="Freeform 314"/>
              <p:cNvSpPr>
                <a:spLocks/>
              </p:cNvSpPr>
              <p:nvPr/>
            </p:nvSpPr>
            <p:spPr bwMode="auto">
              <a:xfrm>
                <a:off x="2039" y="2063"/>
                <a:ext cx="156" cy="131"/>
              </a:xfrm>
              <a:custGeom>
                <a:avLst/>
                <a:gdLst>
                  <a:gd name="T0" fmla="*/ 0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2147483647 h 22"/>
                  <a:gd name="T8" fmla="*/ 2147483647 w 26"/>
                  <a:gd name="T9" fmla="*/ 2147483647 h 22"/>
                  <a:gd name="T10" fmla="*/ 2147483647 w 26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2"/>
                  <a:gd name="T20" fmla="*/ 26 w 26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2">
                    <a:moveTo>
                      <a:pt x="0" y="22"/>
                    </a:moveTo>
                    <a:lnTo>
                      <a:pt x="6" y="22"/>
                    </a:lnTo>
                    <a:lnTo>
                      <a:pt x="17" y="22"/>
                    </a:lnTo>
                    <a:lnTo>
                      <a:pt x="17" y="15"/>
                    </a:lnTo>
                    <a:lnTo>
                      <a:pt x="26" y="15"/>
                    </a:lnTo>
                    <a:lnTo>
                      <a:pt x="26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5" name="Line 315"/>
              <p:cNvSpPr>
                <a:spLocks noChangeShapeType="1"/>
              </p:cNvSpPr>
              <p:nvPr/>
            </p:nvSpPr>
            <p:spPr bwMode="auto">
              <a:xfrm>
                <a:off x="2207" y="2037"/>
                <a:ext cx="114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6" name="Freeform 316"/>
              <p:cNvSpPr>
                <a:spLocks/>
              </p:cNvSpPr>
              <p:nvPr/>
            </p:nvSpPr>
            <p:spPr bwMode="auto">
              <a:xfrm>
                <a:off x="1716" y="1480"/>
                <a:ext cx="745" cy="1410"/>
              </a:xfrm>
              <a:custGeom>
                <a:avLst/>
                <a:gdLst>
                  <a:gd name="T0" fmla="*/ 0 w 124"/>
                  <a:gd name="T1" fmla="*/ 2147483647 h 235"/>
                  <a:gd name="T2" fmla="*/ 2147483647 w 124"/>
                  <a:gd name="T3" fmla="*/ 2147483647 h 235"/>
                  <a:gd name="T4" fmla="*/ 2147483647 w 124"/>
                  <a:gd name="T5" fmla="*/ 2147483647 h 235"/>
                  <a:gd name="T6" fmla="*/ 2147483647 w 124"/>
                  <a:gd name="T7" fmla="*/ 2147483647 h 235"/>
                  <a:gd name="T8" fmla="*/ 2147483647 w 124"/>
                  <a:gd name="T9" fmla="*/ 2147483647 h 235"/>
                  <a:gd name="T10" fmla="*/ 2147483647 w 124"/>
                  <a:gd name="T11" fmla="*/ 2147483647 h 235"/>
                  <a:gd name="T12" fmla="*/ 2147483647 w 124"/>
                  <a:gd name="T13" fmla="*/ 2147483647 h 235"/>
                  <a:gd name="T14" fmla="*/ 2147483647 w 124"/>
                  <a:gd name="T15" fmla="*/ 2147483647 h 235"/>
                  <a:gd name="T16" fmla="*/ 2147483647 w 124"/>
                  <a:gd name="T17" fmla="*/ 2147483647 h 235"/>
                  <a:gd name="T18" fmla="*/ 2147483647 w 124"/>
                  <a:gd name="T19" fmla="*/ 2147483647 h 235"/>
                  <a:gd name="T20" fmla="*/ 2147483647 w 124"/>
                  <a:gd name="T21" fmla="*/ 2147483647 h 235"/>
                  <a:gd name="T22" fmla="*/ 2147483647 w 124"/>
                  <a:gd name="T23" fmla="*/ 2147483647 h 235"/>
                  <a:gd name="T24" fmla="*/ 2147483647 w 124"/>
                  <a:gd name="T25" fmla="*/ 2147483647 h 235"/>
                  <a:gd name="T26" fmla="*/ 2147483647 w 124"/>
                  <a:gd name="T27" fmla="*/ 2147483647 h 235"/>
                  <a:gd name="T28" fmla="*/ 2147483647 w 124"/>
                  <a:gd name="T29" fmla="*/ 2147483647 h 235"/>
                  <a:gd name="T30" fmla="*/ 2147483647 w 124"/>
                  <a:gd name="T31" fmla="*/ 2147483647 h 235"/>
                  <a:gd name="T32" fmla="*/ 2147483647 w 124"/>
                  <a:gd name="T33" fmla="*/ 2147483647 h 235"/>
                  <a:gd name="T34" fmla="*/ 2147483647 w 124"/>
                  <a:gd name="T35" fmla="*/ 2147483647 h 235"/>
                  <a:gd name="T36" fmla="*/ 2147483647 w 124"/>
                  <a:gd name="T37" fmla="*/ 2147483647 h 235"/>
                  <a:gd name="T38" fmla="*/ 2147483647 w 124"/>
                  <a:gd name="T39" fmla="*/ 2147483647 h 235"/>
                  <a:gd name="T40" fmla="*/ 2147483647 w 124"/>
                  <a:gd name="T41" fmla="*/ 2147483647 h 235"/>
                  <a:gd name="T42" fmla="*/ 2147483647 w 124"/>
                  <a:gd name="T43" fmla="*/ 2147483647 h 235"/>
                  <a:gd name="T44" fmla="*/ 2147483647 w 124"/>
                  <a:gd name="T45" fmla="*/ 2147483647 h 235"/>
                  <a:gd name="T46" fmla="*/ 2147483647 w 124"/>
                  <a:gd name="T47" fmla="*/ 2147483647 h 235"/>
                  <a:gd name="T48" fmla="*/ 2147483647 w 124"/>
                  <a:gd name="T49" fmla="*/ 2147483647 h 235"/>
                  <a:gd name="T50" fmla="*/ 2147483647 w 124"/>
                  <a:gd name="T51" fmla="*/ 2147483647 h 235"/>
                  <a:gd name="T52" fmla="*/ 2147483647 w 124"/>
                  <a:gd name="T53" fmla="*/ 2147483647 h 235"/>
                  <a:gd name="T54" fmla="*/ 2147483647 w 124"/>
                  <a:gd name="T55" fmla="*/ 2147483647 h 235"/>
                  <a:gd name="T56" fmla="*/ 2147483647 w 124"/>
                  <a:gd name="T57" fmla="*/ 2147483647 h 235"/>
                  <a:gd name="T58" fmla="*/ 2147483647 w 124"/>
                  <a:gd name="T59" fmla="*/ 2147483647 h 235"/>
                  <a:gd name="T60" fmla="*/ 2147483647 w 124"/>
                  <a:gd name="T61" fmla="*/ 2147483647 h 235"/>
                  <a:gd name="T62" fmla="*/ 2147483647 w 124"/>
                  <a:gd name="T63" fmla="*/ 2147483647 h 235"/>
                  <a:gd name="T64" fmla="*/ 2147483647 w 124"/>
                  <a:gd name="T65" fmla="*/ 2147483647 h 235"/>
                  <a:gd name="T66" fmla="*/ 2147483647 w 124"/>
                  <a:gd name="T67" fmla="*/ 2147483647 h 235"/>
                  <a:gd name="T68" fmla="*/ 2147483647 w 124"/>
                  <a:gd name="T69" fmla="*/ 2147483647 h 235"/>
                  <a:gd name="T70" fmla="*/ 2147483647 w 124"/>
                  <a:gd name="T71" fmla="*/ 2147483647 h 235"/>
                  <a:gd name="T72" fmla="*/ 2147483647 w 124"/>
                  <a:gd name="T73" fmla="*/ 2147483647 h 235"/>
                  <a:gd name="T74" fmla="*/ 2147483647 w 124"/>
                  <a:gd name="T75" fmla="*/ 2147483647 h 235"/>
                  <a:gd name="T76" fmla="*/ 2147483647 w 124"/>
                  <a:gd name="T77" fmla="*/ 2147483647 h 235"/>
                  <a:gd name="T78" fmla="*/ 2147483647 w 124"/>
                  <a:gd name="T79" fmla="*/ 2147483647 h 235"/>
                  <a:gd name="T80" fmla="*/ 2147483647 w 124"/>
                  <a:gd name="T81" fmla="*/ 2147483647 h 235"/>
                  <a:gd name="T82" fmla="*/ 2147483647 w 124"/>
                  <a:gd name="T83" fmla="*/ 2147483647 h 235"/>
                  <a:gd name="T84" fmla="*/ 2147483647 w 124"/>
                  <a:gd name="T85" fmla="*/ 2147483647 h 235"/>
                  <a:gd name="T86" fmla="*/ 2147483647 w 124"/>
                  <a:gd name="T87" fmla="*/ 0 h 2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4"/>
                  <a:gd name="T133" fmla="*/ 0 h 235"/>
                  <a:gd name="T134" fmla="*/ 124 w 124"/>
                  <a:gd name="T135" fmla="*/ 235 h 2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4" h="235">
                    <a:moveTo>
                      <a:pt x="0" y="235"/>
                    </a:moveTo>
                    <a:lnTo>
                      <a:pt x="4" y="227"/>
                    </a:lnTo>
                    <a:lnTo>
                      <a:pt x="9" y="219"/>
                    </a:lnTo>
                    <a:lnTo>
                      <a:pt x="15" y="210"/>
                    </a:lnTo>
                    <a:lnTo>
                      <a:pt x="22" y="201"/>
                    </a:lnTo>
                    <a:lnTo>
                      <a:pt x="24" y="195"/>
                    </a:lnTo>
                    <a:lnTo>
                      <a:pt x="27" y="190"/>
                    </a:lnTo>
                    <a:lnTo>
                      <a:pt x="31" y="182"/>
                    </a:lnTo>
                    <a:lnTo>
                      <a:pt x="33" y="177"/>
                    </a:lnTo>
                    <a:lnTo>
                      <a:pt x="35" y="175"/>
                    </a:lnTo>
                    <a:lnTo>
                      <a:pt x="38" y="171"/>
                    </a:lnTo>
                    <a:lnTo>
                      <a:pt x="38" y="165"/>
                    </a:lnTo>
                    <a:lnTo>
                      <a:pt x="38" y="161"/>
                    </a:lnTo>
                    <a:lnTo>
                      <a:pt x="40" y="156"/>
                    </a:lnTo>
                    <a:lnTo>
                      <a:pt x="42" y="150"/>
                    </a:lnTo>
                    <a:lnTo>
                      <a:pt x="44" y="144"/>
                    </a:lnTo>
                    <a:lnTo>
                      <a:pt x="46" y="137"/>
                    </a:lnTo>
                    <a:lnTo>
                      <a:pt x="48" y="131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4" y="119"/>
                    </a:lnTo>
                    <a:lnTo>
                      <a:pt x="59" y="106"/>
                    </a:lnTo>
                    <a:lnTo>
                      <a:pt x="63" y="100"/>
                    </a:lnTo>
                    <a:lnTo>
                      <a:pt x="65" y="95"/>
                    </a:lnTo>
                    <a:lnTo>
                      <a:pt x="67" y="89"/>
                    </a:lnTo>
                    <a:lnTo>
                      <a:pt x="69" y="83"/>
                    </a:lnTo>
                    <a:lnTo>
                      <a:pt x="70" y="76"/>
                    </a:lnTo>
                    <a:lnTo>
                      <a:pt x="72" y="70"/>
                    </a:lnTo>
                    <a:lnTo>
                      <a:pt x="74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9" y="47"/>
                    </a:lnTo>
                    <a:lnTo>
                      <a:pt x="82" y="42"/>
                    </a:lnTo>
                    <a:lnTo>
                      <a:pt x="87" y="36"/>
                    </a:lnTo>
                    <a:lnTo>
                      <a:pt x="92" y="32"/>
                    </a:lnTo>
                    <a:lnTo>
                      <a:pt x="97" y="29"/>
                    </a:lnTo>
                    <a:lnTo>
                      <a:pt x="102" y="26"/>
                    </a:lnTo>
                    <a:lnTo>
                      <a:pt x="108" y="23"/>
                    </a:lnTo>
                    <a:lnTo>
                      <a:pt x="113" y="22"/>
                    </a:lnTo>
                    <a:lnTo>
                      <a:pt x="122" y="20"/>
                    </a:lnTo>
                    <a:lnTo>
                      <a:pt x="124" y="12"/>
                    </a:lnTo>
                    <a:lnTo>
                      <a:pt x="124" y="10"/>
                    </a:lnTo>
                    <a:lnTo>
                      <a:pt x="123" y="6"/>
                    </a:lnTo>
                    <a:lnTo>
                      <a:pt x="123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7" name="Freeform 317"/>
              <p:cNvSpPr>
                <a:spLocks/>
              </p:cNvSpPr>
              <p:nvPr/>
            </p:nvSpPr>
            <p:spPr bwMode="auto">
              <a:xfrm>
                <a:off x="3107" y="1186"/>
                <a:ext cx="1392" cy="246"/>
              </a:xfrm>
              <a:custGeom>
                <a:avLst/>
                <a:gdLst>
                  <a:gd name="T0" fmla="*/ 0 w 232"/>
                  <a:gd name="T1" fmla="*/ 2147483647 h 41"/>
                  <a:gd name="T2" fmla="*/ 2147483647 w 232"/>
                  <a:gd name="T3" fmla="*/ 2147483647 h 41"/>
                  <a:gd name="T4" fmla="*/ 2147483647 w 232"/>
                  <a:gd name="T5" fmla="*/ 2147483647 h 41"/>
                  <a:gd name="T6" fmla="*/ 2147483647 w 232"/>
                  <a:gd name="T7" fmla="*/ 2147483647 h 41"/>
                  <a:gd name="T8" fmla="*/ 2147483647 w 232"/>
                  <a:gd name="T9" fmla="*/ 2147483647 h 41"/>
                  <a:gd name="T10" fmla="*/ 2147483647 w 232"/>
                  <a:gd name="T11" fmla="*/ 2147483647 h 41"/>
                  <a:gd name="T12" fmla="*/ 2147483647 w 232"/>
                  <a:gd name="T13" fmla="*/ 2147483647 h 41"/>
                  <a:gd name="T14" fmla="*/ 2147483647 w 232"/>
                  <a:gd name="T15" fmla="*/ 2147483647 h 41"/>
                  <a:gd name="T16" fmla="*/ 2147483647 w 232"/>
                  <a:gd name="T17" fmla="*/ 2147483647 h 41"/>
                  <a:gd name="T18" fmla="*/ 2147483647 w 232"/>
                  <a:gd name="T19" fmla="*/ 2147483647 h 41"/>
                  <a:gd name="T20" fmla="*/ 2147483647 w 232"/>
                  <a:gd name="T21" fmla="*/ 2147483647 h 41"/>
                  <a:gd name="T22" fmla="*/ 2147483647 w 232"/>
                  <a:gd name="T23" fmla="*/ 2147483647 h 41"/>
                  <a:gd name="T24" fmla="*/ 2147483647 w 232"/>
                  <a:gd name="T25" fmla="*/ 2147483647 h 41"/>
                  <a:gd name="T26" fmla="*/ 2147483647 w 232"/>
                  <a:gd name="T27" fmla="*/ 2147483647 h 41"/>
                  <a:gd name="T28" fmla="*/ 2147483647 w 232"/>
                  <a:gd name="T29" fmla="*/ 2147483647 h 41"/>
                  <a:gd name="T30" fmla="*/ 2147483647 w 232"/>
                  <a:gd name="T31" fmla="*/ 2147483647 h 41"/>
                  <a:gd name="T32" fmla="*/ 2147483647 w 232"/>
                  <a:gd name="T33" fmla="*/ 2147483647 h 41"/>
                  <a:gd name="T34" fmla="*/ 2147483647 w 232"/>
                  <a:gd name="T35" fmla="*/ 2147483647 h 41"/>
                  <a:gd name="T36" fmla="*/ 2147483647 w 232"/>
                  <a:gd name="T37" fmla="*/ 2147483647 h 41"/>
                  <a:gd name="T38" fmla="*/ 2147483647 w 232"/>
                  <a:gd name="T39" fmla="*/ 2147483647 h 41"/>
                  <a:gd name="T40" fmla="*/ 2147483647 w 232"/>
                  <a:gd name="T41" fmla="*/ 2147483647 h 41"/>
                  <a:gd name="T42" fmla="*/ 2147483647 w 232"/>
                  <a:gd name="T43" fmla="*/ 2147483647 h 41"/>
                  <a:gd name="T44" fmla="*/ 2147483647 w 232"/>
                  <a:gd name="T45" fmla="*/ 2147483647 h 41"/>
                  <a:gd name="T46" fmla="*/ 2147483647 w 232"/>
                  <a:gd name="T47" fmla="*/ 0 h 41"/>
                  <a:gd name="T48" fmla="*/ 2147483647 w 232"/>
                  <a:gd name="T49" fmla="*/ 2147483647 h 41"/>
                  <a:gd name="T50" fmla="*/ 2147483647 w 232"/>
                  <a:gd name="T51" fmla="*/ 2147483647 h 41"/>
                  <a:gd name="T52" fmla="*/ 2147483647 w 232"/>
                  <a:gd name="T53" fmla="*/ 2147483647 h 41"/>
                  <a:gd name="T54" fmla="*/ 2147483647 w 232"/>
                  <a:gd name="T55" fmla="*/ 2147483647 h 41"/>
                  <a:gd name="T56" fmla="*/ 2147483647 w 232"/>
                  <a:gd name="T57" fmla="*/ 2147483647 h 41"/>
                  <a:gd name="T58" fmla="*/ 2147483647 w 232"/>
                  <a:gd name="T59" fmla="*/ 2147483647 h 41"/>
                  <a:gd name="T60" fmla="*/ 2147483647 w 232"/>
                  <a:gd name="T61" fmla="*/ 2147483647 h 41"/>
                  <a:gd name="T62" fmla="*/ 2147483647 w 232"/>
                  <a:gd name="T63" fmla="*/ 2147483647 h 41"/>
                  <a:gd name="T64" fmla="*/ 2147483647 w 232"/>
                  <a:gd name="T65" fmla="*/ 2147483647 h 41"/>
                  <a:gd name="T66" fmla="*/ 2147483647 w 232"/>
                  <a:gd name="T67" fmla="*/ 2147483647 h 41"/>
                  <a:gd name="T68" fmla="*/ 2147483647 w 232"/>
                  <a:gd name="T69" fmla="*/ 2147483647 h 41"/>
                  <a:gd name="T70" fmla="*/ 2147483647 w 232"/>
                  <a:gd name="T71" fmla="*/ 2147483647 h 41"/>
                  <a:gd name="T72" fmla="*/ 2147483647 w 232"/>
                  <a:gd name="T73" fmla="*/ 2147483647 h 41"/>
                  <a:gd name="T74" fmla="*/ 2147483647 w 232"/>
                  <a:gd name="T75" fmla="*/ 2147483647 h 41"/>
                  <a:gd name="T76" fmla="*/ 2147483647 w 232"/>
                  <a:gd name="T77" fmla="*/ 2147483647 h 41"/>
                  <a:gd name="T78" fmla="*/ 2147483647 w 232"/>
                  <a:gd name="T79" fmla="*/ 2147483647 h 41"/>
                  <a:gd name="T80" fmla="*/ 2147483647 w 232"/>
                  <a:gd name="T81" fmla="*/ 2147483647 h 41"/>
                  <a:gd name="T82" fmla="*/ 2147483647 w 232"/>
                  <a:gd name="T83" fmla="*/ 2147483647 h 41"/>
                  <a:gd name="T84" fmla="*/ 2147483647 w 232"/>
                  <a:gd name="T85" fmla="*/ 2147483647 h 41"/>
                  <a:gd name="T86" fmla="*/ 2147483647 w 232"/>
                  <a:gd name="T87" fmla="*/ 2147483647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2"/>
                  <a:gd name="T133" fmla="*/ 0 h 41"/>
                  <a:gd name="T134" fmla="*/ 232 w 232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2" h="41">
                    <a:moveTo>
                      <a:pt x="0" y="39"/>
                    </a:moveTo>
                    <a:lnTo>
                      <a:pt x="6" y="41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6"/>
                    </a:lnTo>
                    <a:lnTo>
                      <a:pt x="22" y="34"/>
                    </a:lnTo>
                    <a:lnTo>
                      <a:pt x="26" y="31"/>
                    </a:lnTo>
                    <a:lnTo>
                      <a:pt x="28" y="29"/>
                    </a:lnTo>
                    <a:lnTo>
                      <a:pt x="33" y="23"/>
                    </a:lnTo>
                    <a:lnTo>
                      <a:pt x="38" y="17"/>
                    </a:lnTo>
                    <a:lnTo>
                      <a:pt x="42" y="14"/>
                    </a:lnTo>
                    <a:lnTo>
                      <a:pt x="48" y="12"/>
                    </a:lnTo>
                    <a:lnTo>
                      <a:pt x="52" y="11"/>
                    </a:lnTo>
                    <a:lnTo>
                      <a:pt x="66" y="6"/>
                    </a:lnTo>
                    <a:lnTo>
                      <a:pt x="70" y="6"/>
                    </a:lnTo>
                    <a:lnTo>
                      <a:pt x="73" y="7"/>
                    </a:lnTo>
                    <a:lnTo>
                      <a:pt x="75" y="6"/>
                    </a:lnTo>
                    <a:lnTo>
                      <a:pt x="80" y="3"/>
                    </a:lnTo>
                    <a:lnTo>
                      <a:pt x="83" y="4"/>
                    </a:lnTo>
                    <a:lnTo>
                      <a:pt x="85" y="5"/>
                    </a:lnTo>
                    <a:lnTo>
                      <a:pt x="88" y="6"/>
                    </a:lnTo>
                    <a:lnTo>
                      <a:pt x="98" y="2"/>
                    </a:lnTo>
                    <a:lnTo>
                      <a:pt x="103" y="0"/>
                    </a:lnTo>
                    <a:lnTo>
                      <a:pt x="117" y="2"/>
                    </a:lnTo>
                    <a:lnTo>
                      <a:pt x="117" y="6"/>
                    </a:lnTo>
                    <a:lnTo>
                      <a:pt x="117" y="9"/>
                    </a:lnTo>
                    <a:lnTo>
                      <a:pt x="122" y="12"/>
                    </a:lnTo>
                    <a:lnTo>
                      <a:pt x="127" y="13"/>
                    </a:lnTo>
                    <a:lnTo>
                      <a:pt x="136" y="12"/>
                    </a:lnTo>
                    <a:lnTo>
                      <a:pt x="154" y="8"/>
                    </a:lnTo>
                    <a:lnTo>
                      <a:pt x="182" y="3"/>
                    </a:lnTo>
                    <a:lnTo>
                      <a:pt x="195" y="1"/>
                    </a:lnTo>
                    <a:lnTo>
                      <a:pt x="203" y="7"/>
                    </a:lnTo>
                    <a:lnTo>
                      <a:pt x="208" y="3"/>
                    </a:lnTo>
                    <a:lnTo>
                      <a:pt x="214" y="2"/>
                    </a:lnTo>
                    <a:lnTo>
                      <a:pt x="217" y="3"/>
                    </a:lnTo>
                    <a:lnTo>
                      <a:pt x="221" y="5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7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2" y="7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8" name="Freeform 318"/>
              <p:cNvSpPr>
                <a:spLocks/>
              </p:cNvSpPr>
              <p:nvPr/>
            </p:nvSpPr>
            <p:spPr bwMode="auto">
              <a:xfrm>
                <a:off x="3089" y="1311"/>
                <a:ext cx="354" cy="204"/>
              </a:xfrm>
              <a:custGeom>
                <a:avLst/>
                <a:gdLst>
                  <a:gd name="T0" fmla="*/ 2147483647 w 59"/>
                  <a:gd name="T1" fmla="*/ 2147483647 h 34"/>
                  <a:gd name="T2" fmla="*/ 0 w 59"/>
                  <a:gd name="T3" fmla="*/ 2147483647 h 34"/>
                  <a:gd name="T4" fmla="*/ 0 w 59"/>
                  <a:gd name="T5" fmla="*/ 2147483647 h 34"/>
                  <a:gd name="T6" fmla="*/ 2147483647 w 59"/>
                  <a:gd name="T7" fmla="*/ 2147483647 h 34"/>
                  <a:gd name="T8" fmla="*/ 2147483647 w 59"/>
                  <a:gd name="T9" fmla="*/ 2147483647 h 34"/>
                  <a:gd name="T10" fmla="*/ 2147483647 w 59"/>
                  <a:gd name="T11" fmla="*/ 2147483647 h 34"/>
                  <a:gd name="T12" fmla="*/ 2147483647 w 59"/>
                  <a:gd name="T13" fmla="*/ 2147483647 h 34"/>
                  <a:gd name="T14" fmla="*/ 2147483647 w 59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4"/>
                  <a:gd name="T26" fmla="*/ 59 w 59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4">
                    <a:moveTo>
                      <a:pt x="1" y="18"/>
                    </a:moveTo>
                    <a:lnTo>
                      <a:pt x="0" y="26"/>
                    </a:lnTo>
                    <a:lnTo>
                      <a:pt x="0" y="34"/>
                    </a:lnTo>
                    <a:lnTo>
                      <a:pt x="9" y="30"/>
                    </a:lnTo>
                    <a:lnTo>
                      <a:pt x="24" y="21"/>
                    </a:lnTo>
                    <a:lnTo>
                      <a:pt x="40" y="12"/>
                    </a:lnTo>
                    <a:lnTo>
                      <a:pt x="50" y="5"/>
                    </a:lnTo>
                    <a:lnTo>
                      <a:pt x="59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9" name="Freeform 319"/>
              <p:cNvSpPr>
                <a:spLocks/>
              </p:cNvSpPr>
              <p:nvPr/>
            </p:nvSpPr>
            <p:spPr bwMode="auto">
              <a:xfrm>
                <a:off x="2897" y="1337"/>
                <a:ext cx="1" cy="83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2147483647 h 14"/>
                  <a:gd name="T6" fmla="*/ 0 w 1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4"/>
                  <a:gd name="T14" fmla="*/ 1 w 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0" name="Line 320"/>
              <p:cNvSpPr>
                <a:spLocks noChangeShapeType="1"/>
              </p:cNvSpPr>
              <p:nvPr/>
            </p:nvSpPr>
            <p:spPr bwMode="auto">
              <a:xfrm flipV="1">
                <a:off x="2657" y="1299"/>
                <a:ext cx="1" cy="12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1" name="Freeform 321"/>
              <p:cNvSpPr>
                <a:spLocks/>
              </p:cNvSpPr>
              <p:nvPr/>
            </p:nvSpPr>
            <p:spPr bwMode="auto">
              <a:xfrm>
                <a:off x="2453" y="1413"/>
                <a:ext cx="656" cy="66"/>
              </a:xfrm>
              <a:custGeom>
                <a:avLst/>
                <a:gdLst>
                  <a:gd name="T0" fmla="*/ 0 w 109"/>
                  <a:gd name="T1" fmla="*/ 2147483647 h 11"/>
                  <a:gd name="T2" fmla="*/ 2147483647 w 109"/>
                  <a:gd name="T3" fmla="*/ 2147483647 h 11"/>
                  <a:gd name="T4" fmla="*/ 2147483647 w 109"/>
                  <a:gd name="T5" fmla="*/ 2147483647 h 11"/>
                  <a:gd name="T6" fmla="*/ 2147483647 w 109"/>
                  <a:gd name="T7" fmla="*/ 2147483647 h 11"/>
                  <a:gd name="T8" fmla="*/ 2147483647 w 109"/>
                  <a:gd name="T9" fmla="*/ 2147483647 h 11"/>
                  <a:gd name="T10" fmla="*/ 2147483647 w 109"/>
                  <a:gd name="T11" fmla="*/ 2147483647 h 11"/>
                  <a:gd name="T12" fmla="*/ 2147483647 w 109"/>
                  <a:gd name="T13" fmla="*/ 2147483647 h 11"/>
                  <a:gd name="T14" fmla="*/ 2147483647 w 109"/>
                  <a:gd name="T15" fmla="*/ 2147483647 h 11"/>
                  <a:gd name="T16" fmla="*/ 2147483647 w 109"/>
                  <a:gd name="T17" fmla="*/ 2147483647 h 11"/>
                  <a:gd name="T18" fmla="*/ 2147483647 w 109"/>
                  <a:gd name="T19" fmla="*/ 2147483647 h 11"/>
                  <a:gd name="T20" fmla="*/ 2147483647 w 109"/>
                  <a:gd name="T21" fmla="*/ 2147483647 h 11"/>
                  <a:gd name="T22" fmla="*/ 2147483647 w 109"/>
                  <a:gd name="T23" fmla="*/ 2147483647 h 11"/>
                  <a:gd name="T24" fmla="*/ 2147483647 w 109"/>
                  <a:gd name="T25" fmla="*/ 0 h 11"/>
                  <a:gd name="T26" fmla="*/ 2147483647 w 109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9"/>
                  <a:gd name="T43" fmla="*/ 0 h 11"/>
                  <a:gd name="T44" fmla="*/ 109 w 10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9" h="11">
                    <a:moveTo>
                      <a:pt x="0" y="11"/>
                    </a:moveTo>
                    <a:lnTo>
                      <a:pt x="4" y="9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57" y="1"/>
                    </a:lnTo>
                    <a:lnTo>
                      <a:pt x="90" y="1"/>
                    </a:lnTo>
                    <a:lnTo>
                      <a:pt x="95" y="0"/>
                    </a:lnTo>
                    <a:lnTo>
                      <a:pt x="109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2" name="Freeform 322"/>
              <p:cNvSpPr>
                <a:spLocks/>
              </p:cNvSpPr>
              <p:nvPr/>
            </p:nvSpPr>
            <p:spPr bwMode="auto">
              <a:xfrm>
                <a:off x="2369" y="1288"/>
                <a:ext cx="726" cy="110"/>
              </a:xfrm>
              <a:custGeom>
                <a:avLst/>
                <a:gdLst>
                  <a:gd name="T0" fmla="*/ 0 w 121"/>
                  <a:gd name="T1" fmla="*/ 2147483647 h 18"/>
                  <a:gd name="T2" fmla="*/ 2147483647 w 121"/>
                  <a:gd name="T3" fmla="*/ 2147483647 h 18"/>
                  <a:gd name="T4" fmla="*/ 2147483647 w 121"/>
                  <a:gd name="T5" fmla="*/ 2147483647 h 18"/>
                  <a:gd name="T6" fmla="*/ 2147483647 w 121"/>
                  <a:gd name="T7" fmla="*/ 2147483647 h 18"/>
                  <a:gd name="T8" fmla="*/ 2147483647 w 121"/>
                  <a:gd name="T9" fmla="*/ 0 h 18"/>
                  <a:gd name="T10" fmla="*/ 2147483647 w 121"/>
                  <a:gd name="T11" fmla="*/ 0 h 18"/>
                  <a:gd name="T12" fmla="*/ 2147483647 w 121"/>
                  <a:gd name="T13" fmla="*/ 0 h 18"/>
                  <a:gd name="T14" fmla="*/ 2147483647 w 121"/>
                  <a:gd name="T15" fmla="*/ 0 h 18"/>
                  <a:gd name="T16" fmla="*/ 2147483647 w 121"/>
                  <a:gd name="T17" fmla="*/ 2147483647 h 18"/>
                  <a:gd name="T18" fmla="*/ 2147483647 w 121"/>
                  <a:gd name="T19" fmla="*/ 2147483647 h 18"/>
                  <a:gd name="T20" fmla="*/ 2147483647 w 121"/>
                  <a:gd name="T21" fmla="*/ 2147483647 h 18"/>
                  <a:gd name="T22" fmla="*/ 2147483647 w 121"/>
                  <a:gd name="T23" fmla="*/ 2147483647 h 18"/>
                  <a:gd name="T24" fmla="*/ 2147483647 w 121"/>
                  <a:gd name="T25" fmla="*/ 2147483647 h 18"/>
                  <a:gd name="T26" fmla="*/ 2147483647 w 121"/>
                  <a:gd name="T27" fmla="*/ 2147483647 h 18"/>
                  <a:gd name="T28" fmla="*/ 2147483647 w 121"/>
                  <a:gd name="T29" fmla="*/ 2147483647 h 18"/>
                  <a:gd name="T30" fmla="*/ 2147483647 w 121"/>
                  <a:gd name="T31" fmla="*/ 2147483647 h 18"/>
                  <a:gd name="T32" fmla="*/ 2147483647 w 121"/>
                  <a:gd name="T33" fmla="*/ 2147483647 h 18"/>
                  <a:gd name="T34" fmla="*/ 2147483647 w 121"/>
                  <a:gd name="T35" fmla="*/ 2147483647 h 18"/>
                  <a:gd name="T36" fmla="*/ 2147483647 w 121"/>
                  <a:gd name="T37" fmla="*/ 2147483647 h 18"/>
                  <a:gd name="T38" fmla="*/ 2147483647 w 121"/>
                  <a:gd name="T39" fmla="*/ 2147483647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"/>
                  <a:gd name="T61" fmla="*/ 0 h 18"/>
                  <a:gd name="T62" fmla="*/ 121 w 121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" h="18">
                    <a:moveTo>
                      <a:pt x="0" y="18"/>
                    </a:moveTo>
                    <a:lnTo>
                      <a:pt x="10" y="15"/>
                    </a:lnTo>
                    <a:lnTo>
                      <a:pt x="15" y="13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2" y="2"/>
                    </a:lnTo>
                    <a:lnTo>
                      <a:pt x="66" y="4"/>
                    </a:lnTo>
                    <a:lnTo>
                      <a:pt x="72" y="5"/>
                    </a:lnTo>
                    <a:lnTo>
                      <a:pt x="76" y="6"/>
                    </a:lnTo>
                    <a:lnTo>
                      <a:pt x="81" y="7"/>
                    </a:lnTo>
                    <a:lnTo>
                      <a:pt x="86" y="8"/>
                    </a:lnTo>
                    <a:lnTo>
                      <a:pt x="89" y="8"/>
                    </a:lnTo>
                    <a:lnTo>
                      <a:pt x="97" y="10"/>
                    </a:lnTo>
                    <a:lnTo>
                      <a:pt x="106" y="12"/>
                    </a:lnTo>
                    <a:lnTo>
                      <a:pt x="116" y="14"/>
                    </a:lnTo>
                    <a:lnTo>
                      <a:pt x="121" y="15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3" name="Freeform 323"/>
              <p:cNvSpPr>
                <a:spLocks/>
              </p:cNvSpPr>
              <p:nvPr/>
            </p:nvSpPr>
            <p:spPr bwMode="auto">
              <a:xfrm>
                <a:off x="2400" y="663"/>
                <a:ext cx="73" cy="415"/>
              </a:xfrm>
              <a:custGeom>
                <a:avLst/>
                <a:gdLst>
                  <a:gd name="T0" fmla="*/ 0 w 12"/>
                  <a:gd name="T1" fmla="*/ 2147483647 h 69"/>
                  <a:gd name="T2" fmla="*/ 2147483647 w 12"/>
                  <a:gd name="T3" fmla="*/ 2147483647 h 69"/>
                  <a:gd name="T4" fmla="*/ 2147483647 w 12"/>
                  <a:gd name="T5" fmla="*/ 2147483647 h 69"/>
                  <a:gd name="T6" fmla="*/ 2147483647 w 12"/>
                  <a:gd name="T7" fmla="*/ 2147483647 h 69"/>
                  <a:gd name="T8" fmla="*/ 2147483647 w 12"/>
                  <a:gd name="T9" fmla="*/ 2147483647 h 69"/>
                  <a:gd name="T10" fmla="*/ 2147483647 w 12"/>
                  <a:gd name="T11" fmla="*/ 2147483647 h 69"/>
                  <a:gd name="T12" fmla="*/ 2147483647 w 12"/>
                  <a:gd name="T13" fmla="*/ 2147483647 h 69"/>
                  <a:gd name="T14" fmla="*/ 2147483647 w 12"/>
                  <a:gd name="T15" fmla="*/ 2147483647 h 69"/>
                  <a:gd name="T16" fmla="*/ 2147483647 w 12"/>
                  <a:gd name="T17" fmla="*/ 2147483647 h 69"/>
                  <a:gd name="T18" fmla="*/ 2147483647 w 12"/>
                  <a:gd name="T19" fmla="*/ 2147483647 h 69"/>
                  <a:gd name="T20" fmla="*/ 2147483647 w 12"/>
                  <a:gd name="T21" fmla="*/ 2147483647 h 69"/>
                  <a:gd name="T22" fmla="*/ 2147483647 w 12"/>
                  <a:gd name="T23" fmla="*/ 2147483647 h 69"/>
                  <a:gd name="T24" fmla="*/ 2147483647 w 12"/>
                  <a:gd name="T25" fmla="*/ 2147483647 h 69"/>
                  <a:gd name="T26" fmla="*/ 2147483647 w 12"/>
                  <a:gd name="T27" fmla="*/ 2147483647 h 69"/>
                  <a:gd name="T28" fmla="*/ 2147483647 w 12"/>
                  <a:gd name="T29" fmla="*/ 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9"/>
                  <a:gd name="T47" fmla="*/ 12 w 12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9">
                    <a:moveTo>
                      <a:pt x="0" y="66"/>
                    </a:moveTo>
                    <a:lnTo>
                      <a:pt x="7" y="69"/>
                    </a:lnTo>
                    <a:lnTo>
                      <a:pt x="7" y="64"/>
                    </a:lnTo>
                    <a:lnTo>
                      <a:pt x="10" y="60"/>
                    </a:lnTo>
                    <a:lnTo>
                      <a:pt x="12" y="57"/>
                    </a:lnTo>
                    <a:lnTo>
                      <a:pt x="11" y="44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11" y="27"/>
                    </a:lnTo>
                    <a:lnTo>
                      <a:pt x="11" y="23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1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4" name="Freeform 324"/>
              <p:cNvSpPr>
                <a:spLocks/>
              </p:cNvSpPr>
              <p:nvPr/>
            </p:nvSpPr>
            <p:spPr bwMode="auto">
              <a:xfrm>
                <a:off x="2195" y="646"/>
                <a:ext cx="4" cy="330"/>
              </a:xfrm>
              <a:custGeom>
                <a:avLst/>
                <a:gdLst>
                  <a:gd name="T0" fmla="*/ 2147483647 w 1"/>
                  <a:gd name="T1" fmla="*/ 2147483647 h 55"/>
                  <a:gd name="T2" fmla="*/ 0 w 1"/>
                  <a:gd name="T3" fmla="*/ 2147483647 h 55"/>
                  <a:gd name="T4" fmla="*/ 2147483647 w 1"/>
                  <a:gd name="T5" fmla="*/ 2147483647 h 55"/>
                  <a:gd name="T6" fmla="*/ 2147483647 w 1"/>
                  <a:gd name="T7" fmla="*/ 2147483647 h 55"/>
                  <a:gd name="T8" fmla="*/ 2147483647 w 1"/>
                  <a:gd name="T9" fmla="*/ 2147483647 h 55"/>
                  <a:gd name="T10" fmla="*/ 2147483647 w 1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5"/>
                  <a:gd name="T20" fmla="*/ 1 w 1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5">
                    <a:moveTo>
                      <a:pt x="1" y="55"/>
                    </a:moveTo>
                    <a:lnTo>
                      <a:pt x="0" y="45"/>
                    </a:lnTo>
                    <a:lnTo>
                      <a:pt x="1" y="27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5" name="Line 325"/>
              <p:cNvSpPr>
                <a:spLocks noChangeShapeType="1"/>
              </p:cNvSpPr>
              <p:nvPr/>
            </p:nvSpPr>
            <p:spPr bwMode="auto">
              <a:xfrm flipH="1">
                <a:off x="2105" y="2037"/>
                <a:ext cx="102" cy="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6" name="Freeform 326"/>
              <p:cNvSpPr>
                <a:spLocks/>
              </p:cNvSpPr>
              <p:nvPr/>
            </p:nvSpPr>
            <p:spPr bwMode="auto">
              <a:xfrm>
                <a:off x="2189" y="1757"/>
                <a:ext cx="211" cy="17"/>
              </a:xfrm>
              <a:custGeom>
                <a:avLst/>
                <a:gdLst>
                  <a:gd name="T0" fmla="*/ 0 w 35"/>
                  <a:gd name="T1" fmla="*/ 2147483647 h 3"/>
                  <a:gd name="T2" fmla="*/ 2147483647 w 35"/>
                  <a:gd name="T3" fmla="*/ 2147483647 h 3"/>
                  <a:gd name="T4" fmla="*/ 2147483647 w 35"/>
                  <a:gd name="T5" fmla="*/ 2147483647 h 3"/>
                  <a:gd name="T6" fmla="*/ 2147483647 w 35"/>
                  <a:gd name="T7" fmla="*/ 2147483647 h 3"/>
                  <a:gd name="T8" fmla="*/ 2147483647 w 35"/>
                  <a:gd name="T9" fmla="*/ 0 h 3"/>
                  <a:gd name="T10" fmla="*/ 2147483647 w 3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"/>
                  <a:gd name="T20" fmla="*/ 35 w 3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">
                    <a:moveTo>
                      <a:pt x="0" y="1"/>
                    </a:moveTo>
                    <a:lnTo>
                      <a:pt x="4" y="3"/>
                    </a:lnTo>
                    <a:lnTo>
                      <a:pt x="8" y="3"/>
                    </a:lnTo>
                    <a:lnTo>
                      <a:pt x="23" y="1"/>
                    </a:lnTo>
                    <a:lnTo>
                      <a:pt x="30" y="0"/>
                    </a:lnTo>
                    <a:lnTo>
                      <a:pt x="3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7" name="Freeform 327"/>
              <p:cNvSpPr>
                <a:spLocks/>
              </p:cNvSpPr>
              <p:nvPr/>
            </p:nvSpPr>
            <p:spPr bwMode="auto">
              <a:xfrm>
                <a:off x="1859" y="2571"/>
                <a:ext cx="362" cy="115"/>
              </a:xfrm>
              <a:custGeom>
                <a:avLst/>
                <a:gdLst>
                  <a:gd name="T0" fmla="*/ 0 w 60"/>
                  <a:gd name="T1" fmla="*/ 2147483647 h 19"/>
                  <a:gd name="T2" fmla="*/ 2147483647 w 60"/>
                  <a:gd name="T3" fmla="*/ 2147483647 h 19"/>
                  <a:gd name="T4" fmla="*/ 2147483647 w 60"/>
                  <a:gd name="T5" fmla="*/ 2147483647 h 19"/>
                  <a:gd name="T6" fmla="*/ 2147483647 w 60"/>
                  <a:gd name="T7" fmla="*/ 2147483647 h 19"/>
                  <a:gd name="T8" fmla="*/ 2147483647 w 60"/>
                  <a:gd name="T9" fmla="*/ 2147483647 h 19"/>
                  <a:gd name="T10" fmla="*/ 2147483647 w 60"/>
                  <a:gd name="T11" fmla="*/ 2147483647 h 19"/>
                  <a:gd name="T12" fmla="*/ 2147483647 w 60"/>
                  <a:gd name="T13" fmla="*/ 2147483647 h 19"/>
                  <a:gd name="T14" fmla="*/ 2147483647 w 60"/>
                  <a:gd name="T15" fmla="*/ 2147483647 h 19"/>
                  <a:gd name="T16" fmla="*/ 2147483647 w 60"/>
                  <a:gd name="T17" fmla="*/ 2147483647 h 19"/>
                  <a:gd name="T18" fmla="*/ 2147483647 w 60"/>
                  <a:gd name="T19" fmla="*/ 2147483647 h 19"/>
                  <a:gd name="T20" fmla="*/ 2147483647 w 60"/>
                  <a:gd name="T21" fmla="*/ 0 h 19"/>
                  <a:gd name="T22" fmla="*/ 2147483647 w 60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19"/>
                  <a:gd name="T38" fmla="*/ 60 w 60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19">
                    <a:moveTo>
                      <a:pt x="0" y="15"/>
                    </a:moveTo>
                    <a:lnTo>
                      <a:pt x="6" y="17"/>
                    </a:lnTo>
                    <a:lnTo>
                      <a:pt x="22" y="18"/>
                    </a:lnTo>
                    <a:lnTo>
                      <a:pt x="35" y="18"/>
                    </a:lnTo>
                    <a:lnTo>
                      <a:pt x="49" y="19"/>
                    </a:lnTo>
                    <a:lnTo>
                      <a:pt x="51" y="18"/>
                    </a:lnTo>
                    <a:lnTo>
                      <a:pt x="53" y="18"/>
                    </a:lnTo>
                    <a:lnTo>
                      <a:pt x="56" y="17"/>
                    </a:lnTo>
                    <a:lnTo>
                      <a:pt x="59" y="15"/>
                    </a:lnTo>
                    <a:lnTo>
                      <a:pt x="60" y="13"/>
                    </a:lnTo>
                    <a:lnTo>
                      <a:pt x="60" y="0"/>
                    </a:lnTo>
                    <a:lnTo>
                      <a:pt x="57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" name="Freeform 328"/>
              <p:cNvSpPr>
                <a:spLocks/>
              </p:cNvSpPr>
              <p:nvPr/>
            </p:nvSpPr>
            <p:spPr bwMode="auto">
              <a:xfrm>
                <a:off x="1906" y="2566"/>
                <a:ext cx="155" cy="1"/>
              </a:xfrm>
              <a:custGeom>
                <a:avLst/>
                <a:gdLst>
                  <a:gd name="T0" fmla="*/ 0 w 26"/>
                  <a:gd name="T1" fmla="*/ 0 h 1"/>
                  <a:gd name="T2" fmla="*/ 2147483647 w 26"/>
                  <a:gd name="T3" fmla="*/ 0 h 1"/>
                  <a:gd name="T4" fmla="*/ 2147483647 w 26"/>
                  <a:gd name="T5" fmla="*/ 0 h 1"/>
                  <a:gd name="T6" fmla="*/ 2147483647 w 26"/>
                  <a:gd name="T7" fmla="*/ 0 h 1"/>
                  <a:gd name="T8" fmla="*/ 2147483647 w 26"/>
                  <a:gd name="T9" fmla="*/ 0 h 1"/>
                  <a:gd name="T10" fmla="*/ 2147483647 w 2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"/>
                  <a:gd name="T20" fmla="*/ 26 w 2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6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9" name="Freeform 329"/>
              <p:cNvSpPr>
                <a:spLocks/>
              </p:cNvSpPr>
              <p:nvPr/>
            </p:nvSpPr>
            <p:spPr bwMode="auto">
              <a:xfrm>
                <a:off x="1265" y="2889"/>
                <a:ext cx="451" cy="949"/>
              </a:xfrm>
              <a:custGeom>
                <a:avLst/>
                <a:gdLst>
                  <a:gd name="T0" fmla="*/ 0 w 75"/>
                  <a:gd name="T1" fmla="*/ 2147483647 h 158"/>
                  <a:gd name="T2" fmla="*/ 2147483647 w 75"/>
                  <a:gd name="T3" fmla="*/ 2147483647 h 158"/>
                  <a:gd name="T4" fmla="*/ 2147483647 w 75"/>
                  <a:gd name="T5" fmla="*/ 2147483647 h 158"/>
                  <a:gd name="T6" fmla="*/ 2147483647 w 75"/>
                  <a:gd name="T7" fmla="*/ 2147483647 h 158"/>
                  <a:gd name="T8" fmla="*/ 2147483647 w 75"/>
                  <a:gd name="T9" fmla="*/ 2147483647 h 158"/>
                  <a:gd name="T10" fmla="*/ 2147483647 w 75"/>
                  <a:gd name="T11" fmla="*/ 2147483647 h 158"/>
                  <a:gd name="T12" fmla="*/ 2147483647 w 75"/>
                  <a:gd name="T13" fmla="*/ 2147483647 h 158"/>
                  <a:gd name="T14" fmla="*/ 2147483647 w 75"/>
                  <a:gd name="T15" fmla="*/ 2147483647 h 158"/>
                  <a:gd name="T16" fmla="*/ 2147483647 w 75"/>
                  <a:gd name="T17" fmla="*/ 2147483647 h 158"/>
                  <a:gd name="T18" fmla="*/ 2147483647 w 75"/>
                  <a:gd name="T19" fmla="*/ 2147483647 h 158"/>
                  <a:gd name="T20" fmla="*/ 2147483647 w 75"/>
                  <a:gd name="T21" fmla="*/ 2147483647 h 158"/>
                  <a:gd name="T22" fmla="*/ 2147483647 w 75"/>
                  <a:gd name="T23" fmla="*/ 2147483647 h 158"/>
                  <a:gd name="T24" fmla="*/ 2147483647 w 75"/>
                  <a:gd name="T25" fmla="*/ 2147483647 h 158"/>
                  <a:gd name="T26" fmla="*/ 2147483647 w 75"/>
                  <a:gd name="T27" fmla="*/ 2147483647 h 158"/>
                  <a:gd name="T28" fmla="*/ 2147483647 w 75"/>
                  <a:gd name="T29" fmla="*/ 2147483647 h 158"/>
                  <a:gd name="T30" fmla="*/ 2147483647 w 75"/>
                  <a:gd name="T31" fmla="*/ 2147483647 h 158"/>
                  <a:gd name="T32" fmla="*/ 2147483647 w 75"/>
                  <a:gd name="T33" fmla="*/ 2147483647 h 158"/>
                  <a:gd name="T34" fmla="*/ 2147483647 w 75"/>
                  <a:gd name="T35" fmla="*/ 2147483647 h 158"/>
                  <a:gd name="T36" fmla="*/ 2147483647 w 75"/>
                  <a:gd name="T37" fmla="*/ 2147483647 h 158"/>
                  <a:gd name="T38" fmla="*/ 2147483647 w 75"/>
                  <a:gd name="T39" fmla="*/ 2147483647 h 158"/>
                  <a:gd name="T40" fmla="*/ 2147483647 w 75"/>
                  <a:gd name="T41" fmla="*/ 2147483647 h 158"/>
                  <a:gd name="T42" fmla="*/ 2147483647 w 75"/>
                  <a:gd name="T43" fmla="*/ 0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"/>
                  <a:gd name="T67" fmla="*/ 0 h 158"/>
                  <a:gd name="T68" fmla="*/ 75 w 75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" h="158">
                    <a:moveTo>
                      <a:pt x="0" y="158"/>
                    </a:moveTo>
                    <a:lnTo>
                      <a:pt x="5" y="150"/>
                    </a:lnTo>
                    <a:lnTo>
                      <a:pt x="9" y="142"/>
                    </a:lnTo>
                    <a:lnTo>
                      <a:pt x="13" y="136"/>
                    </a:lnTo>
                    <a:lnTo>
                      <a:pt x="17" y="129"/>
                    </a:lnTo>
                    <a:lnTo>
                      <a:pt x="22" y="121"/>
                    </a:lnTo>
                    <a:lnTo>
                      <a:pt x="27" y="112"/>
                    </a:lnTo>
                    <a:lnTo>
                      <a:pt x="30" y="106"/>
                    </a:lnTo>
                    <a:lnTo>
                      <a:pt x="34" y="99"/>
                    </a:lnTo>
                    <a:lnTo>
                      <a:pt x="37" y="92"/>
                    </a:lnTo>
                    <a:lnTo>
                      <a:pt x="40" y="85"/>
                    </a:lnTo>
                    <a:lnTo>
                      <a:pt x="44" y="75"/>
                    </a:lnTo>
                    <a:lnTo>
                      <a:pt x="46" y="66"/>
                    </a:lnTo>
                    <a:lnTo>
                      <a:pt x="49" y="56"/>
                    </a:lnTo>
                    <a:lnTo>
                      <a:pt x="51" y="45"/>
                    </a:lnTo>
                    <a:lnTo>
                      <a:pt x="53" y="37"/>
                    </a:lnTo>
                    <a:lnTo>
                      <a:pt x="56" y="29"/>
                    </a:lnTo>
                    <a:lnTo>
                      <a:pt x="59" y="23"/>
                    </a:lnTo>
                    <a:lnTo>
                      <a:pt x="62" y="16"/>
                    </a:lnTo>
                    <a:lnTo>
                      <a:pt x="67" y="9"/>
                    </a:lnTo>
                    <a:lnTo>
                      <a:pt x="74" y="1"/>
                    </a:lnTo>
                    <a:lnTo>
                      <a:pt x="7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63" name="Group 330"/>
            <p:cNvGrpSpPr>
              <a:grpSpLocks/>
            </p:cNvGrpSpPr>
            <p:nvPr/>
          </p:nvGrpSpPr>
          <p:grpSpPr bwMode="auto">
            <a:xfrm>
              <a:off x="1539875" y="588963"/>
              <a:ext cx="3582988" cy="6076950"/>
              <a:chOff x="601" y="1204"/>
              <a:chExt cx="1459" cy="2537"/>
            </a:xfrm>
            <a:grpFill/>
          </p:grpSpPr>
          <p:grpSp>
            <p:nvGrpSpPr>
              <p:cNvPr id="6355" name="Group 331"/>
              <p:cNvGrpSpPr>
                <a:grpSpLocks/>
              </p:cNvGrpSpPr>
              <p:nvPr/>
            </p:nvGrpSpPr>
            <p:grpSpPr bwMode="auto">
              <a:xfrm>
                <a:off x="616" y="1204"/>
                <a:ext cx="1444" cy="2537"/>
                <a:chOff x="616" y="1204"/>
                <a:chExt cx="1444" cy="2537"/>
              </a:xfrm>
              <a:grpFill/>
            </p:grpSpPr>
            <p:sp>
              <p:nvSpPr>
                <p:cNvPr id="6479" name="Line 33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7" y="3474"/>
                  <a:ext cx="47" cy="18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0" name="Freeform 333"/>
                <p:cNvSpPr>
                  <a:spLocks/>
                </p:cNvSpPr>
                <p:nvPr/>
              </p:nvSpPr>
              <p:spPr bwMode="auto">
                <a:xfrm>
                  <a:off x="1344" y="3263"/>
                  <a:ext cx="50" cy="77"/>
                </a:xfrm>
                <a:custGeom>
                  <a:avLst/>
                  <a:gdLst>
                    <a:gd name="T0" fmla="*/ 0 w 17"/>
                    <a:gd name="T1" fmla="*/ 0 h 26"/>
                    <a:gd name="T2" fmla="*/ 2147483647 w 17"/>
                    <a:gd name="T3" fmla="*/ 2147483647 h 26"/>
                    <a:gd name="T4" fmla="*/ 2147483647 w 17"/>
                    <a:gd name="T5" fmla="*/ 2147483647 h 26"/>
                    <a:gd name="T6" fmla="*/ 2147483647 w 17"/>
                    <a:gd name="T7" fmla="*/ 2147483647 h 26"/>
                    <a:gd name="T8" fmla="*/ 2147483647 w 17"/>
                    <a:gd name="T9" fmla="*/ 2147483647 h 26"/>
                    <a:gd name="T10" fmla="*/ 2147483647 w 17"/>
                    <a:gd name="T11" fmla="*/ 2147483647 h 26"/>
                    <a:gd name="T12" fmla="*/ 2147483647 w 17"/>
                    <a:gd name="T13" fmla="*/ 2147483647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26"/>
                    <a:gd name="T23" fmla="*/ 17 w 17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26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1" y="5"/>
                      </a:lnTo>
                      <a:lnTo>
                        <a:pt x="13" y="8"/>
                      </a:lnTo>
                      <a:lnTo>
                        <a:pt x="16" y="13"/>
                      </a:lnTo>
                      <a:lnTo>
                        <a:pt x="16" y="20"/>
                      </a:lnTo>
                      <a:lnTo>
                        <a:pt x="17" y="26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1" name="Freeform 334"/>
                <p:cNvSpPr>
                  <a:spLocks/>
                </p:cNvSpPr>
                <p:nvPr/>
              </p:nvSpPr>
              <p:spPr bwMode="auto">
                <a:xfrm>
                  <a:off x="1344" y="3263"/>
                  <a:ext cx="47" cy="77"/>
                </a:xfrm>
                <a:custGeom>
                  <a:avLst/>
                  <a:gdLst>
                    <a:gd name="T0" fmla="*/ 0 w 16"/>
                    <a:gd name="T1" fmla="*/ 0 h 26"/>
                    <a:gd name="T2" fmla="*/ 2147483647 w 16"/>
                    <a:gd name="T3" fmla="*/ 2147483647 h 26"/>
                    <a:gd name="T4" fmla="*/ 2147483647 w 16"/>
                    <a:gd name="T5" fmla="*/ 2147483647 h 26"/>
                    <a:gd name="T6" fmla="*/ 2147483647 w 16"/>
                    <a:gd name="T7" fmla="*/ 2147483647 h 26"/>
                    <a:gd name="T8" fmla="*/ 2147483647 w 16"/>
                    <a:gd name="T9" fmla="*/ 2147483647 h 26"/>
                    <a:gd name="T10" fmla="*/ 2147483647 w 16"/>
                    <a:gd name="T11" fmla="*/ 2147483647 h 26"/>
                    <a:gd name="T12" fmla="*/ 2147483647 w 16"/>
                    <a:gd name="T13" fmla="*/ 2147483647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6"/>
                    <a:gd name="T23" fmla="*/ 16 w 16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6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6" y="13"/>
                      </a:lnTo>
                      <a:lnTo>
                        <a:pt x="16" y="20"/>
                      </a:lnTo>
                      <a:lnTo>
                        <a:pt x="16" y="26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2" name="Line 335"/>
                <p:cNvSpPr>
                  <a:spLocks noChangeShapeType="1"/>
                </p:cNvSpPr>
                <p:nvPr/>
              </p:nvSpPr>
              <p:spPr bwMode="auto">
                <a:xfrm>
                  <a:off x="1344" y="3263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3" name="Line 336"/>
                <p:cNvSpPr>
                  <a:spLocks noChangeShapeType="1"/>
                </p:cNvSpPr>
                <p:nvPr/>
              </p:nvSpPr>
              <p:spPr bwMode="auto">
                <a:xfrm>
                  <a:off x="1356" y="3269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4" name="Line 337"/>
                <p:cNvSpPr>
                  <a:spLocks noChangeShapeType="1"/>
                </p:cNvSpPr>
                <p:nvPr/>
              </p:nvSpPr>
              <p:spPr bwMode="auto">
                <a:xfrm>
                  <a:off x="1359" y="3272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5" name="Line 338"/>
                <p:cNvSpPr>
                  <a:spLocks noChangeShapeType="1"/>
                </p:cNvSpPr>
                <p:nvPr/>
              </p:nvSpPr>
              <p:spPr bwMode="auto">
                <a:xfrm>
                  <a:off x="1365" y="3275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6" name="Line 339"/>
                <p:cNvSpPr>
                  <a:spLocks noChangeShapeType="1"/>
                </p:cNvSpPr>
                <p:nvPr/>
              </p:nvSpPr>
              <p:spPr bwMode="auto">
                <a:xfrm>
                  <a:off x="1374" y="3278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7" name="Line 340"/>
                <p:cNvSpPr>
                  <a:spLocks noChangeShapeType="1"/>
                </p:cNvSpPr>
                <p:nvPr/>
              </p:nvSpPr>
              <p:spPr bwMode="auto">
                <a:xfrm>
                  <a:off x="1377" y="3281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8" name="Line 341"/>
                <p:cNvSpPr>
                  <a:spLocks noChangeShapeType="1"/>
                </p:cNvSpPr>
                <p:nvPr/>
              </p:nvSpPr>
              <p:spPr bwMode="auto">
                <a:xfrm>
                  <a:off x="1383" y="3287"/>
                  <a:ext cx="3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9" name="Line 342"/>
                <p:cNvSpPr>
                  <a:spLocks noChangeShapeType="1"/>
                </p:cNvSpPr>
                <p:nvPr/>
              </p:nvSpPr>
              <p:spPr bwMode="auto">
                <a:xfrm>
                  <a:off x="1388" y="3295"/>
                  <a:ext cx="3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0" name="Line 343"/>
                <p:cNvSpPr>
                  <a:spLocks noChangeShapeType="1"/>
                </p:cNvSpPr>
                <p:nvPr/>
              </p:nvSpPr>
              <p:spPr bwMode="auto">
                <a:xfrm>
                  <a:off x="1391" y="3307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1" name="Line 344"/>
                <p:cNvSpPr>
                  <a:spLocks noChangeShapeType="1"/>
                </p:cNvSpPr>
                <p:nvPr/>
              </p:nvSpPr>
              <p:spPr bwMode="auto">
                <a:xfrm>
                  <a:off x="1391" y="3316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2" name="Line 345"/>
                <p:cNvSpPr>
                  <a:spLocks noChangeShapeType="1"/>
                </p:cNvSpPr>
                <p:nvPr/>
              </p:nvSpPr>
              <p:spPr bwMode="auto">
                <a:xfrm>
                  <a:off x="1391" y="3325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3" name="Line 346"/>
                <p:cNvSpPr>
                  <a:spLocks noChangeShapeType="1"/>
                </p:cNvSpPr>
                <p:nvPr/>
              </p:nvSpPr>
              <p:spPr bwMode="auto">
                <a:xfrm>
                  <a:off x="1391" y="3337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4" name="Freeform 347"/>
                <p:cNvSpPr>
                  <a:spLocks/>
                </p:cNvSpPr>
                <p:nvPr/>
              </p:nvSpPr>
              <p:spPr bwMode="auto">
                <a:xfrm>
                  <a:off x="1344" y="3260"/>
                  <a:ext cx="56" cy="77"/>
                </a:xfrm>
                <a:custGeom>
                  <a:avLst/>
                  <a:gdLst>
                    <a:gd name="T0" fmla="*/ 0 w 19"/>
                    <a:gd name="T1" fmla="*/ 0 h 26"/>
                    <a:gd name="T2" fmla="*/ 2147483647 w 19"/>
                    <a:gd name="T3" fmla="*/ 2147483647 h 26"/>
                    <a:gd name="T4" fmla="*/ 2147483647 w 19"/>
                    <a:gd name="T5" fmla="*/ 2147483647 h 26"/>
                    <a:gd name="T6" fmla="*/ 2147483647 w 19"/>
                    <a:gd name="T7" fmla="*/ 2147483647 h 26"/>
                    <a:gd name="T8" fmla="*/ 2147483647 w 19"/>
                    <a:gd name="T9" fmla="*/ 2147483647 h 26"/>
                    <a:gd name="T10" fmla="*/ 2147483647 w 19"/>
                    <a:gd name="T11" fmla="*/ 2147483647 h 26"/>
                    <a:gd name="T12" fmla="*/ 2147483647 w 19"/>
                    <a:gd name="T13" fmla="*/ 2147483647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6"/>
                    <a:gd name="T23" fmla="*/ 19 w 19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6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13" y="4"/>
                      </a:lnTo>
                      <a:lnTo>
                        <a:pt x="16" y="7"/>
                      </a:lnTo>
                      <a:lnTo>
                        <a:pt x="19" y="13"/>
                      </a:lnTo>
                      <a:lnTo>
                        <a:pt x="19" y="21"/>
                      </a:lnTo>
                      <a:lnTo>
                        <a:pt x="19" y="26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5" name="Freeform 348"/>
                <p:cNvSpPr>
                  <a:spLocks/>
                </p:cNvSpPr>
                <p:nvPr/>
              </p:nvSpPr>
              <p:spPr bwMode="auto">
                <a:xfrm>
                  <a:off x="1344" y="3263"/>
                  <a:ext cx="53" cy="74"/>
                </a:xfrm>
                <a:custGeom>
                  <a:avLst/>
                  <a:gdLst>
                    <a:gd name="T0" fmla="*/ 0 w 18"/>
                    <a:gd name="T1" fmla="*/ 0 h 25"/>
                    <a:gd name="T2" fmla="*/ 2147483647 w 18"/>
                    <a:gd name="T3" fmla="*/ 0 h 25"/>
                    <a:gd name="T4" fmla="*/ 2147483647 w 18"/>
                    <a:gd name="T5" fmla="*/ 2147483647 h 25"/>
                    <a:gd name="T6" fmla="*/ 2147483647 w 18"/>
                    <a:gd name="T7" fmla="*/ 2147483647 h 25"/>
                    <a:gd name="T8" fmla="*/ 2147483647 w 18"/>
                    <a:gd name="T9" fmla="*/ 2147483647 h 25"/>
                    <a:gd name="T10" fmla="*/ 2147483647 w 18"/>
                    <a:gd name="T11" fmla="*/ 2147483647 h 25"/>
                    <a:gd name="T12" fmla="*/ 2147483647 w 18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25"/>
                    <a:gd name="T23" fmla="*/ 18 w 18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2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15" y="6"/>
                      </a:lnTo>
                      <a:lnTo>
                        <a:pt x="18" y="12"/>
                      </a:lnTo>
                      <a:lnTo>
                        <a:pt x="18" y="20"/>
                      </a:lnTo>
                      <a:lnTo>
                        <a:pt x="18" y="25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6" name="Line 349"/>
                <p:cNvSpPr>
                  <a:spLocks noChangeShapeType="1"/>
                </p:cNvSpPr>
                <p:nvPr/>
              </p:nvSpPr>
              <p:spPr bwMode="auto">
                <a:xfrm>
                  <a:off x="1344" y="3263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7" name="Line 350"/>
                <p:cNvSpPr>
                  <a:spLocks noChangeShapeType="1"/>
                </p:cNvSpPr>
                <p:nvPr/>
              </p:nvSpPr>
              <p:spPr bwMode="auto">
                <a:xfrm>
                  <a:off x="1356" y="3263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8" name="Line 351"/>
                <p:cNvSpPr>
                  <a:spLocks noChangeShapeType="1"/>
                </p:cNvSpPr>
                <p:nvPr/>
              </p:nvSpPr>
              <p:spPr bwMode="auto">
                <a:xfrm>
                  <a:off x="1365" y="3266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9" name="Line 352"/>
                <p:cNvSpPr>
                  <a:spLocks noChangeShapeType="1"/>
                </p:cNvSpPr>
                <p:nvPr/>
              </p:nvSpPr>
              <p:spPr bwMode="auto">
                <a:xfrm>
                  <a:off x="1374" y="3269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0" name="Line 353"/>
                <p:cNvSpPr>
                  <a:spLocks noChangeShapeType="1"/>
                </p:cNvSpPr>
                <p:nvPr/>
              </p:nvSpPr>
              <p:spPr bwMode="auto">
                <a:xfrm>
                  <a:off x="1386" y="3275"/>
                  <a:ext cx="2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1" name="Line 354"/>
                <p:cNvSpPr>
                  <a:spLocks noChangeShapeType="1"/>
                </p:cNvSpPr>
                <p:nvPr/>
              </p:nvSpPr>
              <p:spPr bwMode="auto">
                <a:xfrm>
                  <a:off x="1391" y="3287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2" name="Line 355"/>
                <p:cNvSpPr>
                  <a:spLocks noChangeShapeType="1"/>
                </p:cNvSpPr>
                <p:nvPr/>
              </p:nvSpPr>
              <p:spPr bwMode="auto">
                <a:xfrm>
                  <a:off x="1397" y="3295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3" name="Line 356"/>
                <p:cNvSpPr>
                  <a:spLocks noChangeShapeType="1"/>
                </p:cNvSpPr>
                <p:nvPr/>
              </p:nvSpPr>
              <p:spPr bwMode="auto">
                <a:xfrm>
                  <a:off x="1400" y="3298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4" name="Line 357"/>
                <p:cNvSpPr>
                  <a:spLocks noChangeShapeType="1"/>
                </p:cNvSpPr>
                <p:nvPr/>
              </p:nvSpPr>
              <p:spPr bwMode="auto">
                <a:xfrm>
                  <a:off x="1400" y="3304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5" name="Line 358"/>
                <p:cNvSpPr>
                  <a:spLocks noChangeShapeType="1"/>
                </p:cNvSpPr>
                <p:nvPr/>
              </p:nvSpPr>
              <p:spPr bwMode="auto">
                <a:xfrm>
                  <a:off x="1400" y="3316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6" name="Line 359"/>
                <p:cNvSpPr>
                  <a:spLocks noChangeShapeType="1"/>
                </p:cNvSpPr>
                <p:nvPr/>
              </p:nvSpPr>
              <p:spPr bwMode="auto">
                <a:xfrm>
                  <a:off x="1397" y="3325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7" name="Line 360"/>
                <p:cNvSpPr>
                  <a:spLocks noChangeShapeType="1"/>
                </p:cNvSpPr>
                <p:nvPr/>
              </p:nvSpPr>
              <p:spPr bwMode="auto">
                <a:xfrm>
                  <a:off x="1397" y="3334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8" name="Freeform 361"/>
                <p:cNvSpPr>
                  <a:spLocks/>
                </p:cNvSpPr>
                <p:nvPr/>
              </p:nvSpPr>
              <p:spPr bwMode="auto">
                <a:xfrm>
                  <a:off x="1406" y="3331"/>
                  <a:ext cx="247" cy="74"/>
                </a:xfrm>
                <a:custGeom>
                  <a:avLst/>
                  <a:gdLst>
                    <a:gd name="T0" fmla="*/ 0 w 83"/>
                    <a:gd name="T1" fmla="*/ 0 h 25"/>
                    <a:gd name="T2" fmla="*/ 2147483647 w 83"/>
                    <a:gd name="T3" fmla="*/ 2147483647 h 25"/>
                    <a:gd name="T4" fmla="*/ 2147483647 w 83"/>
                    <a:gd name="T5" fmla="*/ 2147483647 h 25"/>
                    <a:gd name="T6" fmla="*/ 2147483647 w 83"/>
                    <a:gd name="T7" fmla="*/ 2147483647 h 25"/>
                    <a:gd name="T8" fmla="*/ 2147483647 w 83"/>
                    <a:gd name="T9" fmla="*/ 2147483647 h 25"/>
                    <a:gd name="T10" fmla="*/ 2147483647 w 83"/>
                    <a:gd name="T11" fmla="*/ 2147483647 h 25"/>
                    <a:gd name="T12" fmla="*/ 2147483647 w 83"/>
                    <a:gd name="T13" fmla="*/ 2147483647 h 25"/>
                    <a:gd name="T14" fmla="*/ 2147483647 w 83"/>
                    <a:gd name="T15" fmla="*/ 2147483647 h 25"/>
                    <a:gd name="T16" fmla="*/ 2147483647 w 83"/>
                    <a:gd name="T17" fmla="*/ 2147483647 h 25"/>
                    <a:gd name="T18" fmla="*/ 2147483647 w 83"/>
                    <a:gd name="T19" fmla="*/ 2147483647 h 25"/>
                    <a:gd name="T20" fmla="*/ 2147483647 w 83"/>
                    <a:gd name="T21" fmla="*/ 2147483647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25"/>
                    <a:gd name="T35" fmla="*/ 83 w 83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25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9" y="9"/>
                      </a:lnTo>
                      <a:lnTo>
                        <a:pt x="32" y="10"/>
                      </a:lnTo>
                      <a:lnTo>
                        <a:pt x="37" y="14"/>
                      </a:lnTo>
                      <a:lnTo>
                        <a:pt x="50" y="21"/>
                      </a:lnTo>
                      <a:lnTo>
                        <a:pt x="52" y="20"/>
                      </a:lnTo>
                      <a:lnTo>
                        <a:pt x="62" y="24"/>
                      </a:lnTo>
                      <a:lnTo>
                        <a:pt x="76" y="23"/>
                      </a:lnTo>
                      <a:lnTo>
                        <a:pt x="76" y="25"/>
                      </a:lnTo>
                      <a:lnTo>
                        <a:pt x="83" y="24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9" name="Freeform 362"/>
                <p:cNvSpPr>
                  <a:spLocks/>
                </p:cNvSpPr>
                <p:nvPr/>
              </p:nvSpPr>
              <p:spPr bwMode="auto">
                <a:xfrm>
                  <a:off x="1403" y="3334"/>
                  <a:ext cx="250" cy="74"/>
                </a:xfrm>
                <a:custGeom>
                  <a:avLst/>
                  <a:gdLst>
                    <a:gd name="T0" fmla="*/ 0 w 84"/>
                    <a:gd name="T1" fmla="*/ 0 h 25"/>
                    <a:gd name="T2" fmla="*/ 2147483647 w 84"/>
                    <a:gd name="T3" fmla="*/ 2147483647 h 25"/>
                    <a:gd name="T4" fmla="*/ 2147483647 w 84"/>
                    <a:gd name="T5" fmla="*/ 2147483647 h 25"/>
                    <a:gd name="T6" fmla="*/ 2147483647 w 84"/>
                    <a:gd name="T7" fmla="*/ 2147483647 h 25"/>
                    <a:gd name="T8" fmla="*/ 2147483647 w 84"/>
                    <a:gd name="T9" fmla="*/ 2147483647 h 25"/>
                    <a:gd name="T10" fmla="*/ 2147483647 w 84"/>
                    <a:gd name="T11" fmla="*/ 2147483647 h 25"/>
                    <a:gd name="T12" fmla="*/ 2147483647 w 84"/>
                    <a:gd name="T13" fmla="*/ 2147483647 h 25"/>
                    <a:gd name="T14" fmla="*/ 2147483647 w 84"/>
                    <a:gd name="T15" fmla="*/ 2147483647 h 25"/>
                    <a:gd name="T16" fmla="*/ 2147483647 w 84"/>
                    <a:gd name="T17" fmla="*/ 2147483647 h 25"/>
                    <a:gd name="T18" fmla="*/ 2147483647 w 84"/>
                    <a:gd name="T19" fmla="*/ 2147483647 h 25"/>
                    <a:gd name="T20" fmla="*/ 2147483647 w 84"/>
                    <a:gd name="T21" fmla="*/ 2147483647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"/>
                    <a:gd name="T34" fmla="*/ 0 h 25"/>
                    <a:gd name="T35" fmla="*/ 84 w 84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" h="25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20" y="9"/>
                      </a:lnTo>
                      <a:lnTo>
                        <a:pt x="32" y="10"/>
                      </a:lnTo>
                      <a:lnTo>
                        <a:pt x="38" y="14"/>
                      </a:lnTo>
                      <a:lnTo>
                        <a:pt x="51" y="21"/>
                      </a:lnTo>
                      <a:lnTo>
                        <a:pt x="53" y="19"/>
                      </a:lnTo>
                      <a:lnTo>
                        <a:pt x="63" y="24"/>
                      </a:lnTo>
                      <a:lnTo>
                        <a:pt x="76" y="23"/>
                      </a:lnTo>
                      <a:lnTo>
                        <a:pt x="76" y="25"/>
                      </a:lnTo>
                      <a:lnTo>
                        <a:pt x="84" y="24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0" name="Line 363"/>
                <p:cNvSpPr>
                  <a:spLocks noChangeShapeType="1"/>
                </p:cNvSpPr>
                <p:nvPr/>
              </p:nvSpPr>
              <p:spPr bwMode="auto">
                <a:xfrm>
                  <a:off x="1403" y="3334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1" name="Line 364"/>
                <p:cNvSpPr>
                  <a:spLocks noChangeShapeType="1"/>
                </p:cNvSpPr>
                <p:nvPr/>
              </p:nvSpPr>
              <p:spPr bwMode="auto">
                <a:xfrm>
                  <a:off x="1415" y="3337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2" name="Line 365"/>
                <p:cNvSpPr>
                  <a:spLocks noChangeShapeType="1"/>
                </p:cNvSpPr>
                <p:nvPr/>
              </p:nvSpPr>
              <p:spPr bwMode="auto">
                <a:xfrm>
                  <a:off x="1424" y="3340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3" name="Line 366"/>
                <p:cNvSpPr>
                  <a:spLocks noChangeShapeType="1"/>
                </p:cNvSpPr>
                <p:nvPr/>
              </p:nvSpPr>
              <p:spPr bwMode="auto">
                <a:xfrm>
                  <a:off x="1427" y="3343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4" name="Line 367"/>
                <p:cNvSpPr>
                  <a:spLocks noChangeShapeType="1"/>
                </p:cNvSpPr>
                <p:nvPr/>
              </p:nvSpPr>
              <p:spPr bwMode="auto">
                <a:xfrm>
                  <a:off x="1433" y="3346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5" name="Line 368"/>
                <p:cNvSpPr>
                  <a:spLocks noChangeShapeType="1"/>
                </p:cNvSpPr>
                <p:nvPr/>
              </p:nvSpPr>
              <p:spPr bwMode="auto">
                <a:xfrm>
                  <a:off x="1445" y="3349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6" name="Line 369"/>
                <p:cNvSpPr>
                  <a:spLocks noChangeShapeType="1"/>
                </p:cNvSpPr>
                <p:nvPr/>
              </p:nvSpPr>
              <p:spPr bwMode="auto">
                <a:xfrm>
                  <a:off x="1454" y="3355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7" name="Line 370"/>
                <p:cNvSpPr>
                  <a:spLocks noChangeShapeType="1"/>
                </p:cNvSpPr>
                <p:nvPr/>
              </p:nvSpPr>
              <p:spPr bwMode="auto">
                <a:xfrm>
                  <a:off x="1463" y="3361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8" name="Line 371"/>
                <p:cNvSpPr>
                  <a:spLocks noChangeShapeType="1"/>
                </p:cNvSpPr>
                <p:nvPr/>
              </p:nvSpPr>
              <p:spPr bwMode="auto">
                <a:xfrm>
                  <a:off x="1463" y="3361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9" name="Line 372"/>
                <p:cNvSpPr>
                  <a:spLocks noChangeShapeType="1"/>
                </p:cNvSpPr>
                <p:nvPr/>
              </p:nvSpPr>
              <p:spPr bwMode="auto">
                <a:xfrm>
                  <a:off x="1472" y="3361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0" name="Line 373"/>
                <p:cNvSpPr>
                  <a:spLocks noChangeShapeType="1"/>
                </p:cNvSpPr>
                <p:nvPr/>
              </p:nvSpPr>
              <p:spPr bwMode="auto">
                <a:xfrm>
                  <a:off x="1484" y="3361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1" name="Line 374"/>
                <p:cNvSpPr>
                  <a:spLocks noChangeShapeType="1"/>
                </p:cNvSpPr>
                <p:nvPr/>
              </p:nvSpPr>
              <p:spPr bwMode="auto">
                <a:xfrm>
                  <a:off x="1493" y="3361"/>
                  <a:ext cx="5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2" name="Line 375"/>
                <p:cNvSpPr>
                  <a:spLocks noChangeShapeType="1"/>
                </p:cNvSpPr>
                <p:nvPr/>
              </p:nvSpPr>
              <p:spPr bwMode="auto">
                <a:xfrm>
                  <a:off x="1501" y="3364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3" name="Line 376"/>
                <p:cNvSpPr>
                  <a:spLocks noChangeShapeType="1"/>
                </p:cNvSpPr>
                <p:nvPr/>
              </p:nvSpPr>
              <p:spPr bwMode="auto">
                <a:xfrm>
                  <a:off x="1513" y="3373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4" name="Line 377"/>
                <p:cNvSpPr>
                  <a:spLocks noChangeShapeType="1"/>
                </p:cNvSpPr>
                <p:nvPr/>
              </p:nvSpPr>
              <p:spPr bwMode="auto">
                <a:xfrm>
                  <a:off x="1516" y="3376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5" name="Line 378"/>
                <p:cNvSpPr>
                  <a:spLocks noChangeShapeType="1"/>
                </p:cNvSpPr>
                <p:nvPr/>
              </p:nvSpPr>
              <p:spPr bwMode="auto">
                <a:xfrm>
                  <a:off x="1522" y="3376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6" name="Line 379"/>
                <p:cNvSpPr>
                  <a:spLocks noChangeShapeType="1"/>
                </p:cNvSpPr>
                <p:nvPr/>
              </p:nvSpPr>
              <p:spPr bwMode="auto">
                <a:xfrm>
                  <a:off x="1531" y="3382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7" name="Line 380"/>
                <p:cNvSpPr>
                  <a:spLocks noChangeShapeType="1"/>
                </p:cNvSpPr>
                <p:nvPr/>
              </p:nvSpPr>
              <p:spPr bwMode="auto">
                <a:xfrm>
                  <a:off x="1543" y="3388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8" name="Line 381"/>
                <p:cNvSpPr>
                  <a:spLocks noChangeShapeType="1"/>
                </p:cNvSpPr>
                <p:nvPr/>
              </p:nvSpPr>
              <p:spPr bwMode="auto">
                <a:xfrm>
                  <a:off x="1552" y="3394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9" name="Line 382"/>
                <p:cNvSpPr>
                  <a:spLocks noChangeShapeType="1"/>
                </p:cNvSpPr>
                <p:nvPr/>
              </p:nvSpPr>
              <p:spPr bwMode="auto">
                <a:xfrm>
                  <a:off x="1555" y="3394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0" name="Line 383"/>
                <p:cNvSpPr>
                  <a:spLocks noChangeShapeType="1"/>
                </p:cNvSpPr>
                <p:nvPr/>
              </p:nvSpPr>
              <p:spPr bwMode="auto">
                <a:xfrm>
                  <a:off x="1561" y="3391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1" name="Line 384"/>
                <p:cNvSpPr>
                  <a:spLocks noChangeShapeType="1"/>
                </p:cNvSpPr>
                <p:nvPr/>
              </p:nvSpPr>
              <p:spPr bwMode="auto">
                <a:xfrm>
                  <a:off x="1573" y="3394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2" name="Line 385"/>
                <p:cNvSpPr>
                  <a:spLocks noChangeShapeType="1"/>
                </p:cNvSpPr>
                <p:nvPr/>
              </p:nvSpPr>
              <p:spPr bwMode="auto">
                <a:xfrm>
                  <a:off x="1582" y="3399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3" name="Line 386"/>
                <p:cNvSpPr>
                  <a:spLocks noChangeShapeType="1"/>
                </p:cNvSpPr>
                <p:nvPr/>
              </p:nvSpPr>
              <p:spPr bwMode="auto">
                <a:xfrm>
                  <a:off x="1591" y="3402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4" name="Line 387"/>
                <p:cNvSpPr>
                  <a:spLocks noChangeShapeType="1"/>
                </p:cNvSpPr>
                <p:nvPr/>
              </p:nvSpPr>
              <p:spPr bwMode="auto">
                <a:xfrm>
                  <a:off x="1602" y="3402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5" name="Line 388"/>
                <p:cNvSpPr>
                  <a:spLocks noChangeShapeType="1"/>
                </p:cNvSpPr>
                <p:nvPr/>
              </p:nvSpPr>
              <p:spPr bwMode="auto">
                <a:xfrm>
                  <a:off x="1611" y="3402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6" name="Line 389"/>
                <p:cNvSpPr>
                  <a:spLocks noChangeShapeType="1"/>
                </p:cNvSpPr>
                <p:nvPr/>
              </p:nvSpPr>
              <p:spPr bwMode="auto">
                <a:xfrm>
                  <a:off x="1620" y="3402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7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629" y="3402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8" name="Line 391"/>
                <p:cNvSpPr>
                  <a:spLocks noChangeShapeType="1"/>
                </p:cNvSpPr>
                <p:nvPr/>
              </p:nvSpPr>
              <p:spPr bwMode="auto">
                <a:xfrm>
                  <a:off x="1629" y="3405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9" name="Line 392"/>
                <p:cNvSpPr>
                  <a:spLocks noChangeShapeType="1"/>
                </p:cNvSpPr>
                <p:nvPr/>
              </p:nvSpPr>
              <p:spPr bwMode="auto">
                <a:xfrm>
                  <a:off x="1635" y="3405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0" name="Line 393"/>
                <p:cNvSpPr>
                  <a:spLocks noChangeShapeType="1"/>
                </p:cNvSpPr>
                <p:nvPr/>
              </p:nvSpPr>
              <p:spPr bwMode="auto">
                <a:xfrm>
                  <a:off x="1644" y="3402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1" name="Freeform 394"/>
                <p:cNvSpPr>
                  <a:spLocks/>
                </p:cNvSpPr>
                <p:nvPr/>
              </p:nvSpPr>
              <p:spPr bwMode="auto">
                <a:xfrm>
                  <a:off x="1344" y="3263"/>
                  <a:ext cx="62" cy="71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2147483647 h 24"/>
                    <a:gd name="T4" fmla="*/ 2147483647 w 21"/>
                    <a:gd name="T5" fmla="*/ 2147483647 h 24"/>
                    <a:gd name="T6" fmla="*/ 2147483647 w 21"/>
                    <a:gd name="T7" fmla="*/ 2147483647 h 24"/>
                    <a:gd name="T8" fmla="*/ 2147483647 w 21"/>
                    <a:gd name="T9" fmla="*/ 2147483647 h 24"/>
                    <a:gd name="T10" fmla="*/ 2147483647 w 21"/>
                    <a:gd name="T11" fmla="*/ 2147483647 h 24"/>
                    <a:gd name="T12" fmla="*/ 2147483647 w 21"/>
                    <a:gd name="T13" fmla="*/ 2147483647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24"/>
                    <a:gd name="T23" fmla="*/ 21 w 21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24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2" y="4"/>
                      </a:lnTo>
                      <a:lnTo>
                        <a:pt x="15" y="7"/>
                      </a:lnTo>
                      <a:lnTo>
                        <a:pt x="18" y="13"/>
                      </a:lnTo>
                      <a:lnTo>
                        <a:pt x="18" y="20"/>
                      </a:lnTo>
                      <a:lnTo>
                        <a:pt x="21" y="24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2" name="Freeform 395"/>
                <p:cNvSpPr>
                  <a:spLocks/>
                </p:cNvSpPr>
                <p:nvPr/>
              </p:nvSpPr>
              <p:spPr bwMode="auto">
                <a:xfrm>
                  <a:off x="1344" y="3263"/>
                  <a:ext cx="59" cy="71"/>
                </a:xfrm>
                <a:custGeom>
                  <a:avLst/>
                  <a:gdLst>
                    <a:gd name="T0" fmla="*/ 0 w 20"/>
                    <a:gd name="T1" fmla="*/ 0 h 24"/>
                    <a:gd name="T2" fmla="*/ 2147483647 w 20"/>
                    <a:gd name="T3" fmla="*/ 2147483647 h 24"/>
                    <a:gd name="T4" fmla="*/ 2147483647 w 20"/>
                    <a:gd name="T5" fmla="*/ 2147483647 h 24"/>
                    <a:gd name="T6" fmla="*/ 2147483647 w 20"/>
                    <a:gd name="T7" fmla="*/ 2147483647 h 24"/>
                    <a:gd name="T8" fmla="*/ 2147483647 w 20"/>
                    <a:gd name="T9" fmla="*/ 2147483647 h 24"/>
                    <a:gd name="T10" fmla="*/ 2147483647 w 20"/>
                    <a:gd name="T11" fmla="*/ 2147483647 h 24"/>
                    <a:gd name="T12" fmla="*/ 2147483647 w 20"/>
                    <a:gd name="T13" fmla="*/ 2147483647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24"/>
                    <a:gd name="T23" fmla="*/ 20 w 20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24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2" y="5"/>
                      </a:lnTo>
                      <a:lnTo>
                        <a:pt x="14" y="7"/>
                      </a:lnTo>
                      <a:lnTo>
                        <a:pt x="17" y="13"/>
                      </a:lnTo>
                      <a:lnTo>
                        <a:pt x="17" y="20"/>
                      </a:lnTo>
                      <a:lnTo>
                        <a:pt x="20" y="24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3" name="Line 396"/>
                <p:cNvSpPr>
                  <a:spLocks noChangeShapeType="1"/>
                </p:cNvSpPr>
                <p:nvPr/>
              </p:nvSpPr>
              <p:spPr bwMode="auto">
                <a:xfrm>
                  <a:off x="1344" y="3263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4" name="Line 397"/>
                <p:cNvSpPr>
                  <a:spLocks noChangeShapeType="1"/>
                </p:cNvSpPr>
                <p:nvPr/>
              </p:nvSpPr>
              <p:spPr bwMode="auto">
                <a:xfrm>
                  <a:off x="1356" y="3266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5" name="Line 398"/>
                <p:cNvSpPr>
                  <a:spLocks noChangeShapeType="1"/>
                </p:cNvSpPr>
                <p:nvPr/>
              </p:nvSpPr>
              <p:spPr bwMode="auto">
                <a:xfrm>
                  <a:off x="1359" y="3266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6" name="Line 399"/>
                <p:cNvSpPr>
                  <a:spLocks noChangeShapeType="1"/>
                </p:cNvSpPr>
                <p:nvPr/>
              </p:nvSpPr>
              <p:spPr bwMode="auto">
                <a:xfrm>
                  <a:off x="1365" y="3269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7" name="Line 400"/>
                <p:cNvSpPr>
                  <a:spLocks noChangeShapeType="1"/>
                </p:cNvSpPr>
                <p:nvPr/>
              </p:nvSpPr>
              <p:spPr bwMode="auto">
                <a:xfrm>
                  <a:off x="1374" y="3275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8" name="Line 401"/>
                <p:cNvSpPr>
                  <a:spLocks noChangeShapeType="1"/>
                </p:cNvSpPr>
                <p:nvPr/>
              </p:nvSpPr>
              <p:spPr bwMode="auto">
                <a:xfrm>
                  <a:off x="1380" y="3278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9" name="Line 402"/>
                <p:cNvSpPr>
                  <a:spLocks noChangeShapeType="1"/>
                </p:cNvSpPr>
                <p:nvPr/>
              </p:nvSpPr>
              <p:spPr bwMode="auto">
                <a:xfrm>
                  <a:off x="1386" y="3281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0" name="Line 403"/>
                <p:cNvSpPr>
                  <a:spLocks noChangeShapeType="1"/>
                </p:cNvSpPr>
                <p:nvPr/>
              </p:nvSpPr>
              <p:spPr bwMode="auto">
                <a:xfrm>
                  <a:off x="1386" y="3284"/>
                  <a:ext cx="2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1" name="Line 404"/>
                <p:cNvSpPr>
                  <a:spLocks noChangeShapeType="1"/>
                </p:cNvSpPr>
                <p:nvPr/>
              </p:nvSpPr>
              <p:spPr bwMode="auto">
                <a:xfrm>
                  <a:off x="1391" y="3293"/>
                  <a:ext cx="3" cy="2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2" name="Line 405"/>
                <p:cNvSpPr>
                  <a:spLocks noChangeShapeType="1"/>
                </p:cNvSpPr>
                <p:nvPr/>
              </p:nvSpPr>
              <p:spPr bwMode="auto">
                <a:xfrm>
                  <a:off x="1394" y="3301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3" name="Line 406"/>
                <p:cNvSpPr>
                  <a:spLocks noChangeShapeType="1"/>
                </p:cNvSpPr>
                <p:nvPr/>
              </p:nvSpPr>
              <p:spPr bwMode="auto">
                <a:xfrm>
                  <a:off x="1394" y="3310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4" name="Line 407"/>
                <p:cNvSpPr>
                  <a:spLocks noChangeShapeType="1"/>
                </p:cNvSpPr>
                <p:nvPr/>
              </p:nvSpPr>
              <p:spPr bwMode="auto">
                <a:xfrm>
                  <a:off x="1394" y="3322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5" name="Line 408"/>
                <p:cNvSpPr>
                  <a:spLocks noChangeShapeType="1"/>
                </p:cNvSpPr>
                <p:nvPr/>
              </p:nvSpPr>
              <p:spPr bwMode="auto">
                <a:xfrm>
                  <a:off x="1394" y="3322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6" name="Line 409"/>
                <p:cNvSpPr>
                  <a:spLocks noChangeShapeType="1"/>
                </p:cNvSpPr>
                <p:nvPr/>
              </p:nvSpPr>
              <p:spPr bwMode="auto">
                <a:xfrm>
                  <a:off x="1403" y="3331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7" name="Freeform 410"/>
                <p:cNvSpPr>
                  <a:spLocks/>
                </p:cNvSpPr>
                <p:nvPr/>
              </p:nvSpPr>
              <p:spPr bwMode="auto">
                <a:xfrm>
                  <a:off x="1912" y="3596"/>
                  <a:ext cx="127" cy="121"/>
                </a:xfrm>
                <a:custGeom>
                  <a:avLst/>
                  <a:gdLst>
                    <a:gd name="T0" fmla="*/ 0 w 43"/>
                    <a:gd name="T1" fmla="*/ 0 h 41"/>
                    <a:gd name="T2" fmla="*/ 2147483647 w 43"/>
                    <a:gd name="T3" fmla="*/ 2147483647 h 41"/>
                    <a:gd name="T4" fmla="*/ 2147483647 w 43"/>
                    <a:gd name="T5" fmla="*/ 2147483647 h 41"/>
                    <a:gd name="T6" fmla="*/ 2147483647 w 43"/>
                    <a:gd name="T7" fmla="*/ 2147483647 h 41"/>
                    <a:gd name="T8" fmla="*/ 2147483647 w 43"/>
                    <a:gd name="T9" fmla="*/ 2147483647 h 41"/>
                    <a:gd name="T10" fmla="*/ 2147483647 w 43"/>
                    <a:gd name="T11" fmla="*/ 2147483647 h 41"/>
                    <a:gd name="T12" fmla="*/ 2147483647 w 43"/>
                    <a:gd name="T13" fmla="*/ 2147483647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41"/>
                    <a:gd name="T23" fmla="*/ 43 w 43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41">
                      <a:moveTo>
                        <a:pt x="0" y="0"/>
                      </a:moveTo>
                      <a:lnTo>
                        <a:pt x="7" y="5"/>
                      </a:lnTo>
                      <a:lnTo>
                        <a:pt x="15" y="12"/>
                      </a:lnTo>
                      <a:lnTo>
                        <a:pt x="34" y="28"/>
                      </a:lnTo>
                      <a:lnTo>
                        <a:pt x="39" y="32"/>
                      </a:lnTo>
                      <a:lnTo>
                        <a:pt x="42" y="37"/>
                      </a:lnTo>
                      <a:lnTo>
                        <a:pt x="43" y="41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8" name="Line 411"/>
                <p:cNvSpPr>
                  <a:spLocks noChangeShapeType="1"/>
                </p:cNvSpPr>
                <p:nvPr/>
              </p:nvSpPr>
              <p:spPr bwMode="auto">
                <a:xfrm>
                  <a:off x="1852" y="3560"/>
                  <a:ext cx="30" cy="18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9" name="Freeform 412"/>
                <p:cNvSpPr>
                  <a:spLocks/>
                </p:cNvSpPr>
                <p:nvPr/>
              </p:nvSpPr>
              <p:spPr bwMode="auto">
                <a:xfrm>
                  <a:off x="1822" y="3313"/>
                  <a:ext cx="93" cy="69"/>
                </a:xfrm>
                <a:custGeom>
                  <a:avLst/>
                  <a:gdLst>
                    <a:gd name="T0" fmla="*/ 0 w 31"/>
                    <a:gd name="T1" fmla="*/ 0 h 23"/>
                    <a:gd name="T2" fmla="*/ 2147483647 w 31"/>
                    <a:gd name="T3" fmla="*/ 2147483647 h 23"/>
                    <a:gd name="T4" fmla="*/ 2147483647 w 31"/>
                    <a:gd name="T5" fmla="*/ 2147483647 h 23"/>
                    <a:gd name="T6" fmla="*/ 2147483647 w 31"/>
                    <a:gd name="T7" fmla="*/ 2147483647 h 23"/>
                    <a:gd name="T8" fmla="*/ 2147483647 w 31"/>
                    <a:gd name="T9" fmla="*/ 2147483647 h 23"/>
                    <a:gd name="T10" fmla="*/ 2147483647 w 31"/>
                    <a:gd name="T11" fmla="*/ 2147483647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3"/>
                    <a:gd name="T20" fmla="*/ 31 w 31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3">
                      <a:moveTo>
                        <a:pt x="0" y="0"/>
                      </a:moveTo>
                      <a:lnTo>
                        <a:pt x="9" y="11"/>
                      </a:lnTo>
                      <a:lnTo>
                        <a:pt x="13" y="20"/>
                      </a:lnTo>
                      <a:lnTo>
                        <a:pt x="19" y="23"/>
                      </a:lnTo>
                      <a:lnTo>
                        <a:pt x="25" y="16"/>
                      </a:lnTo>
                      <a:lnTo>
                        <a:pt x="31" y="14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0" name="Line 413"/>
                <p:cNvSpPr>
                  <a:spLocks noChangeShapeType="1"/>
                </p:cNvSpPr>
                <p:nvPr/>
              </p:nvSpPr>
              <p:spPr bwMode="auto">
                <a:xfrm>
                  <a:off x="1882" y="3578"/>
                  <a:ext cx="30" cy="18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1" name="Freeform 414"/>
                <p:cNvSpPr>
                  <a:spLocks/>
                </p:cNvSpPr>
                <p:nvPr/>
              </p:nvSpPr>
              <p:spPr bwMode="auto">
                <a:xfrm>
                  <a:off x="1736" y="3414"/>
                  <a:ext cx="161" cy="142"/>
                </a:xfrm>
                <a:custGeom>
                  <a:avLst/>
                  <a:gdLst>
                    <a:gd name="T0" fmla="*/ 2147483647 w 54"/>
                    <a:gd name="T1" fmla="*/ 0 h 48"/>
                    <a:gd name="T2" fmla="*/ 0 w 54"/>
                    <a:gd name="T3" fmla="*/ 2147483647 h 48"/>
                    <a:gd name="T4" fmla="*/ 2147483647 w 54"/>
                    <a:gd name="T5" fmla="*/ 2147483647 h 48"/>
                    <a:gd name="T6" fmla="*/ 2147483647 w 54"/>
                    <a:gd name="T7" fmla="*/ 2147483647 h 48"/>
                    <a:gd name="T8" fmla="*/ 2147483647 w 54"/>
                    <a:gd name="T9" fmla="*/ 2147483647 h 48"/>
                    <a:gd name="T10" fmla="*/ 2147483647 w 54"/>
                    <a:gd name="T11" fmla="*/ 2147483647 h 48"/>
                    <a:gd name="T12" fmla="*/ 2147483647 w 54"/>
                    <a:gd name="T13" fmla="*/ 2147483647 h 48"/>
                    <a:gd name="T14" fmla="*/ 2147483647 w 54"/>
                    <a:gd name="T15" fmla="*/ 2147483647 h 48"/>
                    <a:gd name="T16" fmla="*/ 2147483647 w 54"/>
                    <a:gd name="T17" fmla="*/ 2147483647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4"/>
                    <a:gd name="T28" fmla="*/ 0 h 48"/>
                    <a:gd name="T29" fmla="*/ 54 w 54"/>
                    <a:gd name="T30" fmla="*/ 48 h 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4" h="4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8" y="9"/>
                      </a:lnTo>
                      <a:lnTo>
                        <a:pt x="14" y="12"/>
                      </a:lnTo>
                      <a:lnTo>
                        <a:pt x="22" y="19"/>
                      </a:lnTo>
                      <a:lnTo>
                        <a:pt x="33" y="29"/>
                      </a:lnTo>
                      <a:lnTo>
                        <a:pt x="45" y="40"/>
                      </a:lnTo>
                      <a:lnTo>
                        <a:pt x="54" y="48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2" name="Freeform 415"/>
                <p:cNvSpPr>
                  <a:spLocks/>
                </p:cNvSpPr>
                <p:nvPr/>
              </p:nvSpPr>
              <p:spPr bwMode="auto">
                <a:xfrm>
                  <a:off x="1736" y="3340"/>
                  <a:ext cx="69" cy="74"/>
                </a:xfrm>
                <a:custGeom>
                  <a:avLst/>
                  <a:gdLst>
                    <a:gd name="T0" fmla="*/ 0 w 23"/>
                    <a:gd name="T1" fmla="*/ 2147483647 h 25"/>
                    <a:gd name="T2" fmla="*/ 2147483647 w 23"/>
                    <a:gd name="T3" fmla="*/ 2147483647 h 25"/>
                    <a:gd name="T4" fmla="*/ 2147483647 w 23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25"/>
                    <a:gd name="T11" fmla="*/ 23 w 23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25">
                      <a:moveTo>
                        <a:pt x="0" y="23"/>
                      </a:moveTo>
                      <a:lnTo>
                        <a:pt x="3" y="25"/>
                      </a:lnTo>
                      <a:lnTo>
                        <a:pt x="23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3" name="Freeform 416"/>
                <p:cNvSpPr>
                  <a:spLocks/>
                </p:cNvSpPr>
                <p:nvPr/>
              </p:nvSpPr>
              <p:spPr bwMode="auto">
                <a:xfrm>
                  <a:off x="1671" y="3405"/>
                  <a:ext cx="181" cy="155"/>
                </a:xfrm>
                <a:custGeom>
                  <a:avLst/>
                  <a:gdLst>
                    <a:gd name="T0" fmla="*/ 0 w 61"/>
                    <a:gd name="T1" fmla="*/ 0 h 52"/>
                    <a:gd name="T2" fmla="*/ 2147483647 w 61"/>
                    <a:gd name="T3" fmla="*/ 2147483647 h 52"/>
                    <a:gd name="T4" fmla="*/ 2147483647 w 61"/>
                    <a:gd name="T5" fmla="*/ 2147483647 h 52"/>
                    <a:gd name="T6" fmla="*/ 2147483647 w 61"/>
                    <a:gd name="T7" fmla="*/ 2147483647 h 52"/>
                    <a:gd name="T8" fmla="*/ 2147483647 w 61"/>
                    <a:gd name="T9" fmla="*/ 2147483647 h 52"/>
                    <a:gd name="T10" fmla="*/ 2147483647 w 61"/>
                    <a:gd name="T11" fmla="*/ 2147483647 h 52"/>
                    <a:gd name="T12" fmla="*/ 2147483647 w 61"/>
                    <a:gd name="T13" fmla="*/ 2147483647 h 52"/>
                    <a:gd name="T14" fmla="*/ 2147483647 w 61"/>
                    <a:gd name="T15" fmla="*/ 2147483647 h 52"/>
                    <a:gd name="T16" fmla="*/ 2147483647 w 61"/>
                    <a:gd name="T17" fmla="*/ 2147483647 h 52"/>
                    <a:gd name="T18" fmla="*/ 2147483647 w 61"/>
                    <a:gd name="T19" fmla="*/ 2147483647 h 52"/>
                    <a:gd name="T20" fmla="*/ 2147483647 w 61"/>
                    <a:gd name="T21" fmla="*/ 2147483647 h 52"/>
                    <a:gd name="T22" fmla="*/ 2147483647 w 61"/>
                    <a:gd name="T23" fmla="*/ 2147483647 h 52"/>
                    <a:gd name="T24" fmla="*/ 2147483647 w 61"/>
                    <a:gd name="T25" fmla="*/ 2147483647 h 52"/>
                    <a:gd name="T26" fmla="*/ 2147483647 w 61"/>
                    <a:gd name="T27" fmla="*/ 2147483647 h 52"/>
                    <a:gd name="T28" fmla="*/ 2147483647 w 61"/>
                    <a:gd name="T29" fmla="*/ 2147483647 h 52"/>
                    <a:gd name="T30" fmla="*/ 2147483647 w 61"/>
                    <a:gd name="T31" fmla="*/ 2147483647 h 5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1"/>
                    <a:gd name="T49" fmla="*/ 0 h 52"/>
                    <a:gd name="T50" fmla="*/ 61 w 61"/>
                    <a:gd name="T51" fmla="*/ 52 h 5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1" h="52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9"/>
                      </a:lnTo>
                      <a:lnTo>
                        <a:pt x="9" y="10"/>
                      </a:lnTo>
                      <a:lnTo>
                        <a:pt x="13" y="12"/>
                      </a:lnTo>
                      <a:lnTo>
                        <a:pt x="17" y="14"/>
                      </a:lnTo>
                      <a:lnTo>
                        <a:pt x="22" y="14"/>
                      </a:lnTo>
                      <a:lnTo>
                        <a:pt x="26" y="16"/>
                      </a:lnTo>
                      <a:lnTo>
                        <a:pt x="30" y="19"/>
                      </a:lnTo>
                      <a:lnTo>
                        <a:pt x="33" y="23"/>
                      </a:lnTo>
                      <a:lnTo>
                        <a:pt x="34" y="26"/>
                      </a:lnTo>
                      <a:lnTo>
                        <a:pt x="35" y="32"/>
                      </a:lnTo>
                      <a:lnTo>
                        <a:pt x="44" y="41"/>
                      </a:lnTo>
                      <a:lnTo>
                        <a:pt x="55" y="48"/>
                      </a:lnTo>
                      <a:lnTo>
                        <a:pt x="61" y="52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4" name="Freeform 417"/>
                <p:cNvSpPr>
                  <a:spLocks/>
                </p:cNvSpPr>
                <p:nvPr/>
              </p:nvSpPr>
              <p:spPr bwMode="auto">
                <a:xfrm>
                  <a:off x="1671" y="3301"/>
                  <a:ext cx="160" cy="125"/>
                </a:xfrm>
                <a:custGeom>
                  <a:avLst/>
                  <a:gdLst>
                    <a:gd name="T0" fmla="*/ 0 w 54"/>
                    <a:gd name="T1" fmla="*/ 2147483647 h 42"/>
                    <a:gd name="T2" fmla="*/ 2147483647 w 54"/>
                    <a:gd name="T3" fmla="*/ 2147483647 h 42"/>
                    <a:gd name="T4" fmla="*/ 2147483647 w 54"/>
                    <a:gd name="T5" fmla="*/ 2147483647 h 42"/>
                    <a:gd name="T6" fmla="*/ 2147483647 w 54"/>
                    <a:gd name="T7" fmla="*/ 2147483647 h 42"/>
                    <a:gd name="T8" fmla="*/ 2147483647 w 54"/>
                    <a:gd name="T9" fmla="*/ 2147483647 h 42"/>
                    <a:gd name="T10" fmla="*/ 2147483647 w 54"/>
                    <a:gd name="T11" fmla="*/ 2147483647 h 42"/>
                    <a:gd name="T12" fmla="*/ 2147483647 w 54"/>
                    <a:gd name="T13" fmla="*/ 2147483647 h 42"/>
                    <a:gd name="T14" fmla="*/ 2147483647 w 54"/>
                    <a:gd name="T15" fmla="*/ 2147483647 h 42"/>
                    <a:gd name="T16" fmla="*/ 2147483647 w 54"/>
                    <a:gd name="T17" fmla="*/ 2147483647 h 42"/>
                    <a:gd name="T18" fmla="*/ 2147483647 w 54"/>
                    <a:gd name="T19" fmla="*/ 2147483647 h 42"/>
                    <a:gd name="T20" fmla="*/ 2147483647 w 54"/>
                    <a:gd name="T21" fmla="*/ 2147483647 h 42"/>
                    <a:gd name="T22" fmla="*/ 2147483647 w 54"/>
                    <a:gd name="T23" fmla="*/ 2147483647 h 42"/>
                    <a:gd name="T24" fmla="*/ 2147483647 w 54"/>
                    <a:gd name="T25" fmla="*/ 2147483647 h 42"/>
                    <a:gd name="T26" fmla="*/ 2147483647 w 54"/>
                    <a:gd name="T27" fmla="*/ 2147483647 h 42"/>
                    <a:gd name="T28" fmla="*/ 2147483647 w 54"/>
                    <a:gd name="T29" fmla="*/ 2147483647 h 42"/>
                    <a:gd name="T30" fmla="*/ 2147483647 w 54"/>
                    <a:gd name="T31" fmla="*/ 2147483647 h 42"/>
                    <a:gd name="T32" fmla="*/ 2147483647 w 54"/>
                    <a:gd name="T33" fmla="*/ 0 h 42"/>
                    <a:gd name="T34" fmla="*/ 2147483647 w 54"/>
                    <a:gd name="T35" fmla="*/ 2147483647 h 42"/>
                    <a:gd name="T36" fmla="*/ 2147483647 w 54"/>
                    <a:gd name="T37" fmla="*/ 2147483647 h 42"/>
                    <a:gd name="T38" fmla="*/ 2147483647 w 54"/>
                    <a:gd name="T39" fmla="*/ 2147483647 h 42"/>
                    <a:gd name="T40" fmla="*/ 2147483647 w 54"/>
                    <a:gd name="T41" fmla="*/ 0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42"/>
                    <a:gd name="T65" fmla="*/ 54 w 54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42">
                      <a:moveTo>
                        <a:pt x="0" y="35"/>
                      </a:moveTo>
                      <a:lnTo>
                        <a:pt x="4" y="33"/>
                      </a:lnTo>
                      <a:lnTo>
                        <a:pt x="7" y="33"/>
                      </a:lnTo>
                      <a:lnTo>
                        <a:pt x="9" y="33"/>
                      </a:lnTo>
                      <a:lnTo>
                        <a:pt x="12" y="38"/>
                      </a:lnTo>
                      <a:lnTo>
                        <a:pt x="13" y="41"/>
                      </a:lnTo>
                      <a:lnTo>
                        <a:pt x="17" y="42"/>
                      </a:lnTo>
                      <a:lnTo>
                        <a:pt x="21" y="37"/>
                      </a:lnTo>
                      <a:lnTo>
                        <a:pt x="22" y="28"/>
                      </a:lnTo>
                      <a:lnTo>
                        <a:pt x="21" y="24"/>
                      </a:lnTo>
                      <a:lnTo>
                        <a:pt x="25" y="19"/>
                      </a:lnTo>
                      <a:lnTo>
                        <a:pt x="29" y="18"/>
                      </a:lnTo>
                      <a:lnTo>
                        <a:pt x="33" y="13"/>
                      </a:lnTo>
                      <a:lnTo>
                        <a:pt x="35" y="8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9" y="7"/>
                      </a:lnTo>
                      <a:lnTo>
                        <a:pt x="51" y="3"/>
                      </a:lnTo>
                      <a:lnTo>
                        <a:pt x="54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5" name="Freeform 418"/>
                <p:cNvSpPr>
                  <a:spLocks/>
                </p:cNvSpPr>
                <p:nvPr/>
              </p:nvSpPr>
              <p:spPr bwMode="auto">
                <a:xfrm>
                  <a:off x="1614" y="3492"/>
                  <a:ext cx="110" cy="44"/>
                </a:xfrm>
                <a:custGeom>
                  <a:avLst/>
                  <a:gdLst>
                    <a:gd name="T0" fmla="*/ 0 w 37"/>
                    <a:gd name="T1" fmla="*/ 0 h 15"/>
                    <a:gd name="T2" fmla="*/ 2147483647 w 37"/>
                    <a:gd name="T3" fmla="*/ 2147483647 h 15"/>
                    <a:gd name="T4" fmla="*/ 2147483647 w 37"/>
                    <a:gd name="T5" fmla="*/ 2147483647 h 15"/>
                    <a:gd name="T6" fmla="*/ 2147483647 w 37"/>
                    <a:gd name="T7" fmla="*/ 2147483647 h 15"/>
                    <a:gd name="T8" fmla="*/ 2147483647 w 37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5"/>
                    <a:gd name="T17" fmla="*/ 37 w 37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5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17" y="5"/>
                      </a:lnTo>
                      <a:lnTo>
                        <a:pt x="21" y="7"/>
                      </a:lnTo>
                      <a:lnTo>
                        <a:pt x="37" y="15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6" name="Line 419"/>
                <p:cNvSpPr>
                  <a:spLocks noChangeShapeType="1"/>
                </p:cNvSpPr>
                <p:nvPr/>
              </p:nvSpPr>
              <p:spPr bwMode="auto">
                <a:xfrm>
                  <a:off x="1543" y="3471"/>
                  <a:ext cx="24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7" name="Line 420"/>
                <p:cNvSpPr>
                  <a:spLocks noChangeShapeType="1"/>
                </p:cNvSpPr>
                <p:nvPr/>
              </p:nvSpPr>
              <p:spPr bwMode="auto">
                <a:xfrm>
                  <a:off x="1543" y="3471"/>
                  <a:ext cx="24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8" name="Line 421"/>
                <p:cNvSpPr>
                  <a:spLocks noChangeShapeType="1"/>
                </p:cNvSpPr>
                <p:nvPr/>
              </p:nvSpPr>
              <p:spPr bwMode="auto">
                <a:xfrm>
                  <a:off x="1543" y="3471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9" name="Line 422"/>
                <p:cNvSpPr>
                  <a:spLocks noChangeShapeType="1"/>
                </p:cNvSpPr>
                <p:nvPr/>
              </p:nvSpPr>
              <p:spPr bwMode="auto">
                <a:xfrm>
                  <a:off x="1552" y="3471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0" name="Line 423"/>
                <p:cNvSpPr>
                  <a:spLocks noChangeShapeType="1"/>
                </p:cNvSpPr>
                <p:nvPr/>
              </p:nvSpPr>
              <p:spPr bwMode="auto">
                <a:xfrm>
                  <a:off x="1561" y="3474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1" name="Freeform 424"/>
                <p:cNvSpPr>
                  <a:spLocks/>
                </p:cNvSpPr>
                <p:nvPr/>
              </p:nvSpPr>
              <p:spPr bwMode="auto">
                <a:xfrm>
                  <a:off x="1501" y="3260"/>
                  <a:ext cx="21" cy="107"/>
                </a:xfrm>
                <a:custGeom>
                  <a:avLst/>
                  <a:gdLst>
                    <a:gd name="T0" fmla="*/ 0 w 7"/>
                    <a:gd name="T1" fmla="*/ 2147483647 h 36"/>
                    <a:gd name="T2" fmla="*/ 2147483647 w 7"/>
                    <a:gd name="T3" fmla="*/ 2147483647 h 36"/>
                    <a:gd name="T4" fmla="*/ 2147483647 w 7"/>
                    <a:gd name="T5" fmla="*/ 2147483647 h 36"/>
                    <a:gd name="T6" fmla="*/ 2147483647 w 7"/>
                    <a:gd name="T7" fmla="*/ 2147483647 h 36"/>
                    <a:gd name="T8" fmla="*/ 2147483647 w 7"/>
                    <a:gd name="T9" fmla="*/ 2147483647 h 36"/>
                    <a:gd name="T10" fmla="*/ 2147483647 w 7"/>
                    <a:gd name="T11" fmla="*/ 2147483647 h 36"/>
                    <a:gd name="T12" fmla="*/ 2147483647 w 7"/>
                    <a:gd name="T13" fmla="*/ 0 h 36"/>
                    <a:gd name="T14" fmla="*/ 2147483647 w 7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36"/>
                    <a:gd name="T26" fmla="*/ 7 w 7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36">
                      <a:moveTo>
                        <a:pt x="0" y="36"/>
                      </a:moveTo>
                      <a:lnTo>
                        <a:pt x="2" y="32"/>
                      </a:lnTo>
                      <a:lnTo>
                        <a:pt x="4" y="27"/>
                      </a:lnTo>
                      <a:lnTo>
                        <a:pt x="5" y="23"/>
                      </a:lnTo>
                      <a:lnTo>
                        <a:pt x="7" y="18"/>
                      </a:lnTo>
                      <a:lnTo>
                        <a:pt x="3" y="12"/>
                      </a:lnTo>
                      <a:lnTo>
                        <a:pt x="3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2" name="Line 425"/>
                <p:cNvSpPr>
                  <a:spLocks noChangeShapeType="1"/>
                </p:cNvSpPr>
                <p:nvPr/>
              </p:nvSpPr>
              <p:spPr bwMode="auto">
                <a:xfrm>
                  <a:off x="1326" y="3257"/>
                  <a:ext cx="2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3" name="Line 426"/>
                <p:cNvSpPr>
                  <a:spLocks noChangeShapeType="1"/>
                </p:cNvSpPr>
                <p:nvPr/>
              </p:nvSpPr>
              <p:spPr bwMode="auto">
                <a:xfrm>
                  <a:off x="1329" y="3248"/>
                  <a:ext cx="18" cy="15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4" name="Freeform 427"/>
                <p:cNvSpPr>
                  <a:spLocks/>
                </p:cNvSpPr>
                <p:nvPr/>
              </p:nvSpPr>
              <p:spPr bwMode="auto">
                <a:xfrm>
                  <a:off x="1490" y="3385"/>
                  <a:ext cx="53" cy="86"/>
                </a:xfrm>
                <a:custGeom>
                  <a:avLst/>
                  <a:gdLst>
                    <a:gd name="T0" fmla="*/ 2147483647 w 18"/>
                    <a:gd name="T1" fmla="*/ 0 h 29"/>
                    <a:gd name="T2" fmla="*/ 2147483647 w 18"/>
                    <a:gd name="T3" fmla="*/ 2147483647 h 29"/>
                    <a:gd name="T4" fmla="*/ 0 w 18"/>
                    <a:gd name="T5" fmla="*/ 2147483647 h 29"/>
                    <a:gd name="T6" fmla="*/ 2147483647 w 18"/>
                    <a:gd name="T7" fmla="*/ 2147483647 h 29"/>
                    <a:gd name="T8" fmla="*/ 2147483647 w 18"/>
                    <a:gd name="T9" fmla="*/ 2147483647 h 29"/>
                    <a:gd name="T10" fmla="*/ 2147483647 w 18"/>
                    <a:gd name="T11" fmla="*/ 2147483647 h 29"/>
                    <a:gd name="T12" fmla="*/ 2147483647 w 18"/>
                    <a:gd name="T13" fmla="*/ 2147483647 h 29"/>
                    <a:gd name="T14" fmla="*/ 2147483647 w 18"/>
                    <a:gd name="T15" fmla="*/ 2147483647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29"/>
                    <a:gd name="T26" fmla="*/ 18 w 18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29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4" y="21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12" y="28"/>
                      </a:lnTo>
                      <a:lnTo>
                        <a:pt x="18" y="29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5" name="Line 428"/>
                <p:cNvSpPr>
                  <a:spLocks noChangeShapeType="1"/>
                </p:cNvSpPr>
                <p:nvPr/>
              </p:nvSpPr>
              <p:spPr bwMode="auto">
                <a:xfrm flipH="1">
                  <a:off x="1495" y="3373"/>
                  <a:ext cx="6" cy="12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6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495" y="3373"/>
                  <a:ext cx="3" cy="12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7" name="Line 430"/>
                <p:cNvSpPr>
                  <a:spLocks noChangeShapeType="1"/>
                </p:cNvSpPr>
                <p:nvPr/>
              </p:nvSpPr>
              <p:spPr bwMode="auto">
                <a:xfrm>
                  <a:off x="1498" y="3373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8" name="Line 431"/>
                <p:cNvSpPr>
                  <a:spLocks noChangeShapeType="1"/>
                </p:cNvSpPr>
                <p:nvPr/>
              </p:nvSpPr>
              <p:spPr bwMode="auto">
                <a:xfrm>
                  <a:off x="1495" y="3385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9" name="Freeform 432"/>
                <p:cNvSpPr>
                  <a:spLocks/>
                </p:cNvSpPr>
                <p:nvPr/>
              </p:nvSpPr>
              <p:spPr bwMode="auto">
                <a:xfrm>
                  <a:off x="2039" y="3717"/>
                  <a:ext cx="21" cy="24"/>
                </a:xfrm>
                <a:custGeom>
                  <a:avLst/>
                  <a:gdLst>
                    <a:gd name="T0" fmla="*/ 0 w 7"/>
                    <a:gd name="T1" fmla="*/ 0 h 8"/>
                    <a:gd name="T2" fmla="*/ 2147483647 w 7"/>
                    <a:gd name="T3" fmla="*/ 2147483647 h 8"/>
                    <a:gd name="T4" fmla="*/ 2147483647 w 7"/>
                    <a:gd name="T5" fmla="*/ 2147483647 h 8"/>
                    <a:gd name="T6" fmla="*/ 2147483647 w 7"/>
                    <a:gd name="T7" fmla="*/ 214748364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0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1519" y="3379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1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1519" y="3376"/>
                  <a:ext cx="3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2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1519" y="3379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3" name="Freeform 436"/>
                <p:cNvSpPr>
                  <a:spLocks/>
                </p:cNvSpPr>
                <p:nvPr/>
              </p:nvSpPr>
              <p:spPr bwMode="auto">
                <a:xfrm>
                  <a:off x="1397" y="3337"/>
                  <a:ext cx="158" cy="54"/>
                </a:xfrm>
                <a:custGeom>
                  <a:avLst/>
                  <a:gdLst>
                    <a:gd name="T0" fmla="*/ 0 w 53"/>
                    <a:gd name="T1" fmla="*/ 0 h 18"/>
                    <a:gd name="T2" fmla="*/ 2147483647 w 53"/>
                    <a:gd name="T3" fmla="*/ 0 h 18"/>
                    <a:gd name="T4" fmla="*/ 2147483647 w 53"/>
                    <a:gd name="T5" fmla="*/ 2147483647 h 18"/>
                    <a:gd name="T6" fmla="*/ 2147483647 w 53"/>
                    <a:gd name="T7" fmla="*/ 2147483647 h 18"/>
                    <a:gd name="T8" fmla="*/ 2147483647 w 53"/>
                    <a:gd name="T9" fmla="*/ 2147483647 h 18"/>
                    <a:gd name="T10" fmla="*/ 2147483647 w 53"/>
                    <a:gd name="T11" fmla="*/ 2147483647 h 18"/>
                    <a:gd name="T12" fmla="*/ 2147483647 w 53"/>
                    <a:gd name="T13" fmla="*/ 2147483647 h 18"/>
                    <a:gd name="T14" fmla="*/ 2147483647 w 53"/>
                    <a:gd name="T15" fmla="*/ 2147483647 h 18"/>
                    <a:gd name="T16" fmla="*/ 2147483647 w 53"/>
                    <a:gd name="T17" fmla="*/ 2147483647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8"/>
                    <a:gd name="T29" fmla="*/ 53 w 53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8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9" y="2"/>
                      </a:lnTo>
                      <a:lnTo>
                        <a:pt x="19" y="8"/>
                      </a:lnTo>
                      <a:lnTo>
                        <a:pt x="30" y="10"/>
                      </a:lnTo>
                      <a:lnTo>
                        <a:pt x="39" y="10"/>
                      </a:lnTo>
                      <a:lnTo>
                        <a:pt x="43" y="11"/>
                      </a:lnTo>
                      <a:lnTo>
                        <a:pt x="46" y="13"/>
                      </a:lnTo>
                      <a:lnTo>
                        <a:pt x="53" y="18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4" name="Freeform 437"/>
                <p:cNvSpPr>
                  <a:spLocks/>
                </p:cNvSpPr>
                <p:nvPr/>
              </p:nvSpPr>
              <p:spPr bwMode="auto">
                <a:xfrm>
                  <a:off x="1564" y="3281"/>
                  <a:ext cx="104" cy="127"/>
                </a:xfrm>
                <a:custGeom>
                  <a:avLst/>
                  <a:gdLst>
                    <a:gd name="T0" fmla="*/ 0 w 35"/>
                    <a:gd name="T1" fmla="*/ 2147483647 h 43"/>
                    <a:gd name="T2" fmla="*/ 2147483647 w 35"/>
                    <a:gd name="T3" fmla="*/ 2147483647 h 43"/>
                    <a:gd name="T4" fmla="*/ 2147483647 w 35"/>
                    <a:gd name="T5" fmla="*/ 2147483647 h 43"/>
                    <a:gd name="T6" fmla="*/ 2147483647 w 35"/>
                    <a:gd name="T7" fmla="*/ 2147483647 h 43"/>
                    <a:gd name="T8" fmla="*/ 2147483647 w 35"/>
                    <a:gd name="T9" fmla="*/ 2147483647 h 43"/>
                    <a:gd name="T10" fmla="*/ 2147483647 w 35"/>
                    <a:gd name="T11" fmla="*/ 2147483647 h 43"/>
                    <a:gd name="T12" fmla="*/ 2147483647 w 35"/>
                    <a:gd name="T13" fmla="*/ 2147483647 h 43"/>
                    <a:gd name="T14" fmla="*/ 2147483647 w 35"/>
                    <a:gd name="T15" fmla="*/ 2147483647 h 43"/>
                    <a:gd name="T16" fmla="*/ 2147483647 w 35"/>
                    <a:gd name="T17" fmla="*/ 2147483647 h 43"/>
                    <a:gd name="T18" fmla="*/ 2147483647 w 35"/>
                    <a:gd name="T19" fmla="*/ 0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43"/>
                    <a:gd name="T32" fmla="*/ 35 w 35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43">
                      <a:moveTo>
                        <a:pt x="0" y="39"/>
                      </a:moveTo>
                      <a:lnTo>
                        <a:pt x="8" y="43"/>
                      </a:lnTo>
                      <a:lnTo>
                        <a:pt x="23" y="43"/>
                      </a:lnTo>
                      <a:lnTo>
                        <a:pt x="22" y="33"/>
                      </a:lnTo>
                      <a:lnTo>
                        <a:pt x="25" y="28"/>
                      </a:lnTo>
                      <a:lnTo>
                        <a:pt x="29" y="21"/>
                      </a:lnTo>
                      <a:lnTo>
                        <a:pt x="35" y="12"/>
                      </a:lnTo>
                      <a:lnTo>
                        <a:pt x="35" y="8"/>
                      </a:lnTo>
                      <a:lnTo>
                        <a:pt x="35" y="4"/>
                      </a:lnTo>
                      <a:lnTo>
                        <a:pt x="33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5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558" y="3397"/>
                  <a:ext cx="6" cy="8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6" name="Freeform 439"/>
                <p:cNvSpPr>
                  <a:spLocks/>
                </p:cNvSpPr>
                <p:nvPr/>
              </p:nvSpPr>
              <p:spPr bwMode="auto">
                <a:xfrm>
                  <a:off x="1549" y="3391"/>
                  <a:ext cx="9" cy="14"/>
                </a:xfrm>
                <a:custGeom>
                  <a:avLst/>
                  <a:gdLst>
                    <a:gd name="T0" fmla="*/ 0 w 3"/>
                    <a:gd name="T1" fmla="*/ 0 h 5"/>
                    <a:gd name="T2" fmla="*/ 2147483647 w 3"/>
                    <a:gd name="T3" fmla="*/ 2147483647 h 5"/>
                    <a:gd name="T4" fmla="*/ 2147483647 w 3"/>
                    <a:gd name="T5" fmla="*/ 2147483647 h 5"/>
                    <a:gd name="T6" fmla="*/ 2147483647 w 3"/>
                    <a:gd name="T7" fmla="*/ 2147483647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5"/>
                    <a:gd name="T14" fmla="*/ 3 w 3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5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5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7" name="Freeform 440"/>
                <p:cNvSpPr>
                  <a:spLocks/>
                </p:cNvSpPr>
                <p:nvPr/>
              </p:nvSpPr>
              <p:spPr bwMode="auto">
                <a:xfrm>
                  <a:off x="1546" y="3391"/>
                  <a:ext cx="9" cy="14"/>
                </a:xfrm>
                <a:custGeom>
                  <a:avLst/>
                  <a:gdLst>
                    <a:gd name="T0" fmla="*/ 0 w 3"/>
                    <a:gd name="T1" fmla="*/ 0 h 5"/>
                    <a:gd name="T2" fmla="*/ 2147483647 w 3"/>
                    <a:gd name="T3" fmla="*/ 2147483647 h 5"/>
                    <a:gd name="T4" fmla="*/ 2147483647 w 3"/>
                    <a:gd name="T5" fmla="*/ 2147483647 h 5"/>
                    <a:gd name="T6" fmla="*/ 2147483647 w 3"/>
                    <a:gd name="T7" fmla="*/ 2147483647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5"/>
                    <a:gd name="T14" fmla="*/ 3 w 3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3" y="5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8" name="Line 441"/>
                <p:cNvSpPr>
                  <a:spLocks noChangeShapeType="1"/>
                </p:cNvSpPr>
                <p:nvPr/>
              </p:nvSpPr>
              <p:spPr bwMode="auto">
                <a:xfrm>
                  <a:off x="1546" y="3391"/>
                  <a:ext cx="3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9" name="Line 442"/>
                <p:cNvSpPr>
                  <a:spLocks noChangeShapeType="1"/>
                </p:cNvSpPr>
                <p:nvPr/>
              </p:nvSpPr>
              <p:spPr bwMode="auto">
                <a:xfrm>
                  <a:off x="1552" y="3399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0" name="Line 443"/>
                <p:cNvSpPr>
                  <a:spLocks noChangeShapeType="1"/>
                </p:cNvSpPr>
                <p:nvPr/>
              </p:nvSpPr>
              <p:spPr bwMode="auto">
                <a:xfrm>
                  <a:off x="1555" y="3399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1" name="Line 444"/>
                <p:cNvSpPr>
                  <a:spLocks noChangeShapeType="1"/>
                </p:cNvSpPr>
                <p:nvPr/>
              </p:nvSpPr>
              <p:spPr bwMode="auto">
                <a:xfrm>
                  <a:off x="1555" y="3394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2" name="Line 445"/>
                <p:cNvSpPr>
                  <a:spLocks noChangeShapeType="1"/>
                </p:cNvSpPr>
                <p:nvPr/>
              </p:nvSpPr>
              <p:spPr bwMode="auto">
                <a:xfrm>
                  <a:off x="1552" y="3394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3" name="Line 446"/>
                <p:cNvSpPr>
                  <a:spLocks noChangeShapeType="1"/>
                </p:cNvSpPr>
                <p:nvPr/>
              </p:nvSpPr>
              <p:spPr bwMode="auto">
                <a:xfrm>
                  <a:off x="1552" y="3394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4" name="Freeform 447"/>
                <p:cNvSpPr>
                  <a:spLocks/>
                </p:cNvSpPr>
                <p:nvPr/>
              </p:nvSpPr>
              <p:spPr bwMode="auto">
                <a:xfrm>
                  <a:off x="1391" y="3340"/>
                  <a:ext cx="244" cy="74"/>
                </a:xfrm>
                <a:custGeom>
                  <a:avLst/>
                  <a:gdLst>
                    <a:gd name="T0" fmla="*/ 0 w 82"/>
                    <a:gd name="T1" fmla="*/ 0 h 25"/>
                    <a:gd name="T2" fmla="*/ 2147483647 w 82"/>
                    <a:gd name="T3" fmla="*/ 2147483647 h 25"/>
                    <a:gd name="T4" fmla="*/ 2147483647 w 82"/>
                    <a:gd name="T5" fmla="*/ 2147483647 h 25"/>
                    <a:gd name="T6" fmla="*/ 2147483647 w 82"/>
                    <a:gd name="T7" fmla="*/ 2147483647 h 25"/>
                    <a:gd name="T8" fmla="*/ 2147483647 w 82"/>
                    <a:gd name="T9" fmla="*/ 2147483647 h 25"/>
                    <a:gd name="T10" fmla="*/ 2147483647 w 82"/>
                    <a:gd name="T11" fmla="*/ 2147483647 h 25"/>
                    <a:gd name="T12" fmla="*/ 2147483647 w 82"/>
                    <a:gd name="T13" fmla="*/ 2147483647 h 25"/>
                    <a:gd name="T14" fmla="*/ 2147483647 w 82"/>
                    <a:gd name="T15" fmla="*/ 2147483647 h 25"/>
                    <a:gd name="T16" fmla="*/ 2147483647 w 82"/>
                    <a:gd name="T17" fmla="*/ 2147483647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"/>
                    <a:gd name="T28" fmla="*/ 0 h 25"/>
                    <a:gd name="T29" fmla="*/ 82 w 82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" h="25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22" y="8"/>
                      </a:lnTo>
                      <a:lnTo>
                        <a:pt x="36" y="11"/>
                      </a:lnTo>
                      <a:lnTo>
                        <a:pt x="42" y="12"/>
                      </a:lnTo>
                      <a:lnTo>
                        <a:pt x="54" y="20"/>
                      </a:lnTo>
                      <a:lnTo>
                        <a:pt x="55" y="19"/>
                      </a:lnTo>
                      <a:lnTo>
                        <a:pt x="66" y="25"/>
                      </a:lnTo>
                      <a:lnTo>
                        <a:pt x="82" y="24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5" name="Freeform 448"/>
                <p:cNvSpPr>
                  <a:spLocks/>
                </p:cNvSpPr>
                <p:nvPr/>
              </p:nvSpPr>
              <p:spPr bwMode="auto">
                <a:xfrm>
                  <a:off x="1391" y="3343"/>
                  <a:ext cx="244" cy="74"/>
                </a:xfrm>
                <a:custGeom>
                  <a:avLst/>
                  <a:gdLst>
                    <a:gd name="T0" fmla="*/ 0 w 82"/>
                    <a:gd name="T1" fmla="*/ 0 h 25"/>
                    <a:gd name="T2" fmla="*/ 2147483647 w 82"/>
                    <a:gd name="T3" fmla="*/ 2147483647 h 25"/>
                    <a:gd name="T4" fmla="*/ 2147483647 w 82"/>
                    <a:gd name="T5" fmla="*/ 2147483647 h 25"/>
                    <a:gd name="T6" fmla="*/ 2147483647 w 82"/>
                    <a:gd name="T7" fmla="*/ 2147483647 h 25"/>
                    <a:gd name="T8" fmla="*/ 2147483647 w 82"/>
                    <a:gd name="T9" fmla="*/ 2147483647 h 25"/>
                    <a:gd name="T10" fmla="*/ 2147483647 w 82"/>
                    <a:gd name="T11" fmla="*/ 2147483647 h 25"/>
                    <a:gd name="T12" fmla="*/ 2147483647 w 82"/>
                    <a:gd name="T13" fmla="*/ 2147483647 h 25"/>
                    <a:gd name="T14" fmla="*/ 2147483647 w 82"/>
                    <a:gd name="T15" fmla="*/ 2147483647 h 25"/>
                    <a:gd name="T16" fmla="*/ 2147483647 w 82"/>
                    <a:gd name="T17" fmla="*/ 2147483647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"/>
                    <a:gd name="T28" fmla="*/ 0 h 25"/>
                    <a:gd name="T29" fmla="*/ 82 w 82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" h="25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22" y="8"/>
                      </a:lnTo>
                      <a:lnTo>
                        <a:pt x="36" y="11"/>
                      </a:lnTo>
                      <a:lnTo>
                        <a:pt x="41" y="12"/>
                      </a:lnTo>
                      <a:lnTo>
                        <a:pt x="54" y="20"/>
                      </a:lnTo>
                      <a:lnTo>
                        <a:pt x="55" y="19"/>
                      </a:lnTo>
                      <a:lnTo>
                        <a:pt x="65" y="25"/>
                      </a:lnTo>
                      <a:lnTo>
                        <a:pt x="82" y="24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6" name="Line 449"/>
                <p:cNvSpPr>
                  <a:spLocks noChangeShapeType="1"/>
                </p:cNvSpPr>
                <p:nvPr/>
              </p:nvSpPr>
              <p:spPr bwMode="auto">
                <a:xfrm>
                  <a:off x="1391" y="3340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7" name="Line 450"/>
                <p:cNvSpPr>
                  <a:spLocks noChangeShapeType="1"/>
                </p:cNvSpPr>
                <p:nvPr/>
              </p:nvSpPr>
              <p:spPr bwMode="auto">
                <a:xfrm>
                  <a:off x="1400" y="3343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8" name="Line 451"/>
                <p:cNvSpPr>
                  <a:spLocks noChangeShapeType="1"/>
                </p:cNvSpPr>
                <p:nvPr/>
              </p:nvSpPr>
              <p:spPr bwMode="auto">
                <a:xfrm>
                  <a:off x="1412" y="3343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9" name="Line 452"/>
                <p:cNvSpPr>
                  <a:spLocks noChangeShapeType="1"/>
                </p:cNvSpPr>
                <p:nvPr/>
              </p:nvSpPr>
              <p:spPr bwMode="auto">
                <a:xfrm>
                  <a:off x="1412" y="3343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0" name="Line 453"/>
                <p:cNvSpPr>
                  <a:spLocks noChangeShapeType="1"/>
                </p:cNvSpPr>
                <p:nvPr/>
              </p:nvSpPr>
              <p:spPr bwMode="auto">
                <a:xfrm>
                  <a:off x="1421" y="3349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1" name="Line 454"/>
                <p:cNvSpPr>
                  <a:spLocks noChangeShapeType="1"/>
                </p:cNvSpPr>
                <p:nvPr/>
              </p:nvSpPr>
              <p:spPr bwMode="auto">
                <a:xfrm>
                  <a:off x="1430" y="3355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2" name="Line 455"/>
                <p:cNvSpPr>
                  <a:spLocks noChangeShapeType="1"/>
                </p:cNvSpPr>
                <p:nvPr/>
              </p:nvSpPr>
              <p:spPr bwMode="auto">
                <a:xfrm>
                  <a:off x="1442" y="3358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3" name="Line 456"/>
                <p:cNvSpPr>
                  <a:spLocks noChangeShapeType="1"/>
                </p:cNvSpPr>
                <p:nvPr/>
              </p:nvSpPr>
              <p:spPr bwMode="auto">
                <a:xfrm>
                  <a:off x="1451" y="3364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4" name="Line 457"/>
                <p:cNvSpPr>
                  <a:spLocks noChangeShapeType="1"/>
                </p:cNvSpPr>
                <p:nvPr/>
              </p:nvSpPr>
              <p:spPr bwMode="auto">
                <a:xfrm>
                  <a:off x="1460" y="3367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5" name="Line 458"/>
                <p:cNvSpPr>
                  <a:spLocks noChangeShapeType="1"/>
                </p:cNvSpPr>
                <p:nvPr/>
              </p:nvSpPr>
              <p:spPr bwMode="auto">
                <a:xfrm>
                  <a:off x="1472" y="3367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6" name="Line 459"/>
                <p:cNvSpPr>
                  <a:spLocks noChangeShapeType="1"/>
                </p:cNvSpPr>
                <p:nvPr/>
              </p:nvSpPr>
              <p:spPr bwMode="auto">
                <a:xfrm>
                  <a:off x="1481" y="3370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7" name="Line 460"/>
                <p:cNvSpPr>
                  <a:spLocks noChangeShapeType="1"/>
                </p:cNvSpPr>
                <p:nvPr/>
              </p:nvSpPr>
              <p:spPr bwMode="auto">
                <a:xfrm>
                  <a:off x="1490" y="3373"/>
                  <a:ext cx="5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8" name="Line 461"/>
                <p:cNvSpPr>
                  <a:spLocks noChangeShapeType="1"/>
                </p:cNvSpPr>
                <p:nvPr/>
              </p:nvSpPr>
              <p:spPr bwMode="auto">
                <a:xfrm>
                  <a:off x="1501" y="3373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9" name="Line 462"/>
                <p:cNvSpPr>
                  <a:spLocks noChangeShapeType="1"/>
                </p:cNvSpPr>
                <p:nvPr/>
              </p:nvSpPr>
              <p:spPr bwMode="auto">
                <a:xfrm>
                  <a:off x="1510" y="3376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0" name="Line 463"/>
                <p:cNvSpPr>
                  <a:spLocks noChangeShapeType="1"/>
                </p:cNvSpPr>
                <p:nvPr/>
              </p:nvSpPr>
              <p:spPr bwMode="auto">
                <a:xfrm>
                  <a:off x="1513" y="3379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1" name="Line 464"/>
                <p:cNvSpPr>
                  <a:spLocks noChangeShapeType="1"/>
                </p:cNvSpPr>
                <p:nvPr/>
              </p:nvSpPr>
              <p:spPr bwMode="auto">
                <a:xfrm>
                  <a:off x="1519" y="3382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2" name="Line 465"/>
                <p:cNvSpPr>
                  <a:spLocks noChangeShapeType="1"/>
                </p:cNvSpPr>
                <p:nvPr/>
              </p:nvSpPr>
              <p:spPr bwMode="auto">
                <a:xfrm>
                  <a:off x="1531" y="3388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3" name="Line 466"/>
                <p:cNvSpPr>
                  <a:spLocks noChangeShapeType="1"/>
                </p:cNvSpPr>
                <p:nvPr/>
              </p:nvSpPr>
              <p:spPr bwMode="auto">
                <a:xfrm>
                  <a:off x="1540" y="3394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4" name="Line 467"/>
                <p:cNvSpPr>
                  <a:spLocks noChangeShapeType="1"/>
                </p:cNvSpPr>
                <p:nvPr/>
              </p:nvSpPr>
              <p:spPr bwMode="auto">
                <a:xfrm>
                  <a:off x="1549" y="3399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5" name="Line 468"/>
                <p:cNvSpPr>
                  <a:spLocks noChangeShapeType="1"/>
                </p:cNvSpPr>
                <p:nvPr/>
              </p:nvSpPr>
              <p:spPr bwMode="auto">
                <a:xfrm>
                  <a:off x="1552" y="3399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6" name="Line 469"/>
                <p:cNvSpPr>
                  <a:spLocks noChangeShapeType="1"/>
                </p:cNvSpPr>
                <p:nvPr/>
              </p:nvSpPr>
              <p:spPr bwMode="auto">
                <a:xfrm>
                  <a:off x="1558" y="3399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7" name="Line 470"/>
                <p:cNvSpPr>
                  <a:spLocks noChangeShapeType="1"/>
                </p:cNvSpPr>
                <p:nvPr/>
              </p:nvSpPr>
              <p:spPr bwMode="auto">
                <a:xfrm>
                  <a:off x="1570" y="3405"/>
                  <a:ext cx="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8" name="Line 471"/>
                <p:cNvSpPr>
                  <a:spLocks noChangeShapeType="1"/>
                </p:cNvSpPr>
                <p:nvPr/>
              </p:nvSpPr>
              <p:spPr bwMode="auto">
                <a:xfrm>
                  <a:off x="1579" y="3411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9" name="Line 472"/>
                <p:cNvSpPr>
                  <a:spLocks noChangeShapeType="1"/>
                </p:cNvSpPr>
                <p:nvPr/>
              </p:nvSpPr>
              <p:spPr bwMode="auto">
                <a:xfrm>
                  <a:off x="1588" y="3414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0" name="Line 473"/>
                <p:cNvSpPr>
                  <a:spLocks noChangeShapeType="1"/>
                </p:cNvSpPr>
                <p:nvPr/>
              </p:nvSpPr>
              <p:spPr bwMode="auto">
                <a:xfrm>
                  <a:off x="1599" y="3414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1" name="Line 474"/>
                <p:cNvSpPr>
                  <a:spLocks noChangeShapeType="1"/>
                </p:cNvSpPr>
                <p:nvPr/>
              </p:nvSpPr>
              <p:spPr bwMode="auto">
                <a:xfrm>
                  <a:off x="1608" y="3414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2" name="Line 475"/>
                <p:cNvSpPr>
                  <a:spLocks noChangeShapeType="1"/>
                </p:cNvSpPr>
                <p:nvPr/>
              </p:nvSpPr>
              <p:spPr bwMode="auto">
                <a:xfrm>
                  <a:off x="1617" y="3414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3" name="Line 476"/>
                <p:cNvSpPr>
                  <a:spLocks noChangeShapeType="1"/>
                </p:cNvSpPr>
                <p:nvPr/>
              </p:nvSpPr>
              <p:spPr bwMode="auto">
                <a:xfrm>
                  <a:off x="1629" y="3414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4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1635" y="3405"/>
                  <a:ext cx="2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5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1638" y="3408"/>
                  <a:ext cx="18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6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1635" y="3411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7" name="Line 480"/>
                <p:cNvSpPr>
                  <a:spLocks noChangeShapeType="1"/>
                </p:cNvSpPr>
                <p:nvPr/>
              </p:nvSpPr>
              <p:spPr bwMode="auto">
                <a:xfrm>
                  <a:off x="1647" y="3408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8" name="Freeform 481"/>
                <p:cNvSpPr>
                  <a:spLocks/>
                </p:cNvSpPr>
                <p:nvPr/>
              </p:nvSpPr>
              <p:spPr bwMode="auto">
                <a:xfrm>
                  <a:off x="1653" y="3402"/>
                  <a:ext cx="12" cy="7"/>
                </a:xfrm>
                <a:custGeom>
                  <a:avLst/>
                  <a:gdLst>
                    <a:gd name="T0" fmla="*/ 0 w 4"/>
                    <a:gd name="T1" fmla="*/ 0 h 2"/>
                    <a:gd name="T2" fmla="*/ 2147483647 w 4"/>
                    <a:gd name="T3" fmla="*/ 2147483647 h 2"/>
                    <a:gd name="T4" fmla="*/ 2147483647 w 4"/>
                    <a:gd name="T5" fmla="*/ 2147483647 h 2"/>
                    <a:gd name="T6" fmla="*/ 2147483647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9" name="Freeform 482"/>
                <p:cNvSpPr>
                  <a:spLocks/>
                </p:cNvSpPr>
                <p:nvPr/>
              </p:nvSpPr>
              <p:spPr bwMode="auto">
                <a:xfrm>
                  <a:off x="1650" y="3402"/>
                  <a:ext cx="15" cy="9"/>
                </a:xfrm>
                <a:custGeom>
                  <a:avLst/>
                  <a:gdLst>
                    <a:gd name="T0" fmla="*/ 0 w 5"/>
                    <a:gd name="T1" fmla="*/ 0 h 3"/>
                    <a:gd name="T2" fmla="*/ 2147483647 w 5"/>
                    <a:gd name="T3" fmla="*/ 2147483647 h 3"/>
                    <a:gd name="T4" fmla="*/ 2147483647 w 5"/>
                    <a:gd name="T5" fmla="*/ 2147483647 h 3"/>
                    <a:gd name="T6" fmla="*/ 2147483647 w 5"/>
                    <a:gd name="T7" fmla="*/ 214748364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5" y="1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0" name="Line 483"/>
                <p:cNvSpPr>
                  <a:spLocks noChangeShapeType="1"/>
                </p:cNvSpPr>
                <p:nvPr/>
              </p:nvSpPr>
              <p:spPr bwMode="auto">
                <a:xfrm>
                  <a:off x="1653" y="3402"/>
                  <a:ext cx="3" cy="7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1" name="Line 484"/>
                <p:cNvSpPr>
                  <a:spLocks noChangeShapeType="1"/>
                </p:cNvSpPr>
                <p:nvPr/>
              </p:nvSpPr>
              <p:spPr bwMode="auto">
                <a:xfrm>
                  <a:off x="1656" y="3408"/>
                  <a:ext cx="1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1659" y="3405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3" name="Freeform 486"/>
                <p:cNvSpPr>
                  <a:spLocks/>
                </p:cNvSpPr>
                <p:nvPr/>
              </p:nvSpPr>
              <p:spPr bwMode="auto">
                <a:xfrm>
                  <a:off x="1653" y="3399"/>
                  <a:ext cx="16" cy="6"/>
                </a:xfrm>
                <a:custGeom>
                  <a:avLst/>
                  <a:gdLst>
                    <a:gd name="T0" fmla="*/ 0 w 5"/>
                    <a:gd name="T1" fmla="*/ 2147483647 h 2"/>
                    <a:gd name="T2" fmla="*/ 2147483647 w 5"/>
                    <a:gd name="T3" fmla="*/ 0 h 2"/>
                    <a:gd name="T4" fmla="*/ 2147483647 w 5"/>
                    <a:gd name="T5" fmla="*/ 0 h 2"/>
                    <a:gd name="T6" fmla="*/ 2147483647 w 5"/>
                    <a:gd name="T7" fmla="*/ 2147483647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2"/>
                    <a:gd name="T14" fmla="*/ 5 w 5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4" name="Freeform 487"/>
                <p:cNvSpPr>
                  <a:spLocks/>
                </p:cNvSpPr>
                <p:nvPr/>
              </p:nvSpPr>
              <p:spPr bwMode="auto">
                <a:xfrm>
                  <a:off x="1656" y="3402"/>
                  <a:ext cx="9" cy="3"/>
                </a:xfrm>
                <a:custGeom>
                  <a:avLst/>
                  <a:gdLst>
                    <a:gd name="T0" fmla="*/ 0 w 3"/>
                    <a:gd name="T1" fmla="*/ 2147483647 h 1"/>
                    <a:gd name="T2" fmla="*/ 2147483647 w 3"/>
                    <a:gd name="T3" fmla="*/ 0 h 1"/>
                    <a:gd name="T4" fmla="*/ 2147483647 w 3"/>
                    <a:gd name="T5" fmla="*/ 0 h 1"/>
                    <a:gd name="T6" fmla="*/ 2147483647 w 3"/>
                    <a:gd name="T7" fmla="*/ 2147483647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"/>
                    <a:gd name="T14" fmla="*/ 3 w 3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3" y="1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5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1653" y="3402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6" name="Line 489"/>
                <p:cNvSpPr>
                  <a:spLocks noChangeShapeType="1"/>
                </p:cNvSpPr>
                <p:nvPr/>
              </p:nvSpPr>
              <p:spPr bwMode="auto">
                <a:xfrm>
                  <a:off x="1665" y="3402"/>
                  <a:ext cx="1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7" name="Line 490"/>
                <p:cNvSpPr>
                  <a:spLocks noChangeShapeType="1"/>
                </p:cNvSpPr>
                <p:nvPr/>
              </p:nvSpPr>
              <p:spPr bwMode="auto">
                <a:xfrm>
                  <a:off x="1487" y="3361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8" name="Line 491"/>
                <p:cNvSpPr>
                  <a:spLocks noChangeShapeType="1"/>
                </p:cNvSpPr>
                <p:nvPr/>
              </p:nvSpPr>
              <p:spPr bwMode="auto">
                <a:xfrm flipH="1">
                  <a:off x="1484" y="3361"/>
                  <a:ext cx="3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9" name="Line 492"/>
                <p:cNvSpPr>
                  <a:spLocks noChangeShapeType="1"/>
                </p:cNvSpPr>
                <p:nvPr/>
              </p:nvSpPr>
              <p:spPr bwMode="auto">
                <a:xfrm>
                  <a:off x="1487" y="3361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0" name="Line 493"/>
                <p:cNvSpPr>
                  <a:spLocks noChangeShapeType="1"/>
                </p:cNvSpPr>
                <p:nvPr/>
              </p:nvSpPr>
              <p:spPr bwMode="auto">
                <a:xfrm>
                  <a:off x="1487" y="3367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1" name="Line 494"/>
                <p:cNvSpPr>
                  <a:spLocks noChangeShapeType="1"/>
                </p:cNvSpPr>
                <p:nvPr/>
              </p:nvSpPr>
              <p:spPr bwMode="auto">
                <a:xfrm>
                  <a:off x="1484" y="3367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2" name="Line 495"/>
                <p:cNvSpPr>
                  <a:spLocks noChangeShapeType="1"/>
                </p:cNvSpPr>
                <p:nvPr/>
              </p:nvSpPr>
              <p:spPr bwMode="auto">
                <a:xfrm>
                  <a:off x="1487" y="3367"/>
                  <a:ext cx="1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3" name="Line 496"/>
                <p:cNvSpPr>
                  <a:spLocks noChangeShapeType="1"/>
                </p:cNvSpPr>
                <p:nvPr/>
              </p:nvSpPr>
              <p:spPr bwMode="auto">
                <a:xfrm flipH="1">
                  <a:off x="1665" y="3405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4" name="Freeform 497"/>
                <p:cNvSpPr>
                  <a:spLocks/>
                </p:cNvSpPr>
                <p:nvPr/>
              </p:nvSpPr>
              <p:spPr bwMode="auto">
                <a:xfrm>
                  <a:off x="922" y="1534"/>
                  <a:ext cx="264" cy="558"/>
                </a:xfrm>
                <a:custGeom>
                  <a:avLst/>
                  <a:gdLst>
                    <a:gd name="T0" fmla="*/ 2147483647 w 89"/>
                    <a:gd name="T1" fmla="*/ 2147483647 h 188"/>
                    <a:gd name="T2" fmla="*/ 2147483647 w 89"/>
                    <a:gd name="T3" fmla="*/ 2147483647 h 188"/>
                    <a:gd name="T4" fmla="*/ 2147483647 w 89"/>
                    <a:gd name="T5" fmla="*/ 2147483647 h 188"/>
                    <a:gd name="T6" fmla="*/ 0 w 89"/>
                    <a:gd name="T7" fmla="*/ 2147483647 h 188"/>
                    <a:gd name="T8" fmla="*/ 0 w 89"/>
                    <a:gd name="T9" fmla="*/ 2147483647 h 188"/>
                    <a:gd name="T10" fmla="*/ 0 w 89"/>
                    <a:gd name="T11" fmla="*/ 2147483647 h 188"/>
                    <a:gd name="T12" fmla="*/ 0 w 89"/>
                    <a:gd name="T13" fmla="*/ 2147483647 h 188"/>
                    <a:gd name="T14" fmla="*/ 2147483647 w 89"/>
                    <a:gd name="T15" fmla="*/ 2147483647 h 188"/>
                    <a:gd name="T16" fmla="*/ 2147483647 w 89"/>
                    <a:gd name="T17" fmla="*/ 2147483647 h 188"/>
                    <a:gd name="T18" fmla="*/ 2147483647 w 89"/>
                    <a:gd name="T19" fmla="*/ 2147483647 h 188"/>
                    <a:gd name="T20" fmla="*/ 2147483647 w 89"/>
                    <a:gd name="T21" fmla="*/ 2147483647 h 188"/>
                    <a:gd name="T22" fmla="*/ 2147483647 w 89"/>
                    <a:gd name="T23" fmla="*/ 2147483647 h 188"/>
                    <a:gd name="T24" fmla="*/ 2147483647 w 89"/>
                    <a:gd name="T25" fmla="*/ 2147483647 h 188"/>
                    <a:gd name="T26" fmla="*/ 2147483647 w 89"/>
                    <a:gd name="T27" fmla="*/ 0 h 188"/>
                    <a:gd name="T28" fmla="*/ 2147483647 w 89"/>
                    <a:gd name="T29" fmla="*/ 2147483647 h 188"/>
                    <a:gd name="T30" fmla="*/ 2147483647 w 89"/>
                    <a:gd name="T31" fmla="*/ 2147483647 h 1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"/>
                    <a:gd name="T49" fmla="*/ 0 h 188"/>
                    <a:gd name="T50" fmla="*/ 89 w 89"/>
                    <a:gd name="T51" fmla="*/ 188 h 1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" h="188">
                      <a:moveTo>
                        <a:pt x="7" y="188"/>
                      </a:moveTo>
                      <a:lnTo>
                        <a:pt x="8" y="171"/>
                      </a:lnTo>
                      <a:lnTo>
                        <a:pt x="8" y="154"/>
                      </a:lnTo>
                      <a:lnTo>
                        <a:pt x="0" y="153"/>
                      </a:lnTo>
                      <a:lnTo>
                        <a:pt x="0" y="136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1" y="82"/>
                      </a:lnTo>
                      <a:lnTo>
                        <a:pt x="1" y="64"/>
                      </a:lnTo>
                      <a:lnTo>
                        <a:pt x="1" y="22"/>
                      </a:lnTo>
                      <a:lnTo>
                        <a:pt x="1" y="16"/>
                      </a:lnTo>
                      <a:lnTo>
                        <a:pt x="39" y="16"/>
                      </a:lnTo>
                      <a:lnTo>
                        <a:pt x="39" y="14"/>
                      </a:lnTo>
                      <a:lnTo>
                        <a:pt x="39" y="0"/>
                      </a:lnTo>
                      <a:lnTo>
                        <a:pt x="47" y="1"/>
                      </a:lnTo>
                      <a:lnTo>
                        <a:pt x="89" y="1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5" name="Freeform 498"/>
                <p:cNvSpPr>
                  <a:spLocks/>
                </p:cNvSpPr>
                <p:nvPr/>
              </p:nvSpPr>
              <p:spPr bwMode="auto">
                <a:xfrm>
                  <a:off x="955" y="2146"/>
                  <a:ext cx="365" cy="1087"/>
                </a:xfrm>
                <a:custGeom>
                  <a:avLst/>
                  <a:gdLst>
                    <a:gd name="T0" fmla="*/ 2147483647 w 123"/>
                    <a:gd name="T1" fmla="*/ 2147483647 h 366"/>
                    <a:gd name="T2" fmla="*/ 2147483647 w 123"/>
                    <a:gd name="T3" fmla="*/ 2147483647 h 366"/>
                    <a:gd name="T4" fmla="*/ 2147483647 w 123"/>
                    <a:gd name="T5" fmla="*/ 2147483647 h 366"/>
                    <a:gd name="T6" fmla="*/ 2147483647 w 123"/>
                    <a:gd name="T7" fmla="*/ 2147483647 h 366"/>
                    <a:gd name="T8" fmla="*/ 2147483647 w 123"/>
                    <a:gd name="T9" fmla="*/ 2147483647 h 366"/>
                    <a:gd name="T10" fmla="*/ 2147483647 w 123"/>
                    <a:gd name="T11" fmla="*/ 2147483647 h 366"/>
                    <a:gd name="T12" fmla="*/ 2147483647 w 123"/>
                    <a:gd name="T13" fmla="*/ 2147483647 h 366"/>
                    <a:gd name="T14" fmla="*/ 2147483647 w 123"/>
                    <a:gd name="T15" fmla="*/ 2147483647 h 366"/>
                    <a:gd name="T16" fmla="*/ 2147483647 w 123"/>
                    <a:gd name="T17" fmla="*/ 2147483647 h 366"/>
                    <a:gd name="T18" fmla="*/ 2147483647 w 123"/>
                    <a:gd name="T19" fmla="*/ 2147483647 h 366"/>
                    <a:gd name="T20" fmla="*/ 2147483647 w 123"/>
                    <a:gd name="T21" fmla="*/ 2147483647 h 366"/>
                    <a:gd name="T22" fmla="*/ 2147483647 w 123"/>
                    <a:gd name="T23" fmla="*/ 2147483647 h 366"/>
                    <a:gd name="T24" fmla="*/ 2147483647 w 123"/>
                    <a:gd name="T25" fmla="*/ 2147483647 h 366"/>
                    <a:gd name="T26" fmla="*/ 2147483647 w 123"/>
                    <a:gd name="T27" fmla="*/ 2147483647 h 366"/>
                    <a:gd name="T28" fmla="*/ 2147483647 w 123"/>
                    <a:gd name="T29" fmla="*/ 2147483647 h 366"/>
                    <a:gd name="T30" fmla="*/ 2147483647 w 123"/>
                    <a:gd name="T31" fmla="*/ 2147483647 h 366"/>
                    <a:gd name="T32" fmla="*/ 2147483647 w 123"/>
                    <a:gd name="T33" fmla="*/ 2147483647 h 366"/>
                    <a:gd name="T34" fmla="*/ 2147483647 w 123"/>
                    <a:gd name="T35" fmla="*/ 2147483647 h 366"/>
                    <a:gd name="T36" fmla="*/ 2147483647 w 123"/>
                    <a:gd name="T37" fmla="*/ 2147483647 h 366"/>
                    <a:gd name="T38" fmla="*/ 2147483647 w 123"/>
                    <a:gd name="T39" fmla="*/ 2147483647 h 366"/>
                    <a:gd name="T40" fmla="*/ 2147483647 w 123"/>
                    <a:gd name="T41" fmla="*/ 2147483647 h 366"/>
                    <a:gd name="T42" fmla="*/ 2147483647 w 123"/>
                    <a:gd name="T43" fmla="*/ 2147483647 h 366"/>
                    <a:gd name="T44" fmla="*/ 2147483647 w 123"/>
                    <a:gd name="T45" fmla="*/ 2147483647 h 366"/>
                    <a:gd name="T46" fmla="*/ 2147483647 w 123"/>
                    <a:gd name="T47" fmla="*/ 2147483647 h 366"/>
                    <a:gd name="T48" fmla="*/ 2147483647 w 123"/>
                    <a:gd name="T49" fmla="*/ 2147483647 h 366"/>
                    <a:gd name="T50" fmla="*/ 2147483647 w 123"/>
                    <a:gd name="T51" fmla="*/ 2147483647 h 366"/>
                    <a:gd name="T52" fmla="*/ 2147483647 w 123"/>
                    <a:gd name="T53" fmla="*/ 2147483647 h 366"/>
                    <a:gd name="T54" fmla="*/ 2147483647 w 123"/>
                    <a:gd name="T55" fmla="*/ 2147483647 h 366"/>
                    <a:gd name="T56" fmla="*/ 2147483647 w 123"/>
                    <a:gd name="T57" fmla="*/ 2147483647 h 366"/>
                    <a:gd name="T58" fmla="*/ 2147483647 w 123"/>
                    <a:gd name="T59" fmla="*/ 2147483647 h 366"/>
                    <a:gd name="T60" fmla="*/ 2147483647 w 123"/>
                    <a:gd name="T61" fmla="*/ 0 h 366"/>
                    <a:gd name="T62" fmla="*/ 0 w 123"/>
                    <a:gd name="T63" fmla="*/ 0 h 3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3"/>
                    <a:gd name="T97" fmla="*/ 0 h 366"/>
                    <a:gd name="T98" fmla="*/ 123 w 123"/>
                    <a:gd name="T99" fmla="*/ 366 h 3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3" h="366">
                      <a:moveTo>
                        <a:pt x="123" y="366"/>
                      </a:moveTo>
                      <a:lnTo>
                        <a:pt x="116" y="357"/>
                      </a:lnTo>
                      <a:lnTo>
                        <a:pt x="109" y="356"/>
                      </a:lnTo>
                      <a:lnTo>
                        <a:pt x="98" y="356"/>
                      </a:lnTo>
                      <a:lnTo>
                        <a:pt x="99" y="339"/>
                      </a:lnTo>
                      <a:lnTo>
                        <a:pt x="99" y="321"/>
                      </a:lnTo>
                      <a:lnTo>
                        <a:pt x="99" y="303"/>
                      </a:lnTo>
                      <a:lnTo>
                        <a:pt x="99" y="285"/>
                      </a:lnTo>
                      <a:lnTo>
                        <a:pt x="100" y="268"/>
                      </a:lnTo>
                      <a:lnTo>
                        <a:pt x="100" y="250"/>
                      </a:lnTo>
                      <a:lnTo>
                        <a:pt x="100" y="240"/>
                      </a:lnTo>
                      <a:lnTo>
                        <a:pt x="100" y="232"/>
                      </a:lnTo>
                      <a:lnTo>
                        <a:pt x="100" y="223"/>
                      </a:lnTo>
                      <a:lnTo>
                        <a:pt x="100" y="217"/>
                      </a:lnTo>
                      <a:lnTo>
                        <a:pt x="100" y="209"/>
                      </a:lnTo>
                      <a:lnTo>
                        <a:pt x="100" y="179"/>
                      </a:lnTo>
                      <a:lnTo>
                        <a:pt x="83" y="179"/>
                      </a:lnTo>
                      <a:lnTo>
                        <a:pt x="65" y="179"/>
                      </a:lnTo>
                      <a:lnTo>
                        <a:pt x="52" y="179"/>
                      </a:lnTo>
                      <a:lnTo>
                        <a:pt x="49" y="179"/>
                      </a:lnTo>
                      <a:lnTo>
                        <a:pt x="47" y="179"/>
                      </a:lnTo>
                      <a:lnTo>
                        <a:pt x="47" y="161"/>
                      </a:lnTo>
                      <a:lnTo>
                        <a:pt x="47" y="145"/>
                      </a:lnTo>
                      <a:lnTo>
                        <a:pt x="47" y="127"/>
                      </a:lnTo>
                      <a:lnTo>
                        <a:pt x="47" y="108"/>
                      </a:lnTo>
                      <a:lnTo>
                        <a:pt x="47" y="90"/>
                      </a:lnTo>
                      <a:lnTo>
                        <a:pt x="12" y="89"/>
                      </a:lnTo>
                      <a:lnTo>
                        <a:pt x="12" y="35"/>
                      </a:lnTo>
                      <a:lnTo>
                        <a:pt x="4" y="35"/>
                      </a:lnTo>
                      <a:lnTo>
                        <a:pt x="4" y="18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6" name="Freeform 499"/>
                <p:cNvSpPr>
                  <a:spLocks/>
                </p:cNvSpPr>
                <p:nvPr/>
              </p:nvSpPr>
              <p:spPr bwMode="auto">
                <a:xfrm>
                  <a:off x="943" y="2092"/>
                  <a:ext cx="12" cy="54"/>
                </a:xfrm>
                <a:custGeom>
                  <a:avLst/>
                  <a:gdLst>
                    <a:gd name="T0" fmla="*/ 2147483647 w 4"/>
                    <a:gd name="T1" fmla="*/ 2147483647 h 18"/>
                    <a:gd name="T2" fmla="*/ 2147483647 w 4"/>
                    <a:gd name="T3" fmla="*/ 2147483647 h 18"/>
                    <a:gd name="T4" fmla="*/ 0 w 4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8"/>
                    <a:gd name="T11" fmla="*/ 4 w 4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8">
                      <a:moveTo>
                        <a:pt x="4" y="18"/>
                      </a:moveTo>
                      <a:lnTo>
                        <a:pt x="4" y="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7" name="Line 500"/>
                <p:cNvSpPr>
                  <a:spLocks noChangeShapeType="1"/>
                </p:cNvSpPr>
                <p:nvPr/>
              </p:nvSpPr>
              <p:spPr bwMode="auto">
                <a:xfrm>
                  <a:off x="1252" y="2835"/>
                  <a:ext cx="53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8" name="Freeform 501"/>
                <p:cNvSpPr>
                  <a:spLocks/>
                </p:cNvSpPr>
                <p:nvPr/>
              </p:nvSpPr>
              <p:spPr bwMode="auto">
                <a:xfrm>
                  <a:off x="1308" y="1222"/>
                  <a:ext cx="202" cy="3"/>
                </a:xfrm>
                <a:custGeom>
                  <a:avLst/>
                  <a:gdLst>
                    <a:gd name="T0" fmla="*/ 2147483647 w 68"/>
                    <a:gd name="T1" fmla="*/ 2147483647 h 1"/>
                    <a:gd name="T2" fmla="*/ 2147483647 w 68"/>
                    <a:gd name="T3" fmla="*/ 2147483647 h 1"/>
                    <a:gd name="T4" fmla="*/ 2147483647 w 68"/>
                    <a:gd name="T5" fmla="*/ 2147483647 h 1"/>
                    <a:gd name="T6" fmla="*/ 2147483647 w 68"/>
                    <a:gd name="T7" fmla="*/ 2147483647 h 1"/>
                    <a:gd name="T8" fmla="*/ 0 w 6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"/>
                    <a:gd name="T17" fmla="*/ 68 w 6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">
                      <a:moveTo>
                        <a:pt x="68" y="1"/>
                      </a:moveTo>
                      <a:lnTo>
                        <a:pt x="64" y="1"/>
                      </a:lnTo>
                      <a:lnTo>
                        <a:pt x="41" y="1"/>
                      </a:lnTo>
                      <a:lnTo>
                        <a:pt x="25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9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1219" y="1240"/>
                  <a:ext cx="65" cy="8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0" name="Freeform 503"/>
                <p:cNvSpPr>
                  <a:spLocks/>
                </p:cNvSpPr>
                <p:nvPr/>
              </p:nvSpPr>
              <p:spPr bwMode="auto">
                <a:xfrm>
                  <a:off x="1299" y="1204"/>
                  <a:ext cx="282" cy="15"/>
                </a:xfrm>
                <a:custGeom>
                  <a:avLst/>
                  <a:gdLst>
                    <a:gd name="T0" fmla="*/ 0 w 95"/>
                    <a:gd name="T1" fmla="*/ 2147483647 h 5"/>
                    <a:gd name="T2" fmla="*/ 2147483647 w 95"/>
                    <a:gd name="T3" fmla="*/ 2147483647 h 5"/>
                    <a:gd name="T4" fmla="*/ 2147483647 w 95"/>
                    <a:gd name="T5" fmla="*/ 2147483647 h 5"/>
                    <a:gd name="T6" fmla="*/ 2147483647 w 95"/>
                    <a:gd name="T7" fmla="*/ 2147483647 h 5"/>
                    <a:gd name="T8" fmla="*/ 2147483647 w 95"/>
                    <a:gd name="T9" fmla="*/ 2147483647 h 5"/>
                    <a:gd name="T10" fmla="*/ 2147483647 w 95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5"/>
                    <a:gd name="T20" fmla="*/ 95 w 95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5">
                      <a:moveTo>
                        <a:pt x="0" y="4"/>
                      </a:moveTo>
                      <a:lnTo>
                        <a:pt x="28" y="4"/>
                      </a:lnTo>
                      <a:lnTo>
                        <a:pt x="71" y="5"/>
                      </a:lnTo>
                      <a:lnTo>
                        <a:pt x="86" y="5"/>
                      </a:lnTo>
                      <a:lnTo>
                        <a:pt x="95" y="5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1" name="Freeform 504"/>
                <p:cNvSpPr>
                  <a:spLocks/>
                </p:cNvSpPr>
                <p:nvPr/>
              </p:nvSpPr>
              <p:spPr bwMode="auto">
                <a:xfrm>
                  <a:off x="1510" y="1204"/>
                  <a:ext cx="72" cy="21"/>
                </a:xfrm>
                <a:custGeom>
                  <a:avLst/>
                  <a:gdLst>
                    <a:gd name="T0" fmla="*/ 2147483647 w 24"/>
                    <a:gd name="T1" fmla="*/ 0 h 7"/>
                    <a:gd name="T2" fmla="*/ 0 w 24"/>
                    <a:gd name="T3" fmla="*/ 0 h 7"/>
                    <a:gd name="T4" fmla="*/ 0 w 24"/>
                    <a:gd name="T5" fmla="*/ 2147483647 h 7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7"/>
                    <a:gd name="T11" fmla="*/ 24 w 24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7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2" name="Line 505"/>
                <p:cNvSpPr>
                  <a:spLocks noChangeShapeType="1"/>
                </p:cNvSpPr>
                <p:nvPr/>
              </p:nvSpPr>
              <p:spPr bwMode="auto">
                <a:xfrm flipH="1" flipV="1">
                  <a:off x="1299" y="1216"/>
                  <a:ext cx="9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3" name="Freeform 506"/>
                <p:cNvSpPr>
                  <a:spLocks/>
                </p:cNvSpPr>
                <p:nvPr/>
              </p:nvSpPr>
              <p:spPr bwMode="auto">
                <a:xfrm>
                  <a:off x="1038" y="1575"/>
                  <a:ext cx="166" cy="69"/>
                </a:xfrm>
                <a:custGeom>
                  <a:avLst/>
                  <a:gdLst>
                    <a:gd name="T0" fmla="*/ 0 w 56"/>
                    <a:gd name="T1" fmla="*/ 0 h 23"/>
                    <a:gd name="T2" fmla="*/ 2147483647 w 56"/>
                    <a:gd name="T3" fmla="*/ 0 h 23"/>
                    <a:gd name="T4" fmla="*/ 2147483647 w 56"/>
                    <a:gd name="T5" fmla="*/ 2147483647 h 23"/>
                    <a:gd name="T6" fmla="*/ 2147483647 w 56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3"/>
                    <a:gd name="T14" fmla="*/ 56 w 56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3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23"/>
                      </a:lnTo>
                      <a:lnTo>
                        <a:pt x="56" y="23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4" name="Freeform 507"/>
                <p:cNvSpPr>
                  <a:spLocks/>
                </p:cNvSpPr>
                <p:nvPr/>
              </p:nvSpPr>
              <p:spPr bwMode="auto">
                <a:xfrm>
                  <a:off x="922" y="1884"/>
                  <a:ext cx="95" cy="1"/>
                </a:xfrm>
                <a:custGeom>
                  <a:avLst/>
                  <a:gdLst>
                    <a:gd name="T0" fmla="*/ 0 w 32"/>
                    <a:gd name="T1" fmla="*/ 0 h 1"/>
                    <a:gd name="T2" fmla="*/ 2147483647 w 32"/>
                    <a:gd name="T3" fmla="*/ 0 h 1"/>
                    <a:gd name="T4" fmla="*/ 2147483647 w 3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"/>
                    <a:gd name="T10" fmla="*/ 0 h 1"/>
                    <a:gd name="T11" fmla="*/ 32 w 3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" h="1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2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5" name="Line 508"/>
                <p:cNvSpPr>
                  <a:spLocks noChangeShapeType="1"/>
                </p:cNvSpPr>
                <p:nvPr/>
              </p:nvSpPr>
              <p:spPr bwMode="auto">
                <a:xfrm>
                  <a:off x="1112" y="2678"/>
                  <a:ext cx="1" cy="5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6" name="Freeform 509"/>
                <p:cNvSpPr>
                  <a:spLocks/>
                </p:cNvSpPr>
                <p:nvPr/>
              </p:nvSpPr>
              <p:spPr bwMode="auto">
                <a:xfrm>
                  <a:off x="1279" y="1216"/>
                  <a:ext cx="20" cy="21"/>
                </a:xfrm>
                <a:custGeom>
                  <a:avLst/>
                  <a:gdLst>
                    <a:gd name="T0" fmla="*/ 0 w 7"/>
                    <a:gd name="T1" fmla="*/ 2147483647 h 7"/>
                    <a:gd name="T2" fmla="*/ 2147483647 w 7"/>
                    <a:gd name="T3" fmla="*/ 2147483647 h 7"/>
                    <a:gd name="T4" fmla="*/ 2147483647 w 7"/>
                    <a:gd name="T5" fmla="*/ 2147483647 h 7"/>
                    <a:gd name="T6" fmla="*/ 2147483647 w 7"/>
                    <a:gd name="T7" fmla="*/ 2147483647 h 7"/>
                    <a:gd name="T8" fmla="*/ 2147483647 w 7"/>
                    <a:gd name="T9" fmla="*/ 2147483647 h 7"/>
                    <a:gd name="T10" fmla="*/ 2147483647 w 7"/>
                    <a:gd name="T11" fmla="*/ 2147483647 h 7"/>
                    <a:gd name="T12" fmla="*/ 2147483647 w 7"/>
                    <a:gd name="T13" fmla="*/ 0 h 7"/>
                    <a:gd name="T14" fmla="*/ 2147483647 w 7"/>
                    <a:gd name="T15" fmla="*/ 0 h 7"/>
                    <a:gd name="T16" fmla="*/ 2147483647 w 7"/>
                    <a:gd name="T17" fmla="*/ 0 h 7"/>
                    <a:gd name="T18" fmla="*/ 2147483647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7"/>
                    <a:gd name="T32" fmla="*/ 7 w 7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7">
                      <a:moveTo>
                        <a:pt x="0" y="7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7" name="Line 510"/>
                <p:cNvSpPr>
                  <a:spLocks noChangeShapeType="1"/>
                </p:cNvSpPr>
                <p:nvPr/>
              </p:nvSpPr>
              <p:spPr bwMode="auto">
                <a:xfrm>
                  <a:off x="1094" y="2520"/>
                  <a:ext cx="72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8" name="Line 511"/>
                <p:cNvSpPr>
                  <a:spLocks noChangeShapeType="1"/>
                </p:cNvSpPr>
                <p:nvPr/>
              </p:nvSpPr>
              <p:spPr bwMode="auto">
                <a:xfrm flipH="1">
                  <a:off x="1216" y="1326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9" name="Line 512"/>
                <p:cNvSpPr>
                  <a:spLocks noChangeShapeType="1"/>
                </p:cNvSpPr>
                <p:nvPr/>
              </p:nvSpPr>
              <p:spPr bwMode="auto">
                <a:xfrm flipH="1">
                  <a:off x="1210" y="1326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0" name="Freeform 513"/>
                <p:cNvSpPr>
                  <a:spLocks/>
                </p:cNvSpPr>
                <p:nvPr/>
              </p:nvSpPr>
              <p:spPr bwMode="auto">
                <a:xfrm>
                  <a:off x="1068" y="1237"/>
                  <a:ext cx="216" cy="300"/>
                </a:xfrm>
                <a:custGeom>
                  <a:avLst/>
                  <a:gdLst>
                    <a:gd name="T0" fmla="*/ 2147483647 w 73"/>
                    <a:gd name="T1" fmla="*/ 2147483647 h 101"/>
                    <a:gd name="T2" fmla="*/ 2147483647 w 73"/>
                    <a:gd name="T3" fmla="*/ 0 h 101"/>
                    <a:gd name="T4" fmla="*/ 2147483647 w 73"/>
                    <a:gd name="T5" fmla="*/ 2147483647 h 101"/>
                    <a:gd name="T6" fmla="*/ 2147483647 w 73"/>
                    <a:gd name="T7" fmla="*/ 2147483647 h 101"/>
                    <a:gd name="T8" fmla="*/ 2147483647 w 73"/>
                    <a:gd name="T9" fmla="*/ 2147483647 h 101"/>
                    <a:gd name="T10" fmla="*/ 2147483647 w 73"/>
                    <a:gd name="T11" fmla="*/ 2147483647 h 101"/>
                    <a:gd name="T12" fmla="*/ 2147483647 w 73"/>
                    <a:gd name="T13" fmla="*/ 2147483647 h 101"/>
                    <a:gd name="T14" fmla="*/ 2147483647 w 73"/>
                    <a:gd name="T15" fmla="*/ 2147483647 h 101"/>
                    <a:gd name="T16" fmla="*/ 2147483647 w 73"/>
                    <a:gd name="T17" fmla="*/ 2147483647 h 101"/>
                    <a:gd name="T18" fmla="*/ 0 w 73"/>
                    <a:gd name="T19" fmla="*/ 2147483647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3"/>
                    <a:gd name="T31" fmla="*/ 0 h 101"/>
                    <a:gd name="T32" fmla="*/ 73 w 73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3" h="101">
                      <a:moveTo>
                        <a:pt x="73" y="1"/>
                      </a:moveTo>
                      <a:lnTo>
                        <a:pt x="71" y="0"/>
                      </a:lnTo>
                      <a:lnTo>
                        <a:pt x="41" y="40"/>
                      </a:lnTo>
                      <a:lnTo>
                        <a:pt x="21" y="72"/>
                      </a:lnTo>
                      <a:lnTo>
                        <a:pt x="19" y="76"/>
                      </a:lnTo>
                      <a:lnTo>
                        <a:pt x="14" y="81"/>
                      </a:lnTo>
                      <a:lnTo>
                        <a:pt x="9" y="81"/>
                      </a:lnTo>
                      <a:lnTo>
                        <a:pt x="8" y="91"/>
                      </a:lnTo>
                      <a:lnTo>
                        <a:pt x="1" y="91"/>
                      </a:lnTo>
                      <a:lnTo>
                        <a:pt x="0" y="101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1" name="Line 514"/>
                <p:cNvSpPr>
                  <a:spLocks noChangeShapeType="1"/>
                </p:cNvSpPr>
                <p:nvPr/>
              </p:nvSpPr>
              <p:spPr bwMode="auto">
                <a:xfrm flipH="1" flipV="1">
                  <a:off x="1207" y="1320"/>
                  <a:ext cx="3" cy="6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2" name="Line 515"/>
                <p:cNvSpPr>
                  <a:spLocks noChangeShapeType="1"/>
                </p:cNvSpPr>
                <p:nvPr/>
              </p:nvSpPr>
              <p:spPr bwMode="auto">
                <a:xfrm>
                  <a:off x="1457" y="1632"/>
                  <a:ext cx="21" cy="9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3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616" y="2220"/>
                  <a:ext cx="18" cy="9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4" name="Freeform 517"/>
                <p:cNvSpPr>
                  <a:spLocks/>
                </p:cNvSpPr>
                <p:nvPr/>
              </p:nvSpPr>
              <p:spPr bwMode="auto">
                <a:xfrm>
                  <a:off x="1094" y="2392"/>
                  <a:ext cx="15" cy="12"/>
                </a:xfrm>
                <a:custGeom>
                  <a:avLst/>
                  <a:gdLst>
                    <a:gd name="T0" fmla="*/ 2147483647 w 5"/>
                    <a:gd name="T1" fmla="*/ 2147483647 h 4"/>
                    <a:gd name="T2" fmla="*/ 0 w 5"/>
                    <a:gd name="T3" fmla="*/ 2147483647 h 4"/>
                    <a:gd name="T4" fmla="*/ 0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5" name="Line 518"/>
                <p:cNvSpPr>
                  <a:spLocks noChangeShapeType="1"/>
                </p:cNvSpPr>
                <p:nvPr/>
              </p:nvSpPr>
              <p:spPr bwMode="auto">
                <a:xfrm flipH="1">
                  <a:off x="907" y="2360"/>
                  <a:ext cx="137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6" name="Freeform 519"/>
                <p:cNvSpPr>
                  <a:spLocks/>
                </p:cNvSpPr>
                <p:nvPr/>
              </p:nvSpPr>
              <p:spPr bwMode="auto">
                <a:xfrm>
                  <a:off x="830" y="2467"/>
                  <a:ext cx="56" cy="101"/>
                </a:xfrm>
                <a:custGeom>
                  <a:avLst/>
                  <a:gdLst>
                    <a:gd name="T0" fmla="*/ 2147483647 w 19"/>
                    <a:gd name="T1" fmla="*/ 2147483647 h 34"/>
                    <a:gd name="T2" fmla="*/ 0 w 19"/>
                    <a:gd name="T3" fmla="*/ 2147483647 h 34"/>
                    <a:gd name="T4" fmla="*/ 2147483647 w 19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34"/>
                    <a:gd name="T11" fmla="*/ 19 w 19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34">
                      <a:moveTo>
                        <a:pt x="19" y="34"/>
                      </a:moveTo>
                      <a:lnTo>
                        <a:pt x="0" y="33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7" name="Line 520"/>
                <p:cNvSpPr>
                  <a:spLocks noChangeShapeType="1"/>
                </p:cNvSpPr>
                <p:nvPr/>
              </p:nvSpPr>
              <p:spPr bwMode="auto">
                <a:xfrm flipH="1">
                  <a:off x="886" y="2568"/>
                  <a:ext cx="12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8" name="Freeform 521"/>
                <p:cNvSpPr>
                  <a:spLocks/>
                </p:cNvSpPr>
                <p:nvPr/>
              </p:nvSpPr>
              <p:spPr bwMode="auto">
                <a:xfrm>
                  <a:off x="886" y="2568"/>
                  <a:ext cx="39" cy="1"/>
                </a:xfrm>
                <a:custGeom>
                  <a:avLst/>
                  <a:gdLst>
                    <a:gd name="T0" fmla="*/ 2147483647 w 13"/>
                    <a:gd name="T1" fmla="*/ 0 h 1"/>
                    <a:gd name="T2" fmla="*/ 2147483647 w 13"/>
                    <a:gd name="T3" fmla="*/ 0 h 1"/>
                    <a:gd name="T4" fmla="*/ 0 w 1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"/>
                    <a:gd name="T11" fmla="*/ 13 w 1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">
                      <a:moveTo>
                        <a:pt x="12" y="0"/>
                      </a:moveTo>
                      <a:lnTo>
                        <a:pt x="1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9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1344" y="1632"/>
                  <a:ext cx="1" cy="9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0" name="Freeform 523"/>
                <p:cNvSpPr>
                  <a:spLocks/>
                </p:cNvSpPr>
                <p:nvPr/>
              </p:nvSpPr>
              <p:spPr bwMode="auto">
                <a:xfrm>
                  <a:off x="1085" y="2184"/>
                  <a:ext cx="27" cy="18"/>
                </a:xfrm>
                <a:custGeom>
                  <a:avLst/>
                  <a:gdLst>
                    <a:gd name="T0" fmla="*/ 0 w 9"/>
                    <a:gd name="T1" fmla="*/ 2147483647 h 6"/>
                    <a:gd name="T2" fmla="*/ 2147483647 w 9"/>
                    <a:gd name="T3" fmla="*/ 2147483647 h 6"/>
                    <a:gd name="T4" fmla="*/ 2147483647 w 9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6"/>
                    <a:gd name="T11" fmla="*/ 9 w 9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6">
                      <a:moveTo>
                        <a:pt x="0" y="6"/>
                      </a:moveTo>
                      <a:lnTo>
                        <a:pt x="9" y="6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1" name="Line 524"/>
                <p:cNvSpPr>
                  <a:spLocks noChangeShapeType="1"/>
                </p:cNvSpPr>
                <p:nvPr/>
              </p:nvSpPr>
              <p:spPr bwMode="auto">
                <a:xfrm>
                  <a:off x="1079" y="2184"/>
                  <a:ext cx="72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2" name="Line 525"/>
                <p:cNvSpPr>
                  <a:spLocks noChangeShapeType="1"/>
                </p:cNvSpPr>
                <p:nvPr/>
              </p:nvSpPr>
              <p:spPr bwMode="auto">
                <a:xfrm>
                  <a:off x="1356" y="2838"/>
                  <a:ext cx="107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3" name="Freeform 526"/>
                <p:cNvSpPr>
                  <a:spLocks/>
                </p:cNvSpPr>
                <p:nvPr/>
              </p:nvSpPr>
              <p:spPr bwMode="auto">
                <a:xfrm>
                  <a:off x="1109" y="2386"/>
                  <a:ext cx="143" cy="82"/>
                </a:xfrm>
                <a:custGeom>
                  <a:avLst/>
                  <a:gdLst>
                    <a:gd name="T0" fmla="*/ 2147483647 w 48"/>
                    <a:gd name="T1" fmla="*/ 2147483647 h 27"/>
                    <a:gd name="T2" fmla="*/ 2147483647 w 48"/>
                    <a:gd name="T3" fmla="*/ 2147483647 h 27"/>
                    <a:gd name="T4" fmla="*/ 0 w 48"/>
                    <a:gd name="T5" fmla="*/ 2147483647 h 27"/>
                    <a:gd name="T6" fmla="*/ 0 w 48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7"/>
                    <a:gd name="T14" fmla="*/ 48 w 48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7">
                      <a:moveTo>
                        <a:pt x="48" y="27"/>
                      </a:moveTo>
                      <a:lnTo>
                        <a:pt x="31" y="27"/>
                      </a:ln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8100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4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619" y="2348"/>
                  <a:ext cx="279" cy="9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5" name="Line 528"/>
                <p:cNvSpPr>
                  <a:spLocks noChangeShapeType="1"/>
                </p:cNvSpPr>
                <p:nvPr/>
              </p:nvSpPr>
              <p:spPr bwMode="auto">
                <a:xfrm flipH="1" flipV="1">
                  <a:off x="619" y="2345"/>
                  <a:ext cx="279" cy="9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6" name="Line 529"/>
                <p:cNvSpPr>
                  <a:spLocks noChangeShapeType="1"/>
                </p:cNvSpPr>
                <p:nvPr/>
              </p:nvSpPr>
              <p:spPr bwMode="auto">
                <a:xfrm flipH="1" flipV="1">
                  <a:off x="892" y="2354"/>
                  <a:ext cx="6" cy="3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7" name="Line 530"/>
                <p:cNvSpPr>
                  <a:spLocks noChangeShapeType="1"/>
                </p:cNvSpPr>
                <p:nvPr/>
              </p:nvSpPr>
              <p:spPr bwMode="auto">
                <a:xfrm flipH="1">
                  <a:off x="883" y="2354"/>
                  <a:ext cx="3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8" name="Line 531"/>
                <p:cNvSpPr>
                  <a:spLocks noChangeShapeType="1"/>
                </p:cNvSpPr>
                <p:nvPr/>
              </p:nvSpPr>
              <p:spPr bwMode="auto">
                <a:xfrm flipH="1">
                  <a:off x="871" y="2354"/>
                  <a:ext cx="6" cy="1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356" name="Line 532"/>
              <p:cNvSpPr>
                <a:spLocks noChangeShapeType="1"/>
              </p:cNvSpPr>
              <p:nvPr/>
            </p:nvSpPr>
            <p:spPr bwMode="auto">
              <a:xfrm flipH="1">
                <a:off x="862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7" name="Line 533"/>
              <p:cNvSpPr>
                <a:spLocks noChangeShapeType="1"/>
              </p:cNvSpPr>
              <p:nvPr/>
            </p:nvSpPr>
            <p:spPr bwMode="auto">
              <a:xfrm flipH="1">
                <a:off x="854" y="2354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8" name="Line 534"/>
              <p:cNvSpPr>
                <a:spLocks noChangeShapeType="1"/>
              </p:cNvSpPr>
              <p:nvPr/>
            </p:nvSpPr>
            <p:spPr bwMode="auto">
              <a:xfrm flipH="1">
                <a:off x="842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9" name="Line 535"/>
              <p:cNvSpPr>
                <a:spLocks noChangeShapeType="1"/>
              </p:cNvSpPr>
              <p:nvPr/>
            </p:nvSpPr>
            <p:spPr bwMode="auto">
              <a:xfrm flipH="1">
                <a:off x="833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0" name="Line 536"/>
              <p:cNvSpPr>
                <a:spLocks noChangeShapeType="1"/>
              </p:cNvSpPr>
              <p:nvPr/>
            </p:nvSpPr>
            <p:spPr bwMode="auto">
              <a:xfrm flipH="1">
                <a:off x="824" y="2354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1" name="Line 537"/>
              <p:cNvSpPr>
                <a:spLocks noChangeShapeType="1"/>
              </p:cNvSpPr>
              <p:nvPr/>
            </p:nvSpPr>
            <p:spPr bwMode="auto">
              <a:xfrm flipH="1">
                <a:off x="812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2" name="Line 538"/>
              <p:cNvSpPr>
                <a:spLocks noChangeShapeType="1"/>
              </p:cNvSpPr>
              <p:nvPr/>
            </p:nvSpPr>
            <p:spPr bwMode="auto">
              <a:xfrm flipH="1">
                <a:off x="803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3" name="Line 539"/>
              <p:cNvSpPr>
                <a:spLocks noChangeShapeType="1"/>
              </p:cNvSpPr>
              <p:nvPr/>
            </p:nvSpPr>
            <p:spPr bwMode="auto">
              <a:xfrm flipH="1">
                <a:off x="794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4" name="Line 540"/>
              <p:cNvSpPr>
                <a:spLocks noChangeShapeType="1"/>
              </p:cNvSpPr>
              <p:nvPr/>
            </p:nvSpPr>
            <p:spPr bwMode="auto">
              <a:xfrm flipH="1">
                <a:off x="785" y="235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5" name="Line 541"/>
              <p:cNvSpPr>
                <a:spLocks noChangeShapeType="1"/>
              </p:cNvSpPr>
              <p:nvPr/>
            </p:nvSpPr>
            <p:spPr bwMode="auto">
              <a:xfrm flipH="1">
                <a:off x="773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6" name="Line 542"/>
              <p:cNvSpPr>
                <a:spLocks noChangeShapeType="1"/>
              </p:cNvSpPr>
              <p:nvPr/>
            </p:nvSpPr>
            <p:spPr bwMode="auto">
              <a:xfrm flipH="1">
                <a:off x="764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7" name="Line 543"/>
              <p:cNvSpPr>
                <a:spLocks noChangeShapeType="1"/>
              </p:cNvSpPr>
              <p:nvPr/>
            </p:nvSpPr>
            <p:spPr bwMode="auto">
              <a:xfrm flipH="1">
                <a:off x="755" y="235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8" name="Line 544"/>
              <p:cNvSpPr>
                <a:spLocks noChangeShapeType="1"/>
              </p:cNvSpPr>
              <p:nvPr/>
            </p:nvSpPr>
            <p:spPr bwMode="auto">
              <a:xfrm flipH="1">
                <a:off x="744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9" name="Line 545"/>
              <p:cNvSpPr>
                <a:spLocks noChangeShapeType="1"/>
              </p:cNvSpPr>
              <p:nvPr/>
            </p:nvSpPr>
            <p:spPr bwMode="auto">
              <a:xfrm flipH="1">
                <a:off x="735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0" name="Line 546"/>
              <p:cNvSpPr>
                <a:spLocks noChangeShapeType="1"/>
              </p:cNvSpPr>
              <p:nvPr/>
            </p:nvSpPr>
            <p:spPr bwMode="auto">
              <a:xfrm flipH="1">
                <a:off x="726" y="235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1" name="Line 547"/>
              <p:cNvSpPr>
                <a:spLocks noChangeShapeType="1"/>
              </p:cNvSpPr>
              <p:nvPr/>
            </p:nvSpPr>
            <p:spPr bwMode="auto">
              <a:xfrm flipH="1">
                <a:off x="714" y="2348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2" name="Line 548"/>
              <p:cNvSpPr>
                <a:spLocks noChangeShapeType="1"/>
              </p:cNvSpPr>
              <p:nvPr/>
            </p:nvSpPr>
            <p:spPr bwMode="auto">
              <a:xfrm flipH="1">
                <a:off x="705" y="2348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3" name="Line 549"/>
              <p:cNvSpPr>
                <a:spLocks noChangeShapeType="1"/>
              </p:cNvSpPr>
              <p:nvPr/>
            </p:nvSpPr>
            <p:spPr bwMode="auto">
              <a:xfrm flipH="1">
                <a:off x="696" y="2348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4" name="Line 550"/>
              <p:cNvSpPr>
                <a:spLocks noChangeShapeType="1"/>
              </p:cNvSpPr>
              <p:nvPr/>
            </p:nvSpPr>
            <p:spPr bwMode="auto">
              <a:xfrm flipH="1">
                <a:off x="684" y="2348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5" name="Line 551"/>
              <p:cNvSpPr>
                <a:spLocks noChangeShapeType="1"/>
              </p:cNvSpPr>
              <p:nvPr/>
            </p:nvSpPr>
            <p:spPr bwMode="auto">
              <a:xfrm flipH="1">
                <a:off x="675" y="2348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6" name="Line 552"/>
              <p:cNvSpPr>
                <a:spLocks noChangeShapeType="1"/>
              </p:cNvSpPr>
              <p:nvPr/>
            </p:nvSpPr>
            <p:spPr bwMode="auto">
              <a:xfrm flipH="1">
                <a:off x="666" y="2348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7" name="Line 553"/>
              <p:cNvSpPr>
                <a:spLocks noChangeShapeType="1"/>
              </p:cNvSpPr>
              <p:nvPr/>
            </p:nvSpPr>
            <p:spPr bwMode="auto">
              <a:xfrm flipH="1">
                <a:off x="654" y="2348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8" name="Line 554"/>
              <p:cNvSpPr>
                <a:spLocks noChangeShapeType="1"/>
              </p:cNvSpPr>
              <p:nvPr/>
            </p:nvSpPr>
            <p:spPr bwMode="auto">
              <a:xfrm flipH="1">
                <a:off x="645" y="2345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9" name="Line 555"/>
              <p:cNvSpPr>
                <a:spLocks noChangeShapeType="1"/>
              </p:cNvSpPr>
              <p:nvPr/>
            </p:nvSpPr>
            <p:spPr bwMode="auto">
              <a:xfrm flipH="1">
                <a:off x="637" y="2345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0" name="Line 556"/>
              <p:cNvSpPr>
                <a:spLocks noChangeShapeType="1"/>
              </p:cNvSpPr>
              <p:nvPr/>
            </p:nvSpPr>
            <p:spPr bwMode="auto">
              <a:xfrm flipH="1">
                <a:off x="628" y="2345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1" name="Line 557"/>
              <p:cNvSpPr>
                <a:spLocks noChangeShapeType="1"/>
              </p:cNvSpPr>
              <p:nvPr/>
            </p:nvSpPr>
            <p:spPr bwMode="auto">
              <a:xfrm flipH="1">
                <a:off x="619" y="2345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2" name="Freeform 558"/>
              <p:cNvSpPr>
                <a:spLocks/>
              </p:cNvSpPr>
              <p:nvPr/>
            </p:nvSpPr>
            <p:spPr bwMode="auto">
              <a:xfrm>
                <a:off x="1082" y="2731"/>
                <a:ext cx="274" cy="478"/>
              </a:xfrm>
              <a:custGeom>
                <a:avLst/>
                <a:gdLst>
                  <a:gd name="T0" fmla="*/ 2147483647 w 92"/>
                  <a:gd name="T1" fmla="*/ 2147483647 h 161"/>
                  <a:gd name="T2" fmla="*/ 2147483647 w 92"/>
                  <a:gd name="T3" fmla="*/ 2147483647 h 161"/>
                  <a:gd name="T4" fmla="*/ 2147483647 w 92"/>
                  <a:gd name="T5" fmla="*/ 2147483647 h 161"/>
                  <a:gd name="T6" fmla="*/ 2147483647 w 92"/>
                  <a:gd name="T7" fmla="*/ 2147483647 h 161"/>
                  <a:gd name="T8" fmla="*/ 2147483647 w 92"/>
                  <a:gd name="T9" fmla="*/ 2147483647 h 161"/>
                  <a:gd name="T10" fmla="*/ 2147483647 w 92"/>
                  <a:gd name="T11" fmla="*/ 2147483647 h 161"/>
                  <a:gd name="T12" fmla="*/ 2147483647 w 92"/>
                  <a:gd name="T13" fmla="*/ 2147483647 h 161"/>
                  <a:gd name="T14" fmla="*/ 2147483647 w 92"/>
                  <a:gd name="T15" fmla="*/ 2147483647 h 161"/>
                  <a:gd name="T16" fmla="*/ 2147483647 w 92"/>
                  <a:gd name="T17" fmla="*/ 2147483647 h 161"/>
                  <a:gd name="T18" fmla="*/ 2147483647 w 92"/>
                  <a:gd name="T19" fmla="*/ 0 h 161"/>
                  <a:gd name="T20" fmla="*/ 2147483647 w 92"/>
                  <a:gd name="T21" fmla="*/ 2147483647 h 161"/>
                  <a:gd name="T22" fmla="*/ 2147483647 w 92"/>
                  <a:gd name="T23" fmla="*/ 2147483647 h 161"/>
                  <a:gd name="T24" fmla="*/ 0 w 92"/>
                  <a:gd name="T25" fmla="*/ 0 h 1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61"/>
                  <a:gd name="T41" fmla="*/ 92 w 92"/>
                  <a:gd name="T42" fmla="*/ 161 h 1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61">
                    <a:moveTo>
                      <a:pt x="84" y="161"/>
                    </a:moveTo>
                    <a:lnTo>
                      <a:pt x="91" y="151"/>
                    </a:lnTo>
                    <a:lnTo>
                      <a:pt x="92" y="142"/>
                    </a:lnTo>
                    <a:lnTo>
                      <a:pt x="92" y="124"/>
                    </a:lnTo>
                    <a:lnTo>
                      <a:pt x="92" y="36"/>
                    </a:lnTo>
                    <a:lnTo>
                      <a:pt x="73" y="36"/>
                    </a:lnTo>
                    <a:lnTo>
                      <a:pt x="74" y="17"/>
                    </a:lnTo>
                    <a:lnTo>
                      <a:pt x="68" y="17"/>
                    </a:lnTo>
                    <a:lnTo>
                      <a:pt x="55" y="17"/>
                    </a:lnTo>
                    <a:lnTo>
                      <a:pt x="56" y="0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3" name="Line 559"/>
              <p:cNvSpPr>
                <a:spLocks noChangeShapeType="1"/>
              </p:cNvSpPr>
              <p:nvPr/>
            </p:nvSpPr>
            <p:spPr bwMode="auto">
              <a:xfrm>
                <a:off x="1065" y="2731"/>
                <a:ext cx="17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4" name="Line 560"/>
              <p:cNvSpPr>
                <a:spLocks noChangeShapeType="1"/>
              </p:cNvSpPr>
              <p:nvPr/>
            </p:nvSpPr>
            <p:spPr bwMode="auto">
              <a:xfrm>
                <a:off x="1065" y="2731"/>
                <a:ext cx="17" cy="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5" name="Line 561"/>
              <p:cNvSpPr>
                <a:spLocks noChangeShapeType="1"/>
              </p:cNvSpPr>
              <p:nvPr/>
            </p:nvSpPr>
            <p:spPr bwMode="auto">
              <a:xfrm>
                <a:off x="1065" y="273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6" name="Line 562"/>
              <p:cNvSpPr>
                <a:spLocks noChangeShapeType="1"/>
              </p:cNvSpPr>
              <p:nvPr/>
            </p:nvSpPr>
            <p:spPr bwMode="auto">
              <a:xfrm>
                <a:off x="1073" y="273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7" name="Freeform 563"/>
              <p:cNvSpPr>
                <a:spLocks/>
              </p:cNvSpPr>
              <p:nvPr/>
            </p:nvSpPr>
            <p:spPr bwMode="auto">
              <a:xfrm>
                <a:off x="1026" y="2042"/>
                <a:ext cx="71" cy="351"/>
              </a:xfrm>
              <a:custGeom>
                <a:avLst/>
                <a:gdLst>
                  <a:gd name="T0" fmla="*/ 2147483647 w 24"/>
                  <a:gd name="T1" fmla="*/ 2147483647 h 118"/>
                  <a:gd name="T2" fmla="*/ 2147483647 w 24"/>
                  <a:gd name="T3" fmla="*/ 2147483647 h 118"/>
                  <a:gd name="T4" fmla="*/ 2147483647 w 24"/>
                  <a:gd name="T5" fmla="*/ 2147483647 h 118"/>
                  <a:gd name="T6" fmla="*/ 2147483647 w 24"/>
                  <a:gd name="T7" fmla="*/ 2147483647 h 118"/>
                  <a:gd name="T8" fmla="*/ 2147483647 w 24"/>
                  <a:gd name="T9" fmla="*/ 2147483647 h 118"/>
                  <a:gd name="T10" fmla="*/ 2147483647 w 24"/>
                  <a:gd name="T11" fmla="*/ 2147483647 h 118"/>
                  <a:gd name="T12" fmla="*/ 2147483647 w 24"/>
                  <a:gd name="T13" fmla="*/ 2147483647 h 118"/>
                  <a:gd name="T14" fmla="*/ 2147483647 w 24"/>
                  <a:gd name="T15" fmla="*/ 2147483647 h 118"/>
                  <a:gd name="T16" fmla="*/ 2147483647 w 24"/>
                  <a:gd name="T17" fmla="*/ 2147483647 h 118"/>
                  <a:gd name="T18" fmla="*/ 2147483647 w 24"/>
                  <a:gd name="T19" fmla="*/ 2147483647 h 118"/>
                  <a:gd name="T20" fmla="*/ 2147483647 w 24"/>
                  <a:gd name="T21" fmla="*/ 2147483647 h 118"/>
                  <a:gd name="T22" fmla="*/ 2147483647 w 24"/>
                  <a:gd name="T23" fmla="*/ 2147483647 h 118"/>
                  <a:gd name="T24" fmla="*/ 2147483647 w 24"/>
                  <a:gd name="T25" fmla="*/ 2147483647 h 118"/>
                  <a:gd name="T26" fmla="*/ 2147483647 w 24"/>
                  <a:gd name="T27" fmla="*/ 2147483647 h 118"/>
                  <a:gd name="T28" fmla="*/ 2147483647 w 24"/>
                  <a:gd name="T29" fmla="*/ 2147483647 h 118"/>
                  <a:gd name="T30" fmla="*/ 2147483647 w 24"/>
                  <a:gd name="T31" fmla="*/ 2147483647 h 118"/>
                  <a:gd name="T32" fmla="*/ 2147483647 w 24"/>
                  <a:gd name="T33" fmla="*/ 2147483647 h 118"/>
                  <a:gd name="T34" fmla="*/ 2147483647 w 24"/>
                  <a:gd name="T35" fmla="*/ 2147483647 h 118"/>
                  <a:gd name="T36" fmla="*/ 2147483647 w 24"/>
                  <a:gd name="T37" fmla="*/ 2147483647 h 118"/>
                  <a:gd name="T38" fmla="*/ 2147483647 w 24"/>
                  <a:gd name="T39" fmla="*/ 2147483647 h 118"/>
                  <a:gd name="T40" fmla="*/ 2147483647 w 24"/>
                  <a:gd name="T41" fmla="*/ 2147483647 h 118"/>
                  <a:gd name="T42" fmla="*/ 2147483647 w 24"/>
                  <a:gd name="T43" fmla="*/ 2147483647 h 118"/>
                  <a:gd name="T44" fmla="*/ 2147483647 w 24"/>
                  <a:gd name="T45" fmla="*/ 2147483647 h 118"/>
                  <a:gd name="T46" fmla="*/ 2147483647 w 24"/>
                  <a:gd name="T47" fmla="*/ 2147483647 h 118"/>
                  <a:gd name="T48" fmla="*/ 2147483647 w 24"/>
                  <a:gd name="T49" fmla="*/ 2147483647 h 118"/>
                  <a:gd name="T50" fmla="*/ 2147483647 w 24"/>
                  <a:gd name="T51" fmla="*/ 2147483647 h 118"/>
                  <a:gd name="T52" fmla="*/ 2147483647 w 24"/>
                  <a:gd name="T53" fmla="*/ 2147483647 h 118"/>
                  <a:gd name="T54" fmla="*/ 2147483647 w 24"/>
                  <a:gd name="T55" fmla="*/ 2147483647 h 118"/>
                  <a:gd name="T56" fmla="*/ 2147483647 w 24"/>
                  <a:gd name="T57" fmla="*/ 2147483647 h 118"/>
                  <a:gd name="T58" fmla="*/ 2147483647 w 24"/>
                  <a:gd name="T59" fmla="*/ 2147483647 h 118"/>
                  <a:gd name="T60" fmla="*/ 2147483647 w 24"/>
                  <a:gd name="T61" fmla="*/ 2147483647 h 118"/>
                  <a:gd name="T62" fmla="*/ 2147483647 w 24"/>
                  <a:gd name="T63" fmla="*/ 2147483647 h 118"/>
                  <a:gd name="T64" fmla="*/ 2147483647 w 24"/>
                  <a:gd name="T65" fmla="*/ 2147483647 h 118"/>
                  <a:gd name="T66" fmla="*/ 0 w 24"/>
                  <a:gd name="T67" fmla="*/ 0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118"/>
                  <a:gd name="T104" fmla="*/ 24 w 24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118">
                    <a:moveTo>
                      <a:pt x="23" y="118"/>
                    </a:moveTo>
                    <a:lnTo>
                      <a:pt x="23" y="118"/>
                    </a:lnTo>
                    <a:lnTo>
                      <a:pt x="22" y="118"/>
                    </a:lnTo>
                    <a:lnTo>
                      <a:pt x="22" y="117"/>
                    </a:lnTo>
                    <a:lnTo>
                      <a:pt x="21" y="117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2" y="115"/>
                    </a:lnTo>
                    <a:lnTo>
                      <a:pt x="23" y="115"/>
                    </a:lnTo>
                    <a:lnTo>
                      <a:pt x="23" y="107"/>
                    </a:lnTo>
                    <a:lnTo>
                      <a:pt x="24" y="89"/>
                    </a:lnTo>
                    <a:lnTo>
                      <a:pt x="23" y="72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18" y="36"/>
                    </a:lnTo>
                    <a:lnTo>
                      <a:pt x="18" y="1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8" name="Line 564"/>
              <p:cNvSpPr>
                <a:spLocks noChangeShapeType="1"/>
              </p:cNvSpPr>
              <p:nvPr/>
            </p:nvSpPr>
            <p:spPr bwMode="auto">
              <a:xfrm flipH="1" flipV="1">
                <a:off x="1020" y="2199"/>
                <a:ext cx="65" cy="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9" name="Line 565"/>
              <p:cNvSpPr>
                <a:spLocks noChangeShapeType="1"/>
              </p:cNvSpPr>
              <p:nvPr/>
            </p:nvSpPr>
            <p:spPr bwMode="auto">
              <a:xfrm flipH="1" flipV="1">
                <a:off x="601" y="2220"/>
                <a:ext cx="18" cy="1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0" name="Line 566"/>
              <p:cNvSpPr>
                <a:spLocks noChangeShapeType="1"/>
              </p:cNvSpPr>
              <p:nvPr/>
            </p:nvSpPr>
            <p:spPr bwMode="auto">
              <a:xfrm flipH="1" flipV="1">
                <a:off x="601" y="2220"/>
                <a:ext cx="18" cy="1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1" name="Line 567"/>
              <p:cNvSpPr>
                <a:spLocks noChangeShapeType="1"/>
              </p:cNvSpPr>
              <p:nvPr/>
            </p:nvSpPr>
            <p:spPr bwMode="auto">
              <a:xfrm flipH="1" flipV="1">
                <a:off x="613" y="2232"/>
                <a:ext cx="6" cy="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2" name="Line 568"/>
              <p:cNvSpPr>
                <a:spLocks noChangeShapeType="1"/>
              </p:cNvSpPr>
              <p:nvPr/>
            </p:nvSpPr>
            <p:spPr bwMode="auto">
              <a:xfrm flipH="1" flipV="1">
                <a:off x="604" y="2223"/>
                <a:ext cx="6" cy="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3" name="Freeform 569"/>
              <p:cNvSpPr>
                <a:spLocks/>
              </p:cNvSpPr>
              <p:nvPr/>
            </p:nvSpPr>
            <p:spPr bwMode="auto">
              <a:xfrm>
                <a:off x="1029" y="1635"/>
                <a:ext cx="315" cy="6"/>
              </a:xfrm>
              <a:custGeom>
                <a:avLst/>
                <a:gdLst>
                  <a:gd name="T0" fmla="*/ 0 w 106"/>
                  <a:gd name="T1" fmla="*/ 0 h 2"/>
                  <a:gd name="T2" fmla="*/ 2147483647 w 106"/>
                  <a:gd name="T3" fmla="*/ 0 h 2"/>
                  <a:gd name="T4" fmla="*/ 2147483647 w 106"/>
                  <a:gd name="T5" fmla="*/ 2147483647 h 2"/>
                  <a:gd name="T6" fmla="*/ 2147483647 w 106"/>
                  <a:gd name="T7" fmla="*/ 2147483647 h 2"/>
                  <a:gd name="T8" fmla="*/ 2147483647 w 106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"/>
                  <a:gd name="T17" fmla="*/ 106 w 10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">
                    <a:moveTo>
                      <a:pt x="0" y="0"/>
                    </a:moveTo>
                    <a:lnTo>
                      <a:pt x="20" y="0"/>
                    </a:lnTo>
                    <a:lnTo>
                      <a:pt x="63" y="1"/>
                    </a:lnTo>
                    <a:lnTo>
                      <a:pt x="73" y="1"/>
                    </a:lnTo>
                    <a:lnTo>
                      <a:pt x="106" y="2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4" name="Freeform 570"/>
              <p:cNvSpPr>
                <a:spLocks/>
              </p:cNvSpPr>
              <p:nvPr/>
            </p:nvSpPr>
            <p:spPr bwMode="auto">
              <a:xfrm>
                <a:off x="1020" y="1320"/>
                <a:ext cx="187" cy="1066"/>
              </a:xfrm>
              <a:custGeom>
                <a:avLst/>
                <a:gdLst>
                  <a:gd name="T0" fmla="*/ 2147483647 w 63"/>
                  <a:gd name="T1" fmla="*/ 2147483647 h 359"/>
                  <a:gd name="T2" fmla="*/ 2147483647 w 63"/>
                  <a:gd name="T3" fmla="*/ 2147483647 h 359"/>
                  <a:gd name="T4" fmla="*/ 2147483647 w 63"/>
                  <a:gd name="T5" fmla="*/ 2147483647 h 359"/>
                  <a:gd name="T6" fmla="*/ 2147483647 w 63"/>
                  <a:gd name="T7" fmla="*/ 2147483647 h 359"/>
                  <a:gd name="T8" fmla="*/ 0 w 63"/>
                  <a:gd name="T9" fmla="*/ 2147483647 h 359"/>
                  <a:gd name="T10" fmla="*/ 0 w 63"/>
                  <a:gd name="T11" fmla="*/ 2147483647 h 359"/>
                  <a:gd name="T12" fmla="*/ 2147483647 w 63"/>
                  <a:gd name="T13" fmla="*/ 2147483647 h 359"/>
                  <a:gd name="T14" fmla="*/ 2147483647 w 63"/>
                  <a:gd name="T15" fmla="*/ 2147483647 h 359"/>
                  <a:gd name="T16" fmla="*/ 2147483647 w 63"/>
                  <a:gd name="T17" fmla="*/ 2147483647 h 359"/>
                  <a:gd name="T18" fmla="*/ 2147483647 w 63"/>
                  <a:gd name="T19" fmla="*/ 2147483647 h 359"/>
                  <a:gd name="T20" fmla="*/ 2147483647 w 63"/>
                  <a:gd name="T21" fmla="*/ 2147483647 h 359"/>
                  <a:gd name="T22" fmla="*/ 2147483647 w 63"/>
                  <a:gd name="T23" fmla="*/ 2147483647 h 359"/>
                  <a:gd name="T24" fmla="*/ 2147483647 w 63"/>
                  <a:gd name="T25" fmla="*/ 2147483647 h 359"/>
                  <a:gd name="T26" fmla="*/ 2147483647 w 63"/>
                  <a:gd name="T27" fmla="*/ 2147483647 h 359"/>
                  <a:gd name="T28" fmla="*/ 2147483647 w 63"/>
                  <a:gd name="T29" fmla="*/ 2147483647 h 359"/>
                  <a:gd name="T30" fmla="*/ 2147483647 w 63"/>
                  <a:gd name="T31" fmla="*/ 2147483647 h 359"/>
                  <a:gd name="T32" fmla="*/ 2147483647 w 63"/>
                  <a:gd name="T33" fmla="*/ 2147483647 h 359"/>
                  <a:gd name="T34" fmla="*/ 2147483647 w 63"/>
                  <a:gd name="T35" fmla="*/ 2147483647 h 359"/>
                  <a:gd name="T36" fmla="*/ 2147483647 w 63"/>
                  <a:gd name="T37" fmla="*/ 2147483647 h 359"/>
                  <a:gd name="T38" fmla="*/ 2147483647 w 63"/>
                  <a:gd name="T39" fmla="*/ 0 h 3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359"/>
                  <a:gd name="T62" fmla="*/ 63 w 63"/>
                  <a:gd name="T63" fmla="*/ 359 h 3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359">
                    <a:moveTo>
                      <a:pt x="30" y="359"/>
                    </a:moveTo>
                    <a:lnTo>
                      <a:pt x="8" y="359"/>
                    </a:lnTo>
                    <a:lnTo>
                      <a:pt x="8" y="350"/>
                    </a:lnTo>
                    <a:lnTo>
                      <a:pt x="8" y="314"/>
                    </a:lnTo>
                    <a:lnTo>
                      <a:pt x="0" y="314"/>
                    </a:lnTo>
                    <a:lnTo>
                      <a:pt x="0" y="296"/>
                    </a:lnTo>
                    <a:lnTo>
                      <a:pt x="1" y="279"/>
                    </a:lnTo>
                    <a:lnTo>
                      <a:pt x="1" y="261"/>
                    </a:lnTo>
                    <a:lnTo>
                      <a:pt x="2" y="243"/>
                    </a:lnTo>
                    <a:lnTo>
                      <a:pt x="3" y="226"/>
                    </a:lnTo>
                    <a:lnTo>
                      <a:pt x="3" y="208"/>
                    </a:lnTo>
                    <a:lnTo>
                      <a:pt x="4" y="191"/>
                    </a:lnTo>
                    <a:lnTo>
                      <a:pt x="4" y="174"/>
                    </a:lnTo>
                    <a:lnTo>
                      <a:pt x="3" y="154"/>
                    </a:lnTo>
                    <a:lnTo>
                      <a:pt x="3" y="138"/>
                    </a:lnTo>
                    <a:lnTo>
                      <a:pt x="4" y="71"/>
                    </a:lnTo>
                    <a:lnTo>
                      <a:pt x="27" y="71"/>
                    </a:lnTo>
                    <a:lnTo>
                      <a:pt x="28" y="50"/>
                    </a:lnTo>
                    <a:lnTo>
                      <a:pt x="33" y="48"/>
                    </a:lnTo>
                    <a:lnTo>
                      <a:pt x="63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5" name="Freeform 571"/>
              <p:cNvSpPr>
                <a:spLocks/>
              </p:cNvSpPr>
              <p:nvPr/>
            </p:nvSpPr>
            <p:spPr bwMode="auto">
              <a:xfrm>
                <a:off x="601" y="1727"/>
                <a:ext cx="166" cy="493"/>
              </a:xfrm>
              <a:custGeom>
                <a:avLst/>
                <a:gdLst>
                  <a:gd name="T0" fmla="*/ 0 w 56"/>
                  <a:gd name="T1" fmla="*/ 2147483647 h 166"/>
                  <a:gd name="T2" fmla="*/ 2147483647 w 56"/>
                  <a:gd name="T3" fmla="*/ 2147483647 h 166"/>
                  <a:gd name="T4" fmla="*/ 2147483647 w 56"/>
                  <a:gd name="T5" fmla="*/ 2147483647 h 166"/>
                  <a:gd name="T6" fmla="*/ 2147483647 w 56"/>
                  <a:gd name="T7" fmla="*/ 2147483647 h 166"/>
                  <a:gd name="T8" fmla="*/ 2147483647 w 56"/>
                  <a:gd name="T9" fmla="*/ 2147483647 h 166"/>
                  <a:gd name="T10" fmla="*/ 2147483647 w 56"/>
                  <a:gd name="T11" fmla="*/ 2147483647 h 166"/>
                  <a:gd name="T12" fmla="*/ 2147483647 w 56"/>
                  <a:gd name="T13" fmla="*/ 2147483647 h 166"/>
                  <a:gd name="T14" fmla="*/ 2147483647 w 56"/>
                  <a:gd name="T15" fmla="*/ 2147483647 h 166"/>
                  <a:gd name="T16" fmla="*/ 2147483647 w 56"/>
                  <a:gd name="T17" fmla="*/ 2147483647 h 166"/>
                  <a:gd name="T18" fmla="*/ 2147483647 w 56"/>
                  <a:gd name="T19" fmla="*/ 2147483647 h 166"/>
                  <a:gd name="T20" fmla="*/ 2147483647 w 56"/>
                  <a:gd name="T21" fmla="*/ 2147483647 h 166"/>
                  <a:gd name="T22" fmla="*/ 2147483647 w 56"/>
                  <a:gd name="T23" fmla="*/ 2147483647 h 166"/>
                  <a:gd name="T24" fmla="*/ 2147483647 w 56"/>
                  <a:gd name="T25" fmla="*/ 2147483647 h 166"/>
                  <a:gd name="T26" fmla="*/ 2147483647 w 56"/>
                  <a:gd name="T27" fmla="*/ 2147483647 h 166"/>
                  <a:gd name="T28" fmla="*/ 2147483647 w 56"/>
                  <a:gd name="T29" fmla="*/ 0 h 1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166"/>
                  <a:gd name="T47" fmla="*/ 56 w 56"/>
                  <a:gd name="T48" fmla="*/ 166 h 1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166">
                    <a:moveTo>
                      <a:pt x="0" y="166"/>
                    </a:moveTo>
                    <a:lnTo>
                      <a:pt x="10" y="166"/>
                    </a:lnTo>
                    <a:lnTo>
                      <a:pt x="17" y="162"/>
                    </a:lnTo>
                    <a:lnTo>
                      <a:pt x="18" y="103"/>
                    </a:lnTo>
                    <a:lnTo>
                      <a:pt x="11" y="103"/>
                    </a:lnTo>
                    <a:lnTo>
                      <a:pt x="11" y="90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37" y="86"/>
                    </a:lnTo>
                    <a:lnTo>
                      <a:pt x="37" y="68"/>
                    </a:lnTo>
                    <a:lnTo>
                      <a:pt x="37" y="54"/>
                    </a:lnTo>
                    <a:lnTo>
                      <a:pt x="55" y="54"/>
                    </a:lnTo>
                    <a:lnTo>
                      <a:pt x="55" y="37"/>
                    </a:lnTo>
                    <a:lnTo>
                      <a:pt x="56" y="19"/>
                    </a:lnTo>
                    <a:lnTo>
                      <a:pt x="56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6" name="Freeform 572"/>
              <p:cNvSpPr>
                <a:spLocks/>
              </p:cNvSpPr>
              <p:nvPr/>
            </p:nvSpPr>
            <p:spPr bwMode="auto">
              <a:xfrm>
                <a:off x="616" y="1780"/>
                <a:ext cx="202" cy="571"/>
              </a:xfrm>
              <a:custGeom>
                <a:avLst/>
                <a:gdLst>
                  <a:gd name="T0" fmla="*/ 0 w 68"/>
                  <a:gd name="T1" fmla="*/ 2147483647 h 192"/>
                  <a:gd name="T2" fmla="*/ 2147483647 w 68"/>
                  <a:gd name="T3" fmla="*/ 2147483647 h 192"/>
                  <a:gd name="T4" fmla="*/ 2147483647 w 68"/>
                  <a:gd name="T5" fmla="*/ 2147483647 h 192"/>
                  <a:gd name="T6" fmla="*/ 2147483647 w 68"/>
                  <a:gd name="T7" fmla="*/ 2147483647 h 192"/>
                  <a:gd name="T8" fmla="*/ 2147483647 w 68"/>
                  <a:gd name="T9" fmla="*/ 2147483647 h 192"/>
                  <a:gd name="T10" fmla="*/ 2147483647 w 68"/>
                  <a:gd name="T11" fmla="*/ 2147483647 h 192"/>
                  <a:gd name="T12" fmla="*/ 2147483647 w 68"/>
                  <a:gd name="T13" fmla="*/ 2147483647 h 192"/>
                  <a:gd name="T14" fmla="*/ 2147483647 w 68"/>
                  <a:gd name="T15" fmla="*/ 2147483647 h 192"/>
                  <a:gd name="T16" fmla="*/ 2147483647 w 68"/>
                  <a:gd name="T17" fmla="*/ 2147483647 h 192"/>
                  <a:gd name="T18" fmla="*/ 2147483647 w 68"/>
                  <a:gd name="T19" fmla="*/ 2147483647 h 192"/>
                  <a:gd name="T20" fmla="*/ 2147483647 w 68"/>
                  <a:gd name="T21" fmla="*/ 2147483647 h 192"/>
                  <a:gd name="T22" fmla="*/ 2147483647 w 68"/>
                  <a:gd name="T23" fmla="*/ 2147483647 h 192"/>
                  <a:gd name="T24" fmla="*/ 2147483647 w 68"/>
                  <a:gd name="T25" fmla="*/ 2147483647 h 192"/>
                  <a:gd name="T26" fmla="*/ 2147483647 w 68"/>
                  <a:gd name="T27" fmla="*/ 2147483647 h 192"/>
                  <a:gd name="T28" fmla="*/ 2147483647 w 68"/>
                  <a:gd name="T29" fmla="*/ 0 h 1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"/>
                  <a:gd name="T46" fmla="*/ 0 h 192"/>
                  <a:gd name="T47" fmla="*/ 68 w 68"/>
                  <a:gd name="T48" fmla="*/ 192 h 1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" h="192">
                    <a:moveTo>
                      <a:pt x="0" y="192"/>
                    </a:moveTo>
                    <a:lnTo>
                      <a:pt x="1" y="153"/>
                    </a:lnTo>
                    <a:lnTo>
                      <a:pt x="15" y="146"/>
                    </a:lnTo>
                    <a:lnTo>
                      <a:pt x="17" y="123"/>
                    </a:lnTo>
                    <a:lnTo>
                      <a:pt x="17" y="102"/>
                    </a:lnTo>
                    <a:lnTo>
                      <a:pt x="18" y="85"/>
                    </a:lnTo>
                    <a:lnTo>
                      <a:pt x="34" y="86"/>
                    </a:lnTo>
                    <a:lnTo>
                      <a:pt x="49" y="86"/>
                    </a:lnTo>
                    <a:lnTo>
                      <a:pt x="49" y="68"/>
                    </a:lnTo>
                    <a:lnTo>
                      <a:pt x="50" y="57"/>
                    </a:lnTo>
                    <a:lnTo>
                      <a:pt x="50" y="42"/>
                    </a:lnTo>
                    <a:lnTo>
                      <a:pt x="55" y="37"/>
                    </a:lnTo>
                    <a:lnTo>
                      <a:pt x="68" y="37"/>
                    </a:lnTo>
                    <a:lnTo>
                      <a:pt x="68" y="19"/>
                    </a:lnTo>
                    <a:lnTo>
                      <a:pt x="68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7" name="Freeform 573"/>
              <p:cNvSpPr>
                <a:spLocks/>
              </p:cNvSpPr>
              <p:nvPr/>
            </p:nvSpPr>
            <p:spPr bwMode="auto">
              <a:xfrm>
                <a:off x="1032" y="1759"/>
                <a:ext cx="53" cy="129"/>
              </a:xfrm>
              <a:custGeom>
                <a:avLst/>
                <a:gdLst>
                  <a:gd name="T0" fmla="*/ 0 w 18"/>
                  <a:gd name="T1" fmla="*/ 2147483647 h 43"/>
                  <a:gd name="T2" fmla="*/ 2147483647 w 18"/>
                  <a:gd name="T3" fmla="*/ 2147483647 h 43"/>
                  <a:gd name="T4" fmla="*/ 2147483647 w 18"/>
                  <a:gd name="T5" fmla="*/ 2147483647 h 43"/>
                  <a:gd name="T6" fmla="*/ 2147483647 w 18"/>
                  <a:gd name="T7" fmla="*/ 2147483647 h 43"/>
                  <a:gd name="T8" fmla="*/ 2147483647 w 1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3"/>
                  <a:gd name="T17" fmla="*/ 18 w 1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3">
                    <a:moveTo>
                      <a:pt x="0" y="43"/>
                    </a:moveTo>
                    <a:lnTo>
                      <a:pt x="18" y="43"/>
                    </a:lnTo>
                    <a:lnTo>
                      <a:pt x="18" y="25"/>
                    </a:lnTo>
                    <a:lnTo>
                      <a:pt x="18" y="7"/>
                    </a:lnTo>
                    <a:lnTo>
                      <a:pt x="18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8" name="Freeform 574"/>
              <p:cNvSpPr>
                <a:spLocks/>
              </p:cNvSpPr>
              <p:nvPr/>
            </p:nvSpPr>
            <p:spPr bwMode="auto">
              <a:xfrm>
                <a:off x="1276" y="1629"/>
                <a:ext cx="181" cy="9"/>
              </a:xfrm>
              <a:custGeom>
                <a:avLst/>
                <a:gdLst>
                  <a:gd name="T0" fmla="*/ 0 w 61"/>
                  <a:gd name="T1" fmla="*/ 2147483647 h 3"/>
                  <a:gd name="T2" fmla="*/ 0 w 61"/>
                  <a:gd name="T3" fmla="*/ 0 h 3"/>
                  <a:gd name="T4" fmla="*/ 2147483647 w 61"/>
                  <a:gd name="T5" fmla="*/ 2147483647 h 3"/>
                  <a:gd name="T6" fmla="*/ 2147483647 w 61"/>
                  <a:gd name="T7" fmla="*/ 2147483647 h 3"/>
                  <a:gd name="T8" fmla="*/ 2147483647 w 61"/>
                  <a:gd name="T9" fmla="*/ 2147483647 h 3"/>
                  <a:gd name="T10" fmla="*/ 2147483647 w 61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3"/>
                  <a:gd name="T20" fmla="*/ 61 w 6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3">
                    <a:moveTo>
                      <a:pt x="0" y="3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61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9" name="Line 575"/>
              <p:cNvSpPr>
                <a:spLocks noChangeShapeType="1"/>
              </p:cNvSpPr>
              <p:nvPr/>
            </p:nvSpPr>
            <p:spPr bwMode="auto">
              <a:xfrm flipH="1" flipV="1">
                <a:off x="619" y="2351"/>
                <a:ext cx="288" cy="1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0" name="Line 576"/>
              <p:cNvSpPr>
                <a:spLocks noChangeShapeType="1"/>
              </p:cNvSpPr>
              <p:nvPr/>
            </p:nvSpPr>
            <p:spPr bwMode="auto">
              <a:xfrm flipH="1" flipV="1">
                <a:off x="619" y="2351"/>
                <a:ext cx="288" cy="9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1" name="Line 577"/>
              <p:cNvSpPr>
                <a:spLocks noChangeShapeType="1"/>
              </p:cNvSpPr>
              <p:nvPr/>
            </p:nvSpPr>
            <p:spPr bwMode="auto">
              <a:xfrm flipH="1">
                <a:off x="901" y="2360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2" name="Line 578"/>
              <p:cNvSpPr>
                <a:spLocks noChangeShapeType="1"/>
              </p:cNvSpPr>
              <p:nvPr/>
            </p:nvSpPr>
            <p:spPr bwMode="auto">
              <a:xfrm flipH="1">
                <a:off x="892" y="2360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3" name="Line 579"/>
              <p:cNvSpPr>
                <a:spLocks noChangeShapeType="1"/>
              </p:cNvSpPr>
              <p:nvPr/>
            </p:nvSpPr>
            <p:spPr bwMode="auto">
              <a:xfrm flipH="1">
                <a:off x="880" y="2360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4" name="Line 580"/>
              <p:cNvSpPr>
                <a:spLocks noChangeShapeType="1"/>
              </p:cNvSpPr>
              <p:nvPr/>
            </p:nvSpPr>
            <p:spPr bwMode="auto">
              <a:xfrm flipH="1">
                <a:off x="871" y="2360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5" name="Line 581"/>
              <p:cNvSpPr>
                <a:spLocks noChangeShapeType="1"/>
              </p:cNvSpPr>
              <p:nvPr/>
            </p:nvSpPr>
            <p:spPr bwMode="auto">
              <a:xfrm flipH="1">
                <a:off x="862" y="2360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6" name="Line 582"/>
              <p:cNvSpPr>
                <a:spLocks noChangeShapeType="1"/>
              </p:cNvSpPr>
              <p:nvPr/>
            </p:nvSpPr>
            <p:spPr bwMode="auto">
              <a:xfrm flipH="1" flipV="1">
                <a:off x="851" y="2357"/>
                <a:ext cx="6" cy="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7" name="Line 583"/>
              <p:cNvSpPr>
                <a:spLocks noChangeShapeType="1"/>
              </p:cNvSpPr>
              <p:nvPr/>
            </p:nvSpPr>
            <p:spPr bwMode="auto">
              <a:xfrm flipH="1">
                <a:off x="842" y="2357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8" name="Line 584"/>
              <p:cNvSpPr>
                <a:spLocks noChangeShapeType="1"/>
              </p:cNvSpPr>
              <p:nvPr/>
            </p:nvSpPr>
            <p:spPr bwMode="auto">
              <a:xfrm flipH="1">
                <a:off x="833" y="2357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9" name="Line 585"/>
              <p:cNvSpPr>
                <a:spLocks noChangeShapeType="1"/>
              </p:cNvSpPr>
              <p:nvPr/>
            </p:nvSpPr>
            <p:spPr bwMode="auto">
              <a:xfrm flipH="1">
                <a:off x="821" y="2357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0" name="Line 586"/>
              <p:cNvSpPr>
                <a:spLocks noChangeShapeType="1"/>
              </p:cNvSpPr>
              <p:nvPr/>
            </p:nvSpPr>
            <p:spPr bwMode="auto">
              <a:xfrm flipH="1">
                <a:off x="812" y="2357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1" name="Line 587"/>
              <p:cNvSpPr>
                <a:spLocks noChangeShapeType="1"/>
              </p:cNvSpPr>
              <p:nvPr/>
            </p:nvSpPr>
            <p:spPr bwMode="auto">
              <a:xfrm flipH="1">
                <a:off x="803" y="2357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2" name="Line 588"/>
              <p:cNvSpPr>
                <a:spLocks noChangeShapeType="1"/>
              </p:cNvSpPr>
              <p:nvPr/>
            </p:nvSpPr>
            <p:spPr bwMode="auto">
              <a:xfrm flipH="1">
                <a:off x="791" y="2357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3" name="Line 589"/>
              <p:cNvSpPr>
                <a:spLocks noChangeShapeType="1"/>
              </p:cNvSpPr>
              <p:nvPr/>
            </p:nvSpPr>
            <p:spPr bwMode="auto">
              <a:xfrm flipH="1">
                <a:off x="782" y="2357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4" name="Line 590"/>
              <p:cNvSpPr>
                <a:spLocks noChangeShapeType="1"/>
              </p:cNvSpPr>
              <p:nvPr/>
            </p:nvSpPr>
            <p:spPr bwMode="auto">
              <a:xfrm flipH="1">
                <a:off x="773" y="2357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5" name="Line 591"/>
              <p:cNvSpPr>
                <a:spLocks noChangeShapeType="1"/>
              </p:cNvSpPr>
              <p:nvPr/>
            </p:nvSpPr>
            <p:spPr bwMode="auto">
              <a:xfrm flipH="1" flipV="1">
                <a:off x="764" y="2354"/>
                <a:ext cx="3" cy="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6" name="Line 592"/>
              <p:cNvSpPr>
                <a:spLocks noChangeShapeType="1"/>
              </p:cNvSpPr>
              <p:nvPr/>
            </p:nvSpPr>
            <p:spPr bwMode="auto">
              <a:xfrm flipH="1">
                <a:off x="752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7" name="Line 593"/>
              <p:cNvSpPr>
                <a:spLocks noChangeShapeType="1"/>
              </p:cNvSpPr>
              <p:nvPr/>
            </p:nvSpPr>
            <p:spPr bwMode="auto">
              <a:xfrm flipH="1">
                <a:off x="744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8" name="Line 594"/>
              <p:cNvSpPr>
                <a:spLocks noChangeShapeType="1"/>
              </p:cNvSpPr>
              <p:nvPr/>
            </p:nvSpPr>
            <p:spPr bwMode="auto">
              <a:xfrm flipH="1">
                <a:off x="735" y="2354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9" name="Line 595"/>
              <p:cNvSpPr>
                <a:spLocks noChangeShapeType="1"/>
              </p:cNvSpPr>
              <p:nvPr/>
            </p:nvSpPr>
            <p:spPr bwMode="auto">
              <a:xfrm flipH="1">
                <a:off x="723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0" name="Line 596"/>
              <p:cNvSpPr>
                <a:spLocks noChangeShapeType="1"/>
              </p:cNvSpPr>
              <p:nvPr/>
            </p:nvSpPr>
            <p:spPr bwMode="auto">
              <a:xfrm flipH="1">
                <a:off x="714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1" name="Line 597"/>
              <p:cNvSpPr>
                <a:spLocks noChangeShapeType="1"/>
              </p:cNvSpPr>
              <p:nvPr/>
            </p:nvSpPr>
            <p:spPr bwMode="auto">
              <a:xfrm flipH="1">
                <a:off x="705" y="2354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2" name="Line 598"/>
              <p:cNvSpPr>
                <a:spLocks noChangeShapeType="1"/>
              </p:cNvSpPr>
              <p:nvPr/>
            </p:nvSpPr>
            <p:spPr bwMode="auto">
              <a:xfrm flipH="1">
                <a:off x="693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3" name="Line 599"/>
              <p:cNvSpPr>
                <a:spLocks noChangeShapeType="1"/>
              </p:cNvSpPr>
              <p:nvPr/>
            </p:nvSpPr>
            <p:spPr bwMode="auto">
              <a:xfrm flipH="1">
                <a:off x="684" y="2354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4" name="Line 600"/>
              <p:cNvSpPr>
                <a:spLocks noChangeShapeType="1"/>
              </p:cNvSpPr>
              <p:nvPr/>
            </p:nvSpPr>
            <p:spPr bwMode="auto">
              <a:xfrm flipH="1">
                <a:off x="675" y="2354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5" name="Line 601"/>
              <p:cNvSpPr>
                <a:spLocks noChangeShapeType="1"/>
              </p:cNvSpPr>
              <p:nvPr/>
            </p:nvSpPr>
            <p:spPr bwMode="auto">
              <a:xfrm flipH="1">
                <a:off x="663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6" name="Line 602"/>
              <p:cNvSpPr>
                <a:spLocks noChangeShapeType="1"/>
              </p:cNvSpPr>
              <p:nvPr/>
            </p:nvSpPr>
            <p:spPr bwMode="auto">
              <a:xfrm flipH="1">
                <a:off x="654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7" name="Line 603"/>
              <p:cNvSpPr>
                <a:spLocks noChangeShapeType="1"/>
              </p:cNvSpPr>
              <p:nvPr/>
            </p:nvSpPr>
            <p:spPr bwMode="auto">
              <a:xfrm flipH="1">
                <a:off x="645" y="235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8" name="Line 604"/>
              <p:cNvSpPr>
                <a:spLocks noChangeShapeType="1"/>
              </p:cNvSpPr>
              <p:nvPr/>
            </p:nvSpPr>
            <p:spPr bwMode="auto">
              <a:xfrm flipH="1">
                <a:off x="634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9" name="Line 605"/>
              <p:cNvSpPr>
                <a:spLocks noChangeShapeType="1"/>
              </p:cNvSpPr>
              <p:nvPr/>
            </p:nvSpPr>
            <p:spPr bwMode="auto">
              <a:xfrm flipH="1">
                <a:off x="625" y="235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0" name="Line 606"/>
              <p:cNvSpPr>
                <a:spLocks noChangeShapeType="1"/>
              </p:cNvSpPr>
              <p:nvPr/>
            </p:nvSpPr>
            <p:spPr bwMode="auto">
              <a:xfrm>
                <a:off x="1097" y="2306"/>
                <a:ext cx="54" cy="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1" name="Freeform 607"/>
              <p:cNvSpPr>
                <a:spLocks/>
              </p:cNvSpPr>
              <p:nvPr/>
            </p:nvSpPr>
            <p:spPr bwMode="auto">
              <a:xfrm>
                <a:off x="937" y="2470"/>
                <a:ext cx="3" cy="181"/>
              </a:xfrm>
              <a:custGeom>
                <a:avLst/>
                <a:gdLst>
                  <a:gd name="T0" fmla="*/ 0 w 1"/>
                  <a:gd name="T1" fmla="*/ 2147483647 h 61"/>
                  <a:gd name="T2" fmla="*/ 0 w 1"/>
                  <a:gd name="T3" fmla="*/ 2147483647 h 61"/>
                  <a:gd name="T4" fmla="*/ 2147483647 w 1"/>
                  <a:gd name="T5" fmla="*/ 0 h 6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1"/>
                  <a:gd name="T11" fmla="*/ 1 w 1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1">
                    <a:moveTo>
                      <a:pt x="0" y="61"/>
                    </a:moveTo>
                    <a:lnTo>
                      <a:pt x="0" y="17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2" name="Freeform 608"/>
              <p:cNvSpPr>
                <a:spLocks/>
              </p:cNvSpPr>
              <p:nvPr/>
            </p:nvSpPr>
            <p:spPr bwMode="auto">
              <a:xfrm>
                <a:off x="782" y="2678"/>
                <a:ext cx="167" cy="29"/>
              </a:xfrm>
              <a:custGeom>
                <a:avLst/>
                <a:gdLst>
                  <a:gd name="T0" fmla="*/ 2147483647 w 56"/>
                  <a:gd name="T1" fmla="*/ 0 h 10"/>
                  <a:gd name="T2" fmla="*/ 2147483647 w 56"/>
                  <a:gd name="T3" fmla="*/ 0 h 10"/>
                  <a:gd name="T4" fmla="*/ 2147483647 w 56"/>
                  <a:gd name="T5" fmla="*/ 0 h 10"/>
                  <a:gd name="T6" fmla="*/ 2147483647 w 56"/>
                  <a:gd name="T7" fmla="*/ 0 h 10"/>
                  <a:gd name="T8" fmla="*/ 2147483647 w 56"/>
                  <a:gd name="T9" fmla="*/ 2147483647 h 10"/>
                  <a:gd name="T10" fmla="*/ 0 w 56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0"/>
                  <a:gd name="T20" fmla="*/ 56 w 56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0">
                    <a:moveTo>
                      <a:pt x="55" y="0"/>
                    </a:moveTo>
                    <a:lnTo>
                      <a:pt x="56" y="0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17" y="10"/>
                    </a:lnTo>
                    <a:lnTo>
                      <a:pt x="0" y="9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3" name="Freeform 609"/>
              <p:cNvSpPr>
                <a:spLocks/>
              </p:cNvSpPr>
              <p:nvPr/>
            </p:nvSpPr>
            <p:spPr bwMode="auto">
              <a:xfrm>
                <a:off x="1198" y="2467"/>
                <a:ext cx="3" cy="267"/>
              </a:xfrm>
              <a:custGeom>
                <a:avLst/>
                <a:gdLst>
                  <a:gd name="T0" fmla="*/ 0 w 1"/>
                  <a:gd name="T1" fmla="*/ 2147483647 h 90"/>
                  <a:gd name="T2" fmla="*/ 2147483647 w 1"/>
                  <a:gd name="T3" fmla="*/ 2147483647 h 90"/>
                  <a:gd name="T4" fmla="*/ 2147483647 w 1"/>
                  <a:gd name="T5" fmla="*/ 2147483647 h 90"/>
                  <a:gd name="T6" fmla="*/ 2147483647 w 1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90"/>
                  <a:gd name="T14" fmla="*/ 1 w 1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90">
                    <a:moveTo>
                      <a:pt x="0" y="90"/>
                    </a:moveTo>
                    <a:lnTo>
                      <a:pt x="1" y="72"/>
                    </a:lnTo>
                    <a:lnTo>
                      <a:pt x="1" y="18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4" name="Line 610"/>
              <p:cNvSpPr>
                <a:spLocks noChangeShapeType="1"/>
              </p:cNvSpPr>
              <p:nvPr/>
            </p:nvSpPr>
            <p:spPr bwMode="auto">
              <a:xfrm>
                <a:off x="1166" y="2520"/>
                <a:ext cx="35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5" name="Freeform 611"/>
              <p:cNvSpPr>
                <a:spLocks/>
              </p:cNvSpPr>
              <p:nvPr/>
            </p:nvSpPr>
            <p:spPr bwMode="auto">
              <a:xfrm>
                <a:off x="886" y="2568"/>
                <a:ext cx="51" cy="9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2147483647 h 3"/>
                  <a:gd name="T4" fmla="*/ 2147483647 w 1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"/>
                  <a:gd name="T11" fmla="*/ 17 w 1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">
                    <a:moveTo>
                      <a:pt x="0" y="0"/>
                    </a:moveTo>
                    <a:lnTo>
                      <a:pt x="0" y="3"/>
                    </a:lnTo>
                    <a:lnTo>
                      <a:pt x="17" y="3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6" name="Line 612"/>
              <p:cNvSpPr>
                <a:spLocks noChangeShapeType="1"/>
              </p:cNvSpPr>
              <p:nvPr/>
            </p:nvSpPr>
            <p:spPr bwMode="auto">
              <a:xfrm>
                <a:off x="937" y="2624"/>
                <a:ext cx="12" cy="9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7" name="Line 613"/>
              <p:cNvSpPr>
                <a:spLocks noChangeShapeType="1"/>
              </p:cNvSpPr>
              <p:nvPr/>
            </p:nvSpPr>
            <p:spPr bwMode="auto">
              <a:xfrm>
                <a:off x="925" y="2565"/>
                <a:ext cx="1" cy="32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8" name="Line 614"/>
              <p:cNvSpPr>
                <a:spLocks noChangeShapeType="1"/>
              </p:cNvSpPr>
              <p:nvPr/>
            </p:nvSpPr>
            <p:spPr bwMode="auto">
              <a:xfrm flipH="1" flipV="1">
                <a:off x="1044" y="2716"/>
                <a:ext cx="12" cy="1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9" name="Freeform 615"/>
              <p:cNvSpPr>
                <a:spLocks/>
              </p:cNvSpPr>
              <p:nvPr/>
            </p:nvSpPr>
            <p:spPr bwMode="auto">
              <a:xfrm>
                <a:off x="1044" y="2574"/>
                <a:ext cx="3" cy="142"/>
              </a:xfrm>
              <a:custGeom>
                <a:avLst/>
                <a:gdLst>
                  <a:gd name="T0" fmla="*/ 0 w 1"/>
                  <a:gd name="T1" fmla="*/ 2147483647 h 48"/>
                  <a:gd name="T2" fmla="*/ 0 w 1"/>
                  <a:gd name="T3" fmla="*/ 2147483647 h 48"/>
                  <a:gd name="T4" fmla="*/ 0 w 1"/>
                  <a:gd name="T5" fmla="*/ 2147483647 h 48"/>
                  <a:gd name="T6" fmla="*/ 2147483647 w 1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8"/>
                  <a:gd name="T14" fmla="*/ 1 w 1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8">
                    <a:moveTo>
                      <a:pt x="0" y="48"/>
                    </a:moveTo>
                    <a:lnTo>
                      <a:pt x="0" y="35"/>
                    </a:lnTo>
                    <a:lnTo>
                      <a:pt x="0" y="17"/>
                    </a:lnTo>
                    <a:lnTo>
                      <a:pt x="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0" name="Line 616"/>
              <p:cNvSpPr>
                <a:spLocks noChangeShapeType="1"/>
              </p:cNvSpPr>
              <p:nvPr/>
            </p:nvSpPr>
            <p:spPr bwMode="auto">
              <a:xfrm flipH="1">
                <a:off x="1029" y="2731"/>
                <a:ext cx="18" cy="15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1" name="Line 617"/>
              <p:cNvSpPr>
                <a:spLocks noChangeShapeType="1"/>
              </p:cNvSpPr>
              <p:nvPr/>
            </p:nvSpPr>
            <p:spPr bwMode="auto">
              <a:xfrm flipH="1">
                <a:off x="949" y="2746"/>
                <a:ext cx="80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2" name="Line 618"/>
              <p:cNvSpPr>
                <a:spLocks noChangeShapeType="1"/>
              </p:cNvSpPr>
              <p:nvPr/>
            </p:nvSpPr>
            <p:spPr bwMode="auto">
              <a:xfrm flipH="1">
                <a:off x="1047" y="2731"/>
                <a:ext cx="18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3" name="Freeform 619"/>
              <p:cNvSpPr>
                <a:spLocks/>
              </p:cNvSpPr>
              <p:nvPr/>
            </p:nvSpPr>
            <p:spPr bwMode="auto">
              <a:xfrm>
                <a:off x="937" y="2651"/>
                <a:ext cx="104" cy="84"/>
              </a:xfrm>
              <a:custGeom>
                <a:avLst/>
                <a:gdLst>
                  <a:gd name="T0" fmla="*/ 2147483647 w 35"/>
                  <a:gd name="T1" fmla="*/ 2147483647 h 28"/>
                  <a:gd name="T2" fmla="*/ 2147483647 w 35"/>
                  <a:gd name="T3" fmla="*/ 2147483647 h 28"/>
                  <a:gd name="T4" fmla="*/ 2147483647 w 35"/>
                  <a:gd name="T5" fmla="*/ 2147483647 h 28"/>
                  <a:gd name="T6" fmla="*/ 0 w 35"/>
                  <a:gd name="T7" fmla="*/ 2147483647 h 28"/>
                  <a:gd name="T8" fmla="*/ 0 w 35"/>
                  <a:gd name="T9" fmla="*/ 2147483647 h 28"/>
                  <a:gd name="T10" fmla="*/ 0 w 3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8"/>
                  <a:gd name="T20" fmla="*/ 35 w 3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8">
                    <a:moveTo>
                      <a:pt x="35" y="28"/>
                    </a:moveTo>
                    <a:lnTo>
                      <a:pt x="28" y="28"/>
                    </a:lnTo>
                    <a:lnTo>
                      <a:pt x="20" y="28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4" name="Freeform 620"/>
              <p:cNvSpPr>
                <a:spLocks/>
              </p:cNvSpPr>
              <p:nvPr/>
            </p:nvSpPr>
            <p:spPr bwMode="auto">
              <a:xfrm>
                <a:off x="987" y="2734"/>
                <a:ext cx="1" cy="12"/>
              </a:xfrm>
              <a:custGeom>
                <a:avLst/>
                <a:gdLst>
                  <a:gd name="T0" fmla="*/ 0 w 1"/>
                  <a:gd name="T1" fmla="*/ 2147483647 h 4"/>
                  <a:gd name="T2" fmla="*/ 0 w 1"/>
                  <a:gd name="T3" fmla="*/ 2147483647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5" name="Line 621"/>
              <p:cNvSpPr>
                <a:spLocks noChangeShapeType="1"/>
              </p:cNvSpPr>
              <p:nvPr/>
            </p:nvSpPr>
            <p:spPr bwMode="auto">
              <a:xfrm flipV="1">
                <a:off x="966" y="2734"/>
                <a:ext cx="3" cy="9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6" name="Freeform 622"/>
              <p:cNvSpPr>
                <a:spLocks/>
              </p:cNvSpPr>
              <p:nvPr/>
            </p:nvSpPr>
            <p:spPr bwMode="auto">
              <a:xfrm>
                <a:off x="1041" y="2865"/>
                <a:ext cx="134" cy="234"/>
              </a:xfrm>
              <a:custGeom>
                <a:avLst/>
                <a:gdLst>
                  <a:gd name="T0" fmla="*/ 2147483647 w 45"/>
                  <a:gd name="T1" fmla="*/ 2147483647 h 79"/>
                  <a:gd name="T2" fmla="*/ 2147483647 w 45"/>
                  <a:gd name="T3" fmla="*/ 2147483647 h 79"/>
                  <a:gd name="T4" fmla="*/ 2147483647 w 45"/>
                  <a:gd name="T5" fmla="*/ 2147483647 h 79"/>
                  <a:gd name="T6" fmla="*/ 2147483647 w 45"/>
                  <a:gd name="T7" fmla="*/ 2147483647 h 79"/>
                  <a:gd name="T8" fmla="*/ 2147483647 w 45"/>
                  <a:gd name="T9" fmla="*/ 2147483647 h 79"/>
                  <a:gd name="T10" fmla="*/ 2147483647 w 45"/>
                  <a:gd name="T11" fmla="*/ 2147483647 h 79"/>
                  <a:gd name="T12" fmla="*/ 2147483647 w 45"/>
                  <a:gd name="T13" fmla="*/ 2147483647 h 79"/>
                  <a:gd name="T14" fmla="*/ 2147483647 w 45"/>
                  <a:gd name="T15" fmla="*/ 2147483647 h 79"/>
                  <a:gd name="T16" fmla="*/ 2147483647 w 45"/>
                  <a:gd name="T17" fmla="*/ 2147483647 h 79"/>
                  <a:gd name="T18" fmla="*/ 2147483647 w 45"/>
                  <a:gd name="T19" fmla="*/ 0 h 79"/>
                  <a:gd name="T20" fmla="*/ 0 w 45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79"/>
                  <a:gd name="T35" fmla="*/ 45 w 45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79">
                    <a:moveTo>
                      <a:pt x="45" y="79"/>
                    </a:moveTo>
                    <a:lnTo>
                      <a:pt x="45" y="61"/>
                    </a:lnTo>
                    <a:lnTo>
                      <a:pt x="45" y="43"/>
                    </a:lnTo>
                    <a:lnTo>
                      <a:pt x="40" y="43"/>
                    </a:lnTo>
                    <a:lnTo>
                      <a:pt x="26" y="43"/>
                    </a:lnTo>
                    <a:lnTo>
                      <a:pt x="26" y="25"/>
                    </a:lnTo>
                    <a:lnTo>
                      <a:pt x="26" y="7"/>
                    </a:lnTo>
                    <a:lnTo>
                      <a:pt x="1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7" name="Freeform 623"/>
              <p:cNvSpPr>
                <a:spLocks/>
              </p:cNvSpPr>
              <p:nvPr/>
            </p:nvSpPr>
            <p:spPr bwMode="auto">
              <a:xfrm>
                <a:off x="1073" y="2992"/>
                <a:ext cx="15" cy="122"/>
              </a:xfrm>
              <a:custGeom>
                <a:avLst/>
                <a:gdLst>
                  <a:gd name="T0" fmla="*/ 0 w 5"/>
                  <a:gd name="T1" fmla="*/ 2147483647 h 41"/>
                  <a:gd name="T2" fmla="*/ 2147483647 w 5"/>
                  <a:gd name="T3" fmla="*/ 2147483647 h 41"/>
                  <a:gd name="T4" fmla="*/ 2147483647 w 5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1"/>
                  <a:gd name="T11" fmla="*/ 5 w 5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1">
                    <a:moveTo>
                      <a:pt x="0" y="41"/>
                    </a:moveTo>
                    <a:lnTo>
                      <a:pt x="4" y="36"/>
                    </a:lnTo>
                    <a:lnTo>
                      <a:pt x="5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8" name="Line 624"/>
              <p:cNvSpPr>
                <a:spLocks noChangeShapeType="1"/>
              </p:cNvSpPr>
              <p:nvPr/>
            </p:nvSpPr>
            <p:spPr bwMode="auto">
              <a:xfrm>
                <a:off x="1198" y="3153"/>
                <a:ext cx="50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9" name="Freeform 625"/>
              <p:cNvSpPr>
                <a:spLocks/>
              </p:cNvSpPr>
              <p:nvPr/>
            </p:nvSpPr>
            <p:spPr bwMode="auto">
              <a:xfrm>
                <a:off x="1091" y="3099"/>
                <a:ext cx="107" cy="98"/>
              </a:xfrm>
              <a:custGeom>
                <a:avLst/>
                <a:gdLst>
                  <a:gd name="T0" fmla="*/ 0 w 36"/>
                  <a:gd name="T1" fmla="*/ 0 h 33"/>
                  <a:gd name="T2" fmla="*/ 2147483647 w 36"/>
                  <a:gd name="T3" fmla="*/ 0 h 33"/>
                  <a:gd name="T4" fmla="*/ 2147483647 w 36"/>
                  <a:gd name="T5" fmla="*/ 0 h 33"/>
                  <a:gd name="T6" fmla="*/ 2147483647 w 36"/>
                  <a:gd name="T7" fmla="*/ 0 h 33"/>
                  <a:gd name="T8" fmla="*/ 2147483647 w 36"/>
                  <a:gd name="T9" fmla="*/ 2147483647 h 33"/>
                  <a:gd name="T10" fmla="*/ 2147483647 w 36"/>
                  <a:gd name="T11" fmla="*/ 2147483647 h 33"/>
                  <a:gd name="T12" fmla="*/ 2147483647 w 36"/>
                  <a:gd name="T13" fmla="*/ 2147483647 h 33"/>
                  <a:gd name="T14" fmla="*/ 2147483647 w 36"/>
                  <a:gd name="T15" fmla="*/ 2147483647 h 33"/>
                  <a:gd name="T16" fmla="*/ 2147483647 w 36"/>
                  <a:gd name="T17" fmla="*/ 214748364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3"/>
                  <a:gd name="T29" fmla="*/ 36 w 3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3">
                    <a:moveTo>
                      <a:pt x="0" y="0"/>
                    </a:moveTo>
                    <a:lnTo>
                      <a:pt x="10" y="0"/>
                    </a:lnTo>
                    <a:lnTo>
                      <a:pt x="21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36" y="17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31" y="33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0" name="Freeform 626"/>
              <p:cNvSpPr>
                <a:spLocks/>
              </p:cNvSpPr>
              <p:nvPr/>
            </p:nvSpPr>
            <p:spPr bwMode="auto">
              <a:xfrm>
                <a:off x="1284" y="3239"/>
                <a:ext cx="39" cy="30"/>
              </a:xfrm>
              <a:custGeom>
                <a:avLst/>
                <a:gdLst>
                  <a:gd name="T0" fmla="*/ 2147483647 w 13"/>
                  <a:gd name="T1" fmla="*/ 0 h 10"/>
                  <a:gd name="T2" fmla="*/ 2147483647 w 13"/>
                  <a:gd name="T3" fmla="*/ 0 h 10"/>
                  <a:gd name="T4" fmla="*/ 0 w 13"/>
                  <a:gd name="T5" fmla="*/ 2147483647 h 10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0"/>
                  <a:gd name="T11" fmla="*/ 13 w 1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0">
                    <a:moveTo>
                      <a:pt x="13" y="0"/>
                    </a:moveTo>
                    <a:lnTo>
                      <a:pt x="8" y="0"/>
                    </a:lnTo>
                    <a:lnTo>
                      <a:pt x="0" y="1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1" name="Freeform 627"/>
              <p:cNvSpPr>
                <a:spLocks/>
              </p:cNvSpPr>
              <p:nvPr/>
            </p:nvSpPr>
            <p:spPr bwMode="auto">
              <a:xfrm>
                <a:off x="987" y="2998"/>
                <a:ext cx="89" cy="119"/>
              </a:xfrm>
              <a:custGeom>
                <a:avLst/>
                <a:gdLst>
                  <a:gd name="T0" fmla="*/ 2147483647 w 30"/>
                  <a:gd name="T1" fmla="*/ 2147483647 h 40"/>
                  <a:gd name="T2" fmla="*/ 2147483647 w 30"/>
                  <a:gd name="T3" fmla="*/ 2147483647 h 40"/>
                  <a:gd name="T4" fmla="*/ 2147483647 w 30"/>
                  <a:gd name="T5" fmla="*/ 2147483647 h 40"/>
                  <a:gd name="T6" fmla="*/ 2147483647 w 30"/>
                  <a:gd name="T7" fmla="*/ 2147483647 h 40"/>
                  <a:gd name="T8" fmla="*/ 2147483647 w 30"/>
                  <a:gd name="T9" fmla="*/ 2147483647 h 40"/>
                  <a:gd name="T10" fmla="*/ 2147483647 w 30"/>
                  <a:gd name="T11" fmla="*/ 2147483647 h 40"/>
                  <a:gd name="T12" fmla="*/ 2147483647 w 30"/>
                  <a:gd name="T13" fmla="*/ 2147483647 h 40"/>
                  <a:gd name="T14" fmla="*/ 2147483647 w 30"/>
                  <a:gd name="T15" fmla="*/ 2147483647 h 40"/>
                  <a:gd name="T16" fmla="*/ 0 w 30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40"/>
                  <a:gd name="T29" fmla="*/ 30 w 3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40">
                    <a:moveTo>
                      <a:pt x="29" y="40"/>
                    </a:moveTo>
                    <a:lnTo>
                      <a:pt x="29" y="39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5"/>
                    </a:lnTo>
                    <a:lnTo>
                      <a:pt x="11" y="18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2" name="Freeform 628"/>
              <p:cNvSpPr>
                <a:spLocks/>
              </p:cNvSpPr>
              <p:nvPr/>
            </p:nvSpPr>
            <p:spPr bwMode="auto">
              <a:xfrm>
                <a:off x="1073" y="3114"/>
                <a:ext cx="211" cy="155"/>
              </a:xfrm>
              <a:custGeom>
                <a:avLst/>
                <a:gdLst>
                  <a:gd name="T0" fmla="*/ 2147483647 w 71"/>
                  <a:gd name="T1" fmla="*/ 2147483647 h 52"/>
                  <a:gd name="T2" fmla="*/ 2147483647 w 71"/>
                  <a:gd name="T3" fmla="*/ 2147483647 h 52"/>
                  <a:gd name="T4" fmla="*/ 2147483647 w 71"/>
                  <a:gd name="T5" fmla="*/ 2147483647 h 52"/>
                  <a:gd name="T6" fmla="*/ 0 w 71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52"/>
                  <a:gd name="T14" fmla="*/ 71 w 71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52">
                    <a:moveTo>
                      <a:pt x="71" y="52"/>
                    </a:moveTo>
                    <a:lnTo>
                      <a:pt x="37" y="28"/>
                    </a:lnTo>
                    <a:lnTo>
                      <a:pt x="23" y="18"/>
                    </a:lnTo>
                    <a:lnTo>
                      <a:pt x="0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3" name="Line 629"/>
              <p:cNvSpPr>
                <a:spLocks noChangeShapeType="1"/>
              </p:cNvSpPr>
              <p:nvPr/>
            </p:nvSpPr>
            <p:spPr bwMode="auto">
              <a:xfrm>
                <a:off x="1305" y="2841"/>
                <a:ext cx="155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4" name="Line 630"/>
              <p:cNvSpPr>
                <a:spLocks noChangeShapeType="1"/>
              </p:cNvSpPr>
              <p:nvPr/>
            </p:nvSpPr>
            <p:spPr bwMode="auto">
              <a:xfrm>
                <a:off x="1305" y="2844"/>
                <a:ext cx="155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" name="Line 631"/>
              <p:cNvSpPr>
                <a:spLocks noChangeShapeType="1"/>
              </p:cNvSpPr>
              <p:nvPr/>
            </p:nvSpPr>
            <p:spPr bwMode="auto">
              <a:xfrm>
                <a:off x="1305" y="284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6" name="Line 632"/>
              <p:cNvSpPr>
                <a:spLocks noChangeShapeType="1"/>
              </p:cNvSpPr>
              <p:nvPr/>
            </p:nvSpPr>
            <p:spPr bwMode="auto">
              <a:xfrm>
                <a:off x="1314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7" name="Line 633"/>
              <p:cNvSpPr>
                <a:spLocks noChangeShapeType="1"/>
              </p:cNvSpPr>
              <p:nvPr/>
            </p:nvSpPr>
            <p:spPr bwMode="auto">
              <a:xfrm>
                <a:off x="1323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8" name="Line 634"/>
              <p:cNvSpPr>
                <a:spLocks noChangeShapeType="1"/>
              </p:cNvSpPr>
              <p:nvPr/>
            </p:nvSpPr>
            <p:spPr bwMode="auto">
              <a:xfrm>
                <a:off x="1332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9" name="Line 635"/>
              <p:cNvSpPr>
                <a:spLocks noChangeShapeType="1"/>
              </p:cNvSpPr>
              <p:nvPr/>
            </p:nvSpPr>
            <p:spPr bwMode="auto">
              <a:xfrm>
                <a:off x="1344" y="284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0" name="Line 636"/>
              <p:cNvSpPr>
                <a:spLocks noChangeShapeType="1"/>
              </p:cNvSpPr>
              <p:nvPr/>
            </p:nvSpPr>
            <p:spPr bwMode="auto">
              <a:xfrm>
                <a:off x="1353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1" name="Line 637"/>
              <p:cNvSpPr>
                <a:spLocks noChangeShapeType="1"/>
              </p:cNvSpPr>
              <p:nvPr/>
            </p:nvSpPr>
            <p:spPr bwMode="auto">
              <a:xfrm>
                <a:off x="1362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2" name="Line 638"/>
              <p:cNvSpPr>
                <a:spLocks noChangeShapeType="1"/>
              </p:cNvSpPr>
              <p:nvPr/>
            </p:nvSpPr>
            <p:spPr bwMode="auto">
              <a:xfrm>
                <a:off x="1374" y="284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3" name="Line 639"/>
              <p:cNvSpPr>
                <a:spLocks noChangeShapeType="1"/>
              </p:cNvSpPr>
              <p:nvPr/>
            </p:nvSpPr>
            <p:spPr bwMode="auto">
              <a:xfrm>
                <a:off x="1383" y="2841"/>
                <a:ext cx="5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4" name="Line 640"/>
              <p:cNvSpPr>
                <a:spLocks noChangeShapeType="1"/>
              </p:cNvSpPr>
              <p:nvPr/>
            </p:nvSpPr>
            <p:spPr bwMode="auto">
              <a:xfrm>
                <a:off x="1391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5" name="Line 641"/>
              <p:cNvSpPr>
                <a:spLocks noChangeShapeType="1"/>
              </p:cNvSpPr>
              <p:nvPr/>
            </p:nvSpPr>
            <p:spPr bwMode="auto">
              <a:xfrm>
                <a:off x="1403" y="284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6" name="Line 642"/>
              <p:cNvSpPr>
                <a:spLocks noChangeShapeType="1"/>
              </p:cNvSpPr>
              <p:nvPr/>
            </p:nvSpPr>
            <p:spPr bwMode="auto">
              <a:xfrm>
                <a:off x="1412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7" name="Line 643"/>
              <p:cNvSpPr>
                <a:spLocks noChangeShapeType="1"/>
              </p:cNvSpPr>
              <p:nvPr/>
            </p:nvSpPr>
            <p:spPr bwMode="auto">
              <a:xfrm>
                <a:off x="1421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8" name="Line 644"/>
              <p:cNvSpPr>
                <a:spLocks noChangeShapeType="1"/>
              </p:cNvSpPr>
              <p:nvPr/>
            </p:nvSpPr>
            <p:spPr bwMode="auto">
              <a:xfrm>
                <a:off x="1433" y="2841"/>
                <a:ext cx="3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9" name="Line 645"/>
              <p:cNvSpPr>
                <a:spLocks noChangeShapeType="1"/>
              </p:cNvSpPr>
              <p:nvPr/>
            </p:nvSpPr>
            <p:spPr bwMode="auto">
              <a:xfrm>
                <a:off x="1442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0" name="Line 646"/>
              <p:cNvSpPr>
                <a:spLocks noChangeShapeType="1"/>
              </p:cNvSpPr>
              <p:nvPr/>
            </p:nvSpPr>
            <p:spPr bwMode="auto">
              <a:xfrm>
                <a:off x="1451" y="2841"/>
                <a:ext cx="6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1" name="Freeform 647"/>
              <p:cNvSpPr>
                <a:spLocks/>
              </p:cNvSpPr>
              <p:nvPr/>
            </p:nvSpPr>
            <p:spPr bwMode="auto">
              <a:xfrm>
                <a:off x="1237" y="1653"/>
                <a:ext cx="86" cy="1565"/>
              </a:xfrm>
              <a:custGeom>
                <a:avLst/>
                <a:gdLst>
                  <a:gd name="T0" fmla="*/ 2147483647 w 29"/>
                  <a:gd name="T1" fmla="*/ 2147483647 h 527"/>
                  <a:gd name="T2" fmla="*/ 2147483647 w 29"/>
                  <a:gd name="T3" fmla="*/ 2147483647 h 527"/>
                  <a:gd name="T4" fmla="*/ 2147483647 w 29"/>
                  <a:gd name="T5" fmla="*/ 2147483647 h 527"/>
                  <a:gd name="T6" fmla="*/ 2147483647 w 29"/>
                  <a:gd name="T7" fmla="*/ 2147483647 h 527"/>
                  <a:gd name="T8" fmla="*/ 2147483647 w 29"/>
                  <a:gd name="T9" fmla="*/ 2147483647 h 527"/>
                  <a:gd name="T10" fmla="*/ 2147483647 w 29"/>
                  <a:gd name="T11" fmla="*/ 2147483647 h 527"/>
                  <a:gd name="T12" fmla="*/ 2147483647 w 29"/>
                  <a:gd name="T13" fmla="*/ 2147483647 h 527"/>
                  <a:gd name="T14" fmla="*/ 2147483647 w 29"/>
                  <a:gd name="T15" fmla="*/ 2147483647 h 527"/>
                  <a:gd name="T16" fmla="*/ 2147483647 w 29"/>
                  <a:gd name="T17" fmla="*/ 2147483647 h 527"/>
                  <a:gd name="T18" fmla="*/ 2147483647 w 29"/>
                  <a:gd name="T19" fmla="*/ 2147483647 h 527"/>
                  <a:gd name="T20" fmla="*/ 2147483647 w 29"/>
                  <a:gd name="T21" fmla="*/ 2147483647 h 527"/>
                  <a:gd name="T22" fmla="*/ 2147483647 w 29"/>
                  <a:gd name="T23" fmla="*/ 2147483647 h 527"/>
                  <a:gd name="T24" fmla="*/ 2147483647 w 29"/>
                  <a:gd name="T25" fmla="*/ 2147483647 h 527"/>
                  <a:gd name="T26" fmla="*/ 0 w 29"/>
                  <a:gd name="T27" fmla="*/ 2147483647 h 527"/>
                  <a:gd name="T28" fmla="*/ 0 w 29"/>
                  <a:gd name="T29" fmla="*/ 2147483647 h 527"/>
                  <a:gd name="T30" fmla="*/ 0 w 29"/>
                  <a:gd name="T31" fmla="*/ 2147483647 h 527"/>
                  <a:gd name="T32" fmla="*/ 0 w 29"/>
                  <a:gd name="T33" fmla="*/ 2147483647 h 527"/>
                  <a:gd name="T34" fmla="*/ 2147483647 w 29"/>
                  <a:gd name="T35" fmla="*/ 2147483647 h 527"/>
                  <a:gd name="T36" fmla="*/ 2147483647 w 29"/>
                  <a:gd name="T37" fmla="*/ 2147483647 h 527"/>
                  <a:gd name="T38" fmla="*/ 2147483647 w 29"/>
                  <a:gd name="T39" fmla="*/ 2147483647 h 527"/>
                  <a:gd name="T40" fmla="*/ 2147483647 w 29"/>
                  <a:gd name="T41" fmla="*/ 2147483647 h 527"/>
                  <a:gd name="T42" fmla="*/ 2147483647 w 29"/>
                  <a:gd name="T43" fmla="*/ 2147483647 h 527"/>
                  <a:gd name="T44" fmla="*/ 2147483647 w 29"/>
                  <a:gd name="T45" fmla="*/ 2147483647 h 527"/>
                  <a:gd name="T46" fmla="*/ 2147483647 w 29"/>
                  <a:gd name="T47" fmla="*/ 2147483647 h 527"/>
                  <a:gd name="T48" fmla="*/ 2147483647 w 29"/>
                  <a:gd name="T49" fmla="*/ 2147483647 h 527"/>
                  <a:gd name="T50" fmla="*/ 2147483647 w 29"/>
                  <a:gd name="T51" fmla="*/ 2147483647 h 527"/>
                  <a:gd name="T52" fmla="*/ 2147483647 w 29"/>
                  <a:gd name="T53" fmla="*/ 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527"/>
                  <a:gd name="T83" fmla="*/ 29 w 29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527">
                    <a:moveTo>
                      <a:pt x="29" y="527"/>
                    </a:moveTo>
                    <a:lnTo>
                      <a:pt x="22" y="520"/>
                    </a:lnTo>
                    <a:lnTo>
                      <a:pt x="23" y="377"/>
                    </a:lnTo>
                    <a:lnTo>
                      <a:pt x="23" y="362"/>
                    </a:lnTo>
                    <a:lnTo>
                      <a:pt x="22" y="345"/>
                    </a:lnTo>
                    <a:lnTo>
                      <a:pt x="23" y="327"/>
                    </a:lnTo>
                    <a:lnTo>
                      <a:pt x="23" y="310"/>
                    </a:lnTo>
                    <a:lnTo>
                      <a:pt x="5" y="309"/>
                    </a:lnTo>
                    <a:lnTo>
                      <a:pt x="5" y="274"/>
                    </a:lnTo>
                    <a:lnTo>
                      <a:pt x="5" y="256"/>
                    </a:lnTo>
                    <a:lnTo>
                      <a:pt x="6" y="238"/>
                    </a:lnTo>
                    <a:lnTo>
                      <a:pt x="6" y="221"/>
                    </a:lnTo>
                    <a:lnTo>
                      <a:pt x="6" y="203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50"/>
                    </a:lnTo>
                    <a:lnTo>
                      <a:pt x="1" y="132"/>
                    </a:lnTo>
                    <a:lnTo>
                      <a:pt x="1" y="114"/>
                    </a:lnTo>
                    <a:lnTo>
                      <a:pt x="1" y="96"/>
                    </a:lnTo>
                    <a:lnTo>
                      <a:pt x="1" y="80"/>
                    </a:lnTo>
                    <a:lnTo>
                      <a:pt x="1" y="70"/>
                    </a:lnTo>
                    <a:lnTo>
                      <a:pt x="1" y="61"/>
                    </a:lnTo>
                    <a:lnTo>
                      <a:pt x="1" y="43"/>
                    </a:lnTo>
                    <a:lnTo>
                      <a:pt x="1" y="25"/>
                    </a:lnTo>
                    <a:lnTo>
                      <a:pt x="1" y="10"/>
                    </a:lnTo>
                    <a:lnTo>
                      <a:pt x="2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2" name="Freeform 648"/>
              <p:cNvSpPr>
                <a:spLocks/>
              </p:cNvSpPr>
              <p:nvPr/>
            </p:nvSpPr>
            <p:spPr bwMode="auto">
              <a:xfrm>
                <a:off x="1243" y="1638"/>
                <a:ext cx="33" cy="12"/>
              </a:xfrm>
              <a:custGeom>
                <a:avLst/>
                <a:gdLst>
                  <a:gd name="T0" fmla="*/ 0 w 11"/>
                  <a:gd name="T1" fmla="*/ 2147483647 h 4"/>
                  <a:gd name="T2" fmla="*/ 2147483647 w 11"/>
                  <a:gd name="T3" fmla="*/ 2147483647 h 4"/>
                  <a:gd name="T4" fmla="*/ 2147483647 w 1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4"/>
                    </a:move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3" name="Freeform 649"/>
              <p:cNvSpPr>
                <a:spLocks/>
              </p:cNvSpPr>
              <p:nvPr/>
            </p:nvSpPr>
            <p:spPr bwMode="auto">
              <a:xfrm>
                <a:off x="1252" y="2467"/>
                <a:ext cx="208" cy="3"/>
              </a:xfrm>
              <a:custGeom>
                <a:avLst/>
                <a:gdLst>
                  <a:gd name="T0" fmla="*/ 0 w 70"/>
                  <a:gd name="T1" fmla="*/ 0 h 1"/>
                  <a:gd name="T2" fmla="*/ 2147483647 w 70"/>
                  <a:gd name="T3" fmla="*/ 0 h 1"/>
                  <a:gd name="T4" fmla="*/ 2147483647 w 70"/>
                  <a:gd name="T5" fmla="*/ 0 h 1"/>
                  <a:gd name="T6" fmla="*/ 2147483647 w 70"/>
                  <a:gd name="T7" fmla="*/ 2147483647 h 1"/>
                  <a:gd name="T8" fmla="*/ 2147483647 w 70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"/>
                  <a:gd name="T17" fmla="*/ 70 w 70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">
                    <a:moveTo>
                      <a:pt x="0" y="0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53" y="1"/>
                    </a:lnTo>
                    <a:lnTo>
                      <a:pt x="70" y="1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4" name="Line 650"/>
              <p:cNvSpPr>
                <a:spLocks noChangeShapeType="1"/>
              </p:cNvSpPr>
              <p:nvPr/>
            </p:nvSpPr>
            <p:spPr bwMode="auto">
              <a:xfrm flipV="1">
                <a:off x="1243" y="1626"/>
                <a:ext cx="1" cy="27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5" name="Freeform 651"/>
              <p:cNvSpPr>
                <a:spLocks/>
              </p:cNvSpPr>
              <p:nvPr/>
            </p:nvSpPr>
            <p:spPr bwMode="auto">
              <a:xfrm>
                <a:off x="1204" y="1626"/>
                <a:ext cx="39" cy="18"/>
              </a:xfrm>
              <a:custGeom>
                <a:avLst/>
                <a:gdLst>
                  <a:gd name="T0" fmla="*/ 0 w 13"/>
                  <a:gd name="T1" fmla="*/ 2147483647 h 6"/>
                  <a:gd name="T2" fmla="*/ 2147483647 w 13"/>
                  <a:gd name="T3" fmla="*/ 0 h 6"/>
                  <a:gd name="T4" fmla="*/ 2147483647 w 1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6"/>
                  <a:gd name="T11" fmla="*/ 13 w 1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6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6" name="Line 652"/>
              <p:cNvSpPr>
                <a:spLocks noChangeShapeType="1"/>
              </p:cNvSpPr>
              <p:nvPr/>
            </p:nvSpPr>
            <p:spPr bwMode="auto">
              <a:xfrm>
                <a:off x="937" y="2621"/>
                <a:ext cx="107" cy="1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7" name="Freeform 653"/>
              <p:cNvSpPr>
                <a:spLocks/>
              </p:cNvSpPr>
              <p:nvPr/>
            </p:nvSpPr>
            <p:spPr bwMode="auto">
              <a:xfrm>
                <a:off x="925" y="2594"/>
                <a:ext cx="12" cy="18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4" y="6"/>
                    </a:lnTo>
                  </a:path>
                </a:pathLst>
              </a:custGeom>
              <a:grp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8" name="Line 654"/>
              <p:cNvSpPr>
                <a:spLocks noChangeShapeType="1"/>
              </p:cNvSpPr>
              <p:nvPr/>
            </p:nvSpPr>
            <p:spPr bwMode="auto">
              <a:xfrm>
                <a:off x="949" y="2633"/>
                <a:ext cx="1" cy="113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64" name="Group 735"/>
            <p:cNvGrpSpPr>
              <a:grpSpLocks/>
            </p:cNvGrpSpPr>
            <p:nvPr/>
          </p:nvGrpSpPr>
          <p:grpSpPr bwMode="auto">
            <a:xfrm>
              <a:off x="2384425" y="5610225"/>
              <a:ext cx="944563" cy="833438"/>
              <a:chOff x="584" y="3274"/>
              <a:chExt cx="595" cy="525"/>
            </a:xfrm>
            <a:grpFill/>
          </p:grpSpPr>
          <p:sp>
            <p:nvSpPr>
              <p:cNvPr id="6353" name="Freeform 736"/>
              <p:cNvSpPr>
                <a:spLocks/>
              </p:cNvSpPr>
              <p:nvPr/>
            </p:nvSpPr>
            <p:spPr bwMode="auto">
              <a:xfrm>
                <a:off x="584" y="3274"/>
                <a:ext cx="595" cy="525"/>
              </a:xfrm>
              <a:custGeom>
                <a:avLst/>
                <a:gdLst>
                  <a:gd name="T0" fmla="*/ 595 w 595"/>
                  <a:gd name="T1" fmla="*/ 0 h 525"/>
                  <a:gd name="T2" fmla="*/ 148 w 595"/>
                  <a:gd name="T3" fmla="*/ 523 h 525"/>
                  <a:gd name="T4" fmla="*/ 148 w 595"/>
                  <a:gd name="T5" fmla="*/ 525 h 525"/>
                  <a:gd name="T6" fmla="*/ 0 w 595"/>
                  <a:gd name="T7" fmla="*/ 525 h 525"/>
                  <a:gd name="T8" fmla="*/ 2 w 595"/>
                  <a:gd name="T9" fmla="*/ 525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5"/>
                  <a:gd name="T16" fmla="*/ 0 h 525"/>
                  <a:gd name="T17" fmla="*/ 595 w 595"/>
                  <a:gd name="T18" fmla="*/ 525 h 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5" h="525">
                    <a:moveTo>
                      <a:pt x="595" y="0"/>
                    </a:moveTo>
                    <a:lnTo>
                      <a:pt x="148" y="523"/>
                    </a:lnTo>
                    <a:lnTo>
                      <a:pt x="148" y="525"/>
                    </a:lnTo>
                    <a:lnTo>
                      <a:pt x="0" y="525"/>
                    </a:lnTo>
                    <a:lnTo>
                      <a:pt x="2" y="525"/>
                    </a:ln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4" name="Freeform 737"/>
              <p:cNvSpPr>
                <a:spLocks/>
              </p:cNvSpPr>
              <p:nvPr/>
            </p:nvSpPr>
            <p:spPr bwMode="auto">
              <a:xfrm>
                <a:off x="974" y="3274"/>
                <a:ext cx="203" cy="94"/>
              </a:xfrm>
              <a:custGeom>
                <a:avLst/>
                <a:gdLst>
                  <a:gd name="T0" fmla="*/ 203 w 203"/>
                  <a:gd name="T1" fmla="*/ 0 h 94"/>
                  <a:gd name="T2" fmla="*/ 40 w 203"/>
                  <a:gd name="T3" fmla="*/ 94 h 94"/>
                  <a:gd name="T4" fmla="*/ 0 w 203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203"/>
                  <a:gd name="T10" fmla="*/ 0 h 94"/>
                  <a:gd name="T11" fmla="*/ 203 w 203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" h="94">
                    <a:moveTo>
                      <a:pt x="203" y="0"/>
                    </a:moveTo>
                    <a:lnTo>
                      <a:pt x="40" y="94"/>
                    </a:lnTo>
                    <a:lnTo>
                      <a:pt x="0" y="94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65" name="AutoShape 738"/>
            <p:cNvSpPr>
              <a:spLocks noChangeArrowheads="1"/>
            </p:cNvSpPr>
            <p:nvPr/>
          </p:nvSpPr>
          <p:spPr bwMode="auto">
            <a:xfrm rot="2484961">
              <a:off x="3325813" y="5316538"/>
              <a:ext cx="128587" cy="288925"/>
            </a:xfrm>
            <a:prstGeom prst="rtTriangle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166" name="Freeform 739"/>
            <p:cNvSpPr>
              <a:spLocks/>
            </p:cNvSpPr>
            <p:nvPr/>
          </p:nvSpPr>
          <p:spPr bwMode="auto">
            <a:xfrm>
              <a:off x="3387725" y="4479925"/>
              <a:ext cx="352425" cy="882650"/>
            </a:xfrm>
            <a:custGeom>
              <a:avLst/>
              <a:gdLst>
                <a:gd name="T0" fmla="*/ 2147483647 w 222"/>
                <a:gd name="T1" fmla="*/ 0 h 556"/>
                <a:gd name="T2" fmla="*/ 2147483647 w 222"/>
                <a:gd name="T3" fmla="*/ 2147483647 h 556"/>
                <a:gd name="T4" fmla="*/ 0 w 222"/>
                <a:gd name="T5" fmla="*/ 2147483647 h 556"/>
                <a:gd name="T6" fmla="*/ 0 60000 65536"/>
                <a:gd name="T7" fmla="*/ 0 60000 65536"/>
                <a:gd name="T8" fmla="*/ 0 60000 65536"/>
                <a:gd name="T9" fmla="*/ 0 w 222"/>
                <a:gd name="T10" fmla="*/ 0 h 556"/>
                <a:gd name="T11" fmla="*/ 222 w 222"/>
                <a:gd name="T12" fmla="*/ 556 h 5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" h="556">
                  <a:moveTo>
                    <a:pt x="222" y="0"/>
                  </a:moveTo>
                  <a:lnTo>
                    <a:pt x="2" y="8"/>
                  </a:lnTo>
                  <a:lnTo>
                    <a:pt x="0" y="556"/>
                  </a:lnTo>
                </a:path>
              </a:pathLst>
            </a:custGeom>
            <a:grpFill/>
            <a:ln w="571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7" name="AutoShape 740"/>
            <p:cNvSpPr>
              <a:spLocks noChangeArrowheads="1"/>
            </p:cNvSpPr>
            <p:nvPr/>
          </p:nvSpPr>
          <p:spPr bwMode="auto">
            <a:xfrm flipV="1">
              <a:off x="3579813" y="4556125"/>
              <a:ext cx="74612" cy="249238"/>
            </a:xfrm>
            <a:prstGeom prst="rtTriangle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168" name="AutoShape 742"/>
            <p:cNvSpPr>
              <a:spLocks noChangeArrowheads="1"/>
            </p:cNvSpPr>
            <p:nvPr/>
          </p:nvSpPr>
          <p:spPr bwMode="auto">
            <a:xfrm rot="3843127">
              <a:off x="2253646" y="5272707"/>
              <a:ext cx="523875" cy="1050925"/>
            </a:xfrm>
            <a:prstGeom prst="upArrow">
              <a:avLst>
                <a:gd name="adj1" fmla="val 50000"/>
                <a:gd name="adj2" fmla="val 50152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Plant 2</a:t>
              </a:r>
            </a:p>
          </p:txBody>
        </p:sp>
        <p:grpSp>
          <p:nvGrpSpPr>
            <p:cNvPr id="6169" name="Group 761"/>
            <p:cNvGrpSpPr>
              <a:grpSpLocks/>
            </p:cNvGrpSpPr>
            <p:nvPr/>
          </p:nvGrpSpPr>
          <p:grpSpPr bwMode="auto">
            <a:xfrm>
              <a:off x="3089275" y="1644650"/>
              <a:ext cx="647700" cy="3811588"/>
              <a:chOff x="28575" y="1287463"/>
              <a:chExt cx="647700" cy="4381500"/>
            </a:xfrm>
            <a:grpFill/>
          </p:grpSpPr>
          <p:sp>
            <p:nvSpPr>
              <p:cNvPr id="6236" name="Line 6"/>
              <p:cNvSpPr>
                <a:spLocks noChangeShapeType="1"/>
              </p:cNvSpPr>
              <p:nvPr/>
            </p:nvSpPr>
            <p:spPr bwMode="auto">
              <a:xfrm>
                <a:off x="28575" y="240188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7" name="Line 7"/>
              <p:cNvSpPr>
                <a:spLocks noChangeShapeType="1"/>
              </p:cNvSpPr>
              <p:nvPr/>
            </p:nvSpPr>
            <p:spPr bwMode="auto">
              <a:xfrm>
                <a:off x="28575" y="232568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8" name="Line 8"/>
              <p:cNvSpPr>
                <a:spLocks noChangeShapeType="1"/>
              </p:cNvSpPr>
              <p:nvPr/>
            </p:nvSpPr>
            <p:spPr bwMode="auto">
              <a:xfrm flipH="1">
                <a:off x="28575" y="2259013"/>
                <a:ext cx="9525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9" name="Line 9"/>
              <p:cNvSpPr>
                <a:spLocks noChangeShapeType="1"/>
              </p:cNvSpPr>
              <p:nvPr/>
            </p:nvSpPr>
            <p:spPr bwMode="auto">
              <a:xfrm>
                <a:off x="28575" y="254476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0" name="Freeform 10"/>
              <p:cNvSpPr>
                <a:spLocks/>
              </p:cNvSpPr>
              <p:nvPr/>
            </p:nvSpPr>
            <p:spPr bwMode="auto">
              <a:xfrm>
                <a:off x="666750" y="4564063"/>
                <a:ext cx="9525" cy="9525"/>
              </a:xfrm>
              <a:custGeom>
                <a:avLst/>
                <a:gdLst>
                  <a:gd name="T0" fmla="*/ 2147483647 w 1"/>
                  <a:gd name="T1" fmla="*/ 2147483647 h 1"/>
                  <a:gd name="T2" fmla="*/ 2147483647 w 1"/>
                  <a:gd name="T3" fmla="*/ 2147483647 h 1"/>
                  <a:gd name="T4" fmla="*/ 2147483647 w 1"/>
                  <a:gd name="T5" fmla="*/ 0 h 1"/>
                  <a:gd name="T6" fmla="*/ 2147483647 w 1"/>
                  <a:gd name="T7" fmla="*/ 0 h 1"/>
                  <a:gd name="T8" fmla="*/ 2147483647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1" name="Freeform 11"/>
              <p:cNvSpPr>
                <a:spLocks/>
              </p:cNvSpPr>
              <p:nvPr/>
            </p:nvSpPr>
            <p:spPr bwMode="auto">
              <a:xfrm>
                <a:off x="266700" y="5640388"/>
                <a:ext cx="19050" cy="2857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147483647 w 2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2" name="Line 12"/>
              <p:cNvSpPr>
                <a:spLocks noChangeShapeType="1"/>
              </p:cNvSpPr>
              <p:nvPr/>
            </p:nvSpPr>
            <p:spPr bwMode="auto">
              <a:xfrm>
                <a:off x="219075" y="5335588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3" name="Freeform 13"/>
              <p:cNvSpPr>
                <a:spLocks/>
              </p:cNvSpPr>
              <p:nvPr/>
            </p:nvSpPr>
            <p:spPr bwMode="auto">
              <a:xfrm>
                <a:off x="219075" y="5373688"/>
                <a:ext cx="1588" cy="57150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2147483647 h 6"/>
                  <a:gd name="T4" fmla="*/ 0 w 1588"/>
                  <a:gd name="T5" fmla="*/ 2147483647 h 6"/>
                  <a:gd name="T6" fmla="*/ 0 w 1588"/>
                  <a:gd name="T7" fmla="*/ 2147483647 h 6"/>
                  <a:gd name="T8" fmla="*/ 0 w 1588"/>
                  <a:gd name="T9" fmla="*/ 2147483647 h 6"/>
                  <a:gd name="T10" fmla="*/ 0 w 1588"/>
                  <a:gd name="T11" fmla="*/ 2147483647 h 6"/>
                  <a:gd name="T12" fmla="*/ 0 w 1588"/>
                  <a:gd name="T13" fmla="*/ 2147483647 h 6"/>
                  <a:gd name="T14" fmla="*/ 0 w 1588"/>
                  <a:gd name="T15" fmla="*/ 2147483647 h 6"/>
                  <a:gd name="T16" fmla="*/ 0 w 1588"/>
                  <a:gd name="T17" fmla="*/ 2147483647 h 6"/>
                  <a:gd name="T18" fmla="*/ 0 w 1588"/>
                  <a:gd name="T19" fmla="*/ 2147483647 h 6"/>
                  <a:gd name="T20" fmla="*/ 0 w 1588"/>
                  <a:gd name="T21" fmla="*/ 2147483647 h 6"/>
                  <a:gd name="T22" fmla="*/ 0 w 1588"/>
                  <a:gd name="T23" fmla="*/ 2147483647 h 6"/>
                  <a:gd name="T24" fmla="*/ 0 w 1588"/>
                  <a:gd name="T25" fmla="*/ 2147483647 h 6"/>
                  <a:gd name="T26" fmla="*/ 0 w 1588"/>
                  <a:gd name="T27" fmla="*/ 2147483647 h 6"/>
                  <a:gd name="T28" fmla="*/ 0 w 1588"/>
                  <a:gd name="T29" fmla="*/ 2147483647 h 6"/>
                  <a:gd name="T30" fmla="*/ 0 w 1588"/>
                  <a:gd name="T31" fmla="*/ 2147483647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88"/>
                  <a:gd name="T49" fmla="*/ 0 h 6"/>
                  <a:gd name="T50" fmla="*/ 1588 w 158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88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4" name="Line 14"/>
              <p:cNvSpPr>
                <a:spLocks noChangeShapeType="1"/>
              </p:cNvSpPr>
              <p:nvPr/>
            </p:nvSpPr>
            <p:spPr bwMode="auto">
              <a:xfrm flipH="1">
                <a:off x="447675" y="4564063"/>
                <a:ext cx="76200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5" name="Line 15"/>
              <p:cNvSpPr>
                <a:spLocks noChangeShapeType="1"/>
              </p:cNvSpPr>
              <p:nvPr/>
            </p:nvSpPr>
            <p:spPr bwMode="auto">
              <a:xfrm flipH="1">
                <a:off x="523875" y="4564063"/>
                <a:ext cx="66675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6" name="Line 16"/>
              <p:cNvSpPr>
                <a:spLocks noChangeShapeType="1"/>
              </p:cNvSpPr>
              <p:nvPr/>
            </p:nvSpPr>
            <p:spPr bwMode="auto">
              <a:xfrm flipH="1">
                <a:off x="590550" y="4564063"/>
                <a:ext cx="76200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7" name="Line 17"/>
              <p:cNvSpPr>
                <a:spLocks noChangeShapeType="1"/>
              </p:cNvSpPr>
              <p:nvPr/>
            </p:nvSpPr>
            <p:spPr bwMode="auto">
              <a:xfrm>
                <a:off x="76200" y="341153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8" name="Line 18"/>
              <p:cNvSpPr>
                <a:spLocks noChangeShapeType="1"/>
              </p:cNvSpPr>
              <p:nvPr/>
            </p:nvSpPr>
            <p:spPr bwMode="auto">
              <a:xfrm>
                <a:off x="28575" y="262096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9" name="Line 19"/>
              <p:cNvSpPr>
                <a:spLocks noChangeShapeType="1"/>
              </p:cNvSpPr>
              <p:nvPr/>
            </p:nvSpPr>
            <p:spPr bwMode="auto">
              <a:xfrm>
                <a:off x="76200" y="298291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0" name="Line 20"/>
              <p:cNvSpPr>
                <a:spLocks noChangeShapeType="1"/>
              </p:cNvSpPr>
              <p:nvPr/>
            </p:nvSpPr>
            <p:spPr bwMode="auto">
              <a:xfrm>
                <a:off x="28575" y="276383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1" name="Line 21"/>
              <p:cNvSpPr>
                <a:spLocks noChangeShapeType="1"/>
              </p:cNvSpPr>
              <p:nvPr/>
            </p:nvSpPr>
            <p:spPr bwMode="auto">
              <a:xfrm>
                <a:off x="28575" y="283051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2" name="Line 22"/>
              <p:cNvSpPr>
                <a:spLocks noChangeShapeType="1"/>
              </p:cNvSpPr>
              <p:nvPr/>
            </p:nvSpPr>
            <p:spPr bwMode="auto">
              <a:xfrm>
                <a:off x="28575" y="2687638"/>
                <a:ext cx="1588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3" name="Line 23"/>
              <p:cNvSpPr>
                <a:spLocks noChangeShapeType="1"/>
              </p:cNvSpPr>
              <p:nvPr/>
            </p:nvSpPr>
            <p:spPr bwMode="auto">
              <a:xfrm>
                <a:off x="28575" y="268763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4" name="Line 24"/>
              <p:cNvSpPr>
                <a:spLocks noChangeShapeType="1"/>
              </p:cNvSpPr>
              <p:nvPr/>
            </p:nvSpPr>
            <p:spPr bwMode="auto">
              <a:xfrm>
                <a:off x="28575" y="290671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5" name="Line 25"/>
              <p:cNvSpPr>
                <a:spLocks noChangeShapeType="1"/>
              </p:cNvSpPr>
              <p:nvPr/>
            </p:nvSpPr>
            <p:spPr bwMode="auto">
              <a:xfrm>
                <a:off x="28575" y="2982913"/>
                <a:ext cx="47625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6" name="Line 26"/>
              <p:cNvSpPr>
                <a:spLocks noChangeShapeType="1"/>
              </p:cNvSpPr>
              <p:nvPr/>
            </p:nvSpPr>
            <p:spPr bwMode="auto">
              <a:xfrm>
                <a:off x="76200" y="3125788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7" name="Line 27"/>
              <p:cNvSpPr>
                <a:spLocks noChangeShapeType="1"/>
              </p:cNvSpPr>
              <p:nvPr/>
            </p:nvSpPr>
            <p:spPr bwMode="auto">
              <a:xfrm>
                <a:off x="76200" y="3125788"/>
                <a:ext cx="1588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8" name="Line 28"/>
              <p:cNvSpPr>
                <a:spLocks noChangeShapeType="1"/>
              </p:cNvSpPr>
              <p:nvPr/>
            </p:nvSpPr>
            <p:spPr bwMode="auto">
              <a:xfrm>
                <a:off x="76200" y="304958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9" name="Line 29"/>
              <p:cNvSpPr>
                <a:spLocks noChangeShapeType="1"/>
              </p:cNvSpPr>
              <p:nvPr/>
            </p:nvSpPr>
            <p:spPr bwMode="auto">
              <a:xfrm>
                <a:off x="76200" y="3840163"/>
                <a:ext cx="66675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0" name="Line 30"/>
              <p:cNvSpPr>
                <a:spLocks noChangeShapeType="1"/>
              </p:cNvSpPr>
              <p:nvPr/>
            </p:nvSpPr>
            <p:spPr bwMode="auto">
              <a:xfrm>
                <a:off x="142875" y="3840163"/>
                <a:ext cx="85725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1" name="Line 31"/>
              <p:cNvSpPr>
                <a:spLocks noChangeShapeType="1"/>
              </p:cNvSpPr>
              <p:nvPr/>
            </p:nvSpPr>
            <p:spPr bwMode="auto">
              <a:xfrm>
                <a:off x="228600" y="3868738"/>
                <a:ext cx="1588" cy="476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2" name="Line 32"/>
              <p:cNvSpPr>
                <a:spLocks noChangeShapeType="1"/>
              </p:cNvSpPr>
              <p:nvPr/>
            </p:nvSpPr>
            <p:spPr bwMode="auto">
              <a:xfrm flipH="1">
                <a:off x="219075" y="3916363"/>
                <a:ext cx="9525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3" name="Line 33"/>
              <p:cNvSpPr>
                <a:spLocks noChangeShapeType="1"/>
              </p:cNvSpPr>
              <p:nvPr/>
            </p:nvSpPr>
            <p:spPr bwMode="auto">
              <a:xfrm>
                <a:off x="219075" y="398303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4" name="Line 34"/>
              <p:cNvSpPr>
                <a:spLocks noChangeShapeType="1"/>
              </p:cNvSpPr>
              <p:nvPr/>
            </p:nvSpPr>
            <p:spPr bwMode="auto">
              <a:xfrm>
                <a:off x="228600" y="3840163"/>
                <a:ext cx="1588" cy="285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5" name="Freeform 35"/>
              <p:cNvSpPr>
                <a:spLocks/>
              </p:cNvSpPr>
              <p:nvPr/>
            </p:nvSpPr>
            <p:spPr bwMode="auto">
              <a:xfrm>
                <a:off x="66675" y="3840163"/>
                <a:ext cx="9525" cy="1588"/>
              </a:xfrm>
              <a:custGeom>
                <a:avLst/>
                <a:gdLst>
                  <a:gd name="T0" fmla="*/ 0 w 1"/>
                  <a:gd name="T1" fmla="*/ 0 h 1588"/>
                  <a:gd name="T2" fmla="*/ 0 w 1"/>
                  <a:gd name="T3" fmla="*/ 0 h 1588"/>
                  <a:gd name="T4" fmla="*/ 2147483647 w 1"/>
                  <a:gd name="T5" fmla="*/ 0 h 1588"/>
                  <a:gd name="T6" fmla="*/ 2147483647 w 1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588"/>
                  <a:gd name="T14" fmla="*/ 1 w 1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58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6" name="Freeform 36"/>
              <p:cNvSpPr>
                <a:spLocks/>
              </p:cNvSpPr>
              <p:nvPr/>
            </p:nvSpPr>
            <p:spPr bwMode="auto">
              <a:xfrm>
                <a:off x="66675" y="3840163"/>
                <a:ext cx="9525" cy="1588"/>
              </a:xfrm>
              <a:custGeom>
                <a:avLst/>
                <a:gdLst>
                  <a:gd name="T0" fmla="*/ 0 w 1"/>
                  <a:gd name="T1" fmla="*/ 0 h 1588"/>
                  <a:gd name="T2" fmla="*/ 0 w 1"/>
                  <a:gd name="T3" fmla="*/ 0 h 1588"/>
                  <a:gd name="T4" fmla="*/ 2147483647 w 1"/>
                  <a:gd name="T5" fmla="*/ 0 h 1588"/>
                  <a:gd name="T6" fmla="*/ 2147483647 w 1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588"/>
                  <a:gd name="T14" fmla="*/ 1 w 1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58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7" name="Line 37"/>
              <p:cNvSpPr>
                <a:spLocks noChangeShapeType="1"/>
              </p:cNvSpPr>
              <p:nvPr/>
            </p:nvSpPr>
            <p:spPr bwMode="auto">
              <a:xfrm>
                <a:off x="66675" y="3773488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8" name="Freeform 38"/>
              <p:cNvSpPr>
                <a:spLocks/>
              </p:cNvSpPr>
              <p:nvPr/>
            </p:nvSpPr>
            <p:spPr bwMode="auto">
              <a:xfrm>
                <a:off x="295275" y="4564063"/>
                <a:ext cx="76200" cy="1588"/>
              </a:xfrm>
              <a:custGeom>
                <a:avLst/>
                <a:gdLst>
                  <a:gd name="T0" fmla="*/ 0 w 8"/>
                  <a:gd name="T1" fmla="*/ 0 h 1588"/>
                  <a:gd name="T2" fmla="*/ 2147483647 w 8"/>
                  <a:gd name="T3" fmla="*/ 0 h 1588"/>
                  <a:gd name="T4" fmla="*/ 2147483647 w 8"/>
                  <a:gd name="T5" fmla="*/ 0 h 1588"/>
                  <a:gd name="T6" fmla="*/ 2147483647 w 8"/>
                  <a:gd name="T7" fmla="*/ 0 h 1588"/>
                  <a:gd name="T8" fmla="*/ 2147483647 w 8"/>
                  <a:gd name="T9" fmla="*/ 0 h 1588"/>
                  <a:gd name="T10" fmla="*/ 2147483647 w 8"/>
                  <a:gd name="T11" fmla="*/ 0 h 1588"/>
                  <a:gd name="T12" fmla="*/ 2147483647 w 8"/>
                  <a:gd name="T13" fmla="*/ 0 h 1588"/>
                  <a:gd name="T14" fmla="*/ 2147483647 w 8"/>
                  <a:gd name="T15" fmla="*/ 0 h 1588"/>
                  <a:gd name="T16" fmla="*/ 2147483647 w 8"/>
                  <a:gd name="T17" fmla="*/ 0 h 1588"/>
                  <a:gd name="T18" fmla="*/ 2147483647 w 8"/>
                  <a:gd name="T19" fmla="*/ 0 h 1588"/>
                  <a:gd name="T20" fmla="*/ 2147483647 w 8"/>
                  <a:gd name="T21" fmla="*/ 0 h 1588"/>
                  <a:gd name="T22" fmla="*/ 2147483647 w 8"/>
                  <a:gd name="T23" fmla="*/ 0 h 1588"/>
                  <a:gd name="T24" fmla="*/ 2147483647 w 8"/>
                  <a:gd name="T25" fmla="*/ 0 h 1588"/>
                  <a:gd name="T26" fmla="*/ 2147483647 w 8"/>
                  <a:gd name="T27" fmla="*/ 0 h 1588"/>
                  <a:gd name="T28" fmla="*/ 2147483647 w 8"/>
                  <a:gd name="T29" fmla="*/ 0 h 1588"/>
                  <a:gd name="T30" fmla="*/ 2147483647 w 8"/>
                  <a:gd name="T31" fmla="*/ 0 h 1588"/>
                  <a:gd name="T32" fmla="*/ 2147483647 w 8"/>
                  <a:gd name="T33" fmla="*/ 0 h 1588"/>
                  <a:gd name="T34" fmla="*/ 2147483647 w 8"/>
                  <a:gd name="T35" fmla="*/ 0 h 1588"/>
                  <a:gd name="T36" fmla="*/ 2147483647 w 8"/>
                  <a:gd name="T37" fmla="*/ 0 h 1588"/>
                  <a:gd name="T38" fmla="*/ 2147483647 w 8"/>
                  <a:gd name="T39" fmla="*/ 0 h 1588"/>
                  <a:gd name="T40" fmla="*/ 2147483647 w 8"/>
                  <a:gd name="T41" fmla="*/ 0 h 1588"/>
                  <a:gd name="T42" fmla="*/ 2147483647 w 8"/>
                  <a:gd name="T43" fmla="*/ 0 h 1588"/>
                  <a:gd name="T44" fmla="*/ 2147483647 w 8"/>
                  <a:gd name="T45" fmla="*/ 0 h 1588"/>
                  <a:gd name="T46" fmla="*/ 2147483647 w 8"/>
                  <a:gd name="T47" fmla="*/ 0 h 1588"/>
                  <a:gd name="T48" fmla="*/ 2147483647 w 8"/>
                  <a:gd name="T49" fmla="*/ 0 h 1588"/>
                  <a:gd name="T50" fmla="*/ 2147483647 w 8"/>
                  <a:gd name="T51" fmla="*/ 0 h 1588"/>
                  <a:gd name="T52" fmla="*/ 2147483647 w 8"/>
                  <a:gd name="T53" fmla="*/ 0 h 1588"/>
                  <a:gd name="T54" fmla="*/ 2147483647 w 8"/>
                  <a:gd name="T55" fmla="*/ 0 h 1588"/>
                  <a:gd name="T56" fmla="*/ 2147483647 w 8"/>
                  <a:gd name="T57" fmla="*/ 0 h 1588"/>
                  <a:gd name="T58" fmla="*/ 2147483647 w 8"/>
                  <a:gd name="T59" fmla="*/ 0 h 1588"/>
                  <a:gd name="T60" fmla="*/ 2147483647 w 8"/>
                  <a:gd name="T61" fmla="*/ 0 h 1588"/>
                  <a:gd name="T62" fmla="*/ 2147483647 w 8"/>
                  <a:gd name="T63" fmla="*/ 0 h 1588"/>
                  <a:gd name="T64" fmla="*/ 2147483647 w 8"/>
                  <a:gd name="T65" fmla="*/ 0 h 1588"/>
                  <a:gd name="T66" fmla="*/ 2147483647 w 8"/>
                  <a:gd name="T67" fmla="*/ 0 h 1588"/>
                  <a:gd name="T68" fmla="*/ 2147483647 w 8"/>
                  <a:gd name="T69" fmla="*/ 0 h 1588"/>
                  <a:gd name="T70" fmla="*/ 2147483647 w 8"/>
                  <a:gd name="T71" fmla="*/ 0 h 1588"/>
                  <a:gd name="T72" fmla="*/ 2147483647 w 8"/>
                  <a:gd name="T73" fmla="*/ 0 h 1588"/>
                  <a:gd name="T74" fmla="*/ 2147483647 w 8"/>
                  <a:gd name="T75" fmla="*/ 0 h 1588"/>
                  <a:gd name="T76" fmla="*/ 2147483647 w 8"/>
                  <a:gd name="T77" fmla="*/ 0 h 1588"/>
                  <a:gd name="T78" fmla="*/ 2147483647 w 8"/>
                  <a:gd name="T79" fmla="*/ 0 h 1588"/>
                  <a:gd name="T80" fmla="*/ 2147483647 w 8"/>
                  <a:gd name="T81" fmla="*/ 0 h 1588"/>
                  <a:gd name="T82" fmla="*/ 2147483647 w 8"/>
                  <a:gd name="T83" fmla="*/ 0 h 1588"/>
                  <a:gd name="T84" fmla="*/ 2147483647 w 8"/>
                  <a:gd name="T85" fmla="*/ 0 h 1588"/>
                  <a:gd name="T86" fmla="*/ 2147483647 w 8"/>
                  <a:gd name="T87" fmla="*/ 0 h 1588"/>
                  <a:gd name="T88" fmla="*/ 2147483647 w 8"/>
                  <a:gd name="T89" fmla="*/ 0 h 1588"/>
                  <a:gd name="T90" fmla="*/ 2147483647 w 8"/>
                  <a:gd name="T91" fmla="*/ 0 h 1588"/>
                  <a:gd name="T92" fmla="*/ 2147483647 w 8"/>
                  <a:gd name="T93" fmla="*/ 0 h 1588"/>
                  <a:gd name="T94" fmla="*/ 2147483647 w 8"/>
                  <a:gd name="T95" fmla="*/ 0 h 1588"/>
                  <a:gd name="T96" fmla="*/ 2147483647 w 8"/>
                  <a:gd name="T97" fmla="*/ 0 h 1588"/>
                  <a:gd name="T98" fmla="*/ 2147483647 w 8"/>
                  <a:gd name="T99" fmla="*/ 0 h 1588"/>
                  <a:gd name="T100" fmla="*/ 2147483647 w 8"/>
                  <a:gd name="T101" fmla="*/ 0 h 1588"/>
                  <a:gd name="T102" fmla="*/ 2147483647 w 8"/>
                  <a:gd name="T103" fmla="*/ 0 h 1588"/>
                  <a:gd name="T104" fmla="*/ 2147483647 w 8"/>
                  <a:gd name="T105" fmla="*/ 0 h 1588"/>
                  <a:gd name="T106" fmla="*/ 2147483647 w 8"/>
                  <a:gd name="T107" fmla="*/ 0 h 1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"/>
                  <a:gd name="T163" fmla="*/ 0 h 1588"/>
                  <a:gd name="T164" fmla="*/ 8 w 8"/>
                  <a:gd name="T165" fmla="*/ 1588 h 15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" h="1588">
                    <a:moveTo>
                      <a:pt x="0" y="0"/>
                    </a:move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9" name="Line 39"/>
              <p:cNvSpPr>
                <a:spLocks noChangeShapeType="1"/>
              </p:cNvSpPr>
              <p:nvPr/>
            </p:nvSpPr>
            <p:spPr bwMode="auto">
              <a:xfrm>
                <a:off x="66675" y="3783013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0" name="Line 40"/>
              <p:cNvSpPr>
                <a:spLocks noChangeShapeType="1"/>
              </p:cNvSpPr>
              <p:nvPr/>
            </p:nvSpPr>
            <p:spPr bwMode="auto">
              <a:xfrm>
                <a:off x="66675" y="369728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1" name="Line 41"/>
              <p:cNvSpPr>
                <a:spLocks noChangeShapeType="1"/>
              </p:cNvSpPr>
              <p:nvPr/>
            </p:nvSpPr>
            <p:spPr bwMode="auto">
              <a:xfrm>
                <a:off x="66675" y="363061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2" name="Line 42"/>
              <p:cNvSpPr>
                <a:spLocks noChangeShapeType="1"/>
              </p:cNvSpPr>
              <p:nvPr/>
            </p:nvSpPr>
            <p:spPr bwMode="auto">
              <a:xfrm>
                <a:off x="228600" y="4564063"/>
                <a:ext cx="66675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3" name="Line 43"/>
              <p:cNvSpPr>
                <a:spLocks noChangeShapeType="1"/>
              </p:cNvSpPr>
              <p:nvPr/>
            </p:nvSpPr>
            <p:spPr bwMode="auto">
              <a:xfrm>
                <a:off x="219075" y="434498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4" name="Line 44"/>
              <p:cNvSpPr>
                <a:spLocks noChangeShapeType="1"/>
              </p:cNvSpPr>
              <p:nvPr/>
            </p:nvSpPr>
            <p:spPr bwMode="auto">
              <a:xfrm>
                <a:off x="219075" y="441166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5" name="Line 45"/>
              <p:cNvSpPr>
                <a:spLocks noChangeShapeType="1"/>
              </p:cNvSpPr>
              <p:nvPr/>
            </p:nvSpPr>
            <p:spPr bwMode="auto">
              <a:xfrm>
                <a:off x="76200" y="3240088"/>
                <a:ext cx="1588" cy="285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6" name="Line 46"/>
              <p:cNvSpPr>
                <a:spLocks noChangeShapeType="1"/>
              </p:cNvSpPr>
              <p:nvPr/>
            </p:nvSpPr>
            <p:spPr bwMode="auto">
              <a:xfrm>
                <a:off x="76200" y="3230563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7" name="Line 47"/>
              <p:cNvSpPr>
                <a:spLocks noChangeShapeType="1"/>
              </p:cNvSpPr>
              <p:nvPr/>
            </p:nvSpPr>
            <p:spPr bwMode="auto">
              <a:xfrm>
                <a:off x="76200" y="334486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8" name="Freeform 48"/>
              <p:cNvSpPr>
                <a:spLocks/>
              </p:cNvSpPr>
              <p:nvPr/>
            </p:nvSpPr>
            <p:spPr bwMode="auto">
              <a:xfrm>
                <a:off x="371475" y="4564063"/>
                <a:ext cx="76200" cy="1588"/>
              </a:xfrm>
              <a:custGeom>
                <a:avLst/>
                <a:gdLst>
                  <a:gd name="T0" fmla="*/ 2147483647 w 8"/>
                  <a:gd name="T1" fmla="*/ 0 h 1588"/>
                  <a:gd name="T2" fmla="*/ 2147483647 w 8"/>
                  <a:gd name="T3" fmla="*/ 0 h 1588"/>
                  <a:gd name="T4" fmla="*/ 2147483647 w 8"/>
                  <a:gd name="T5" fmla="*/ 0 h 1588"/>
                  <a:gd name="T6" fmla="*/ 2147483647 w 8"/>
                  <a:gd name="T7" fmla="*/ 0 h 1588"/>
                  <a:gd name="T8" fmla="*/ 2147483647 w 8"/>
                  <a:gd name="T9" fmla="*/ 0 h 1588"/>
                  <a:gd name="T10" fmla="*/ 2147483647 w 8"/>
                  <a:gd name="T11" fmla="*/ 0 h 1588"/>
                  <a:gd name="T12" fmla="*/ 2147483647 w 8"/>
                  <a:gd name="T13" fmla="*/ 0 h 1588"/>
                  <a:gd name="T14" fmla="*/ 2147483647 w 8"/>
                  <a:gd name="T15" fmla="*/ 0 h 1588"/>
                  <a:gd name="T16" fmla="*/ 2147483647 w 8"/>
                  <a:gd name="T17" fmla="*/ 0 h 1588"/>
                  <a:gd name="T18" fmla="*/ 2147483647 w 8"/>
                  <a:gd name="T19" fmla="*/ 0 h 1588"/>
                  <a:gd name="T20" fmla="*/ 2147483647 w 8"/>
                  <a:gd name="T21" fmla="*/ 0 h 1588"/>
                  <a:gd name="T22" fmla="*/ 2147483647 w 8"/>
                  <a:gd name="T23" fmla="*/ 0 h 1588"/>
                  <a:gd name="T24" fmla="*/ 2147483647 w 8"/>
                  <a:gd name="T25" fmla="*/ 0 h 1588"/>
                  <a:gd name="T26" fmla="*/ 2147483647 w 8"/>
                  <a:gd name="T27" fmla="*/ 0 h 1588"/>
                  <a:gd name="T28" fmla="*/ 2147483647 w 8"/>
                  <a:gd name="T29" fmla="*/ 0 h 1588"/>
                  <a:gd name="T30" fmla="*/ 2147483647 w 8"/>
                  <a:gd name="T31" fmla="*/ 0 h 1588"/>
                  <a:gd name="T32" fmla="*/ 2147483647 w 8"/>
                  <a:gd name="T33" fmla="*/ 0 h 1588"/>
                  <a:gd name="T34" fmla="*/ 2147483647 w 8"/>
                  <a:gd name="T35" fmla="*/ 0 h 1588"/>
                  <a:gd name="T36" fmla="*/ 2147483647 w 8"/>
                  <a:gd name="T37" fmla="*/ 0 h 1588"/>
                  <a:gd name="T38" fmla="*/ 2147483647 w 8"/>
                  <a:gd name="T39" fmla="*/ 0 h 1588"/>
                  <a:gd name="T40" fmla="*/ 2147483647 w 8"/>
                  <a:gd name="T41" fmla="*/ 0 h 1588"/>
                  <a:gd name="T42" fmla="*/ 2147483647 w 8"/>
                  <a:gd name="T43" fmla="*/ 0 h 1588"/>
                  <a:gd name="T44" fmla="*/ 2147483647 w 8"/>
                  <a:gd name="T45" fmla="*/ 0 h 1588"/>
                  <a:gd name="T46" fmla="*/ 0 w 8"/>
                  <a:gd name="T47" fmla="*/ 0 h 1588"/>
                  <a:gd name="T48" fmla="*/ 0 w 8"/>
                  <a:gd name="T49" fmla="*/ 0 h 1588"/>
                  <a:gd name="T50" fmla="*/ 0 w 8"/>
                  <a:gd name="T51" fmla="*/ 0 h 1588"/>
                  <a:gd name="T52" fmla="*/ 0 w 8"/>
                  <a:gd name="T53" fmla="*/ 0 h 1588"/>
                  <a:gd name="T54" fmla="*/ 0 w 8"/>
                  <a:gd name="T55" fmla="*/ 0 h 158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588"/>
                  <a:gd name="T86" fmla="*/ 8 w 8"/>
                  <a:gd name="T87" fmla="*/ 1588 h 158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588">
                    <a:moveTo>
                      <a:pt x="8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9" name="Line 49"/>
              <p:cNvSpPr>
                <a:spLocks noChangeShapeType="1"/>
              </p:cNvSpPr>
              <p:nvPr/>
            </p:nvSpPr>
            <p:spPr bwMode="auto">
              <a:xfrm>
                <a:off x="219075" y="4602163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0" name="Line 50"/>
              <p:cNvSpPr>
                <a:spLocks noChangeShapeType="1"/>
              </p:cNvSpPr>
              <p:nvPr/>
            </p:nvSpPr>
            <p:spPr bwMode="auto">
              <a:xfrm>
                <a:off x="219075" y="4802188"/>
                <a:ext cx="1588" cy="476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1" name="Freeform 51"/>
              <p:cNvSpPr>
                <a:spLocks/>
              </p:cNvSpPr>
              <p:nvPr/>
            </p:nvSpPr>
            <p:spPr bwMode="auto">
              <a:xfrm>
                <a:off x="219075" y="4849813"/>
                <a:ext cx="1588" cy="57150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2147483647 h 6"/>
                  <a:gd name="T6" fmla="*/ 0 w 1588"/>
                  <a:gd name="T7" fmla="*/ 2147483647 h 6"/>
                  <a:gd name="T8" fmla="*/ 0 w 1588"/>
                  <a:gd name="T9" fmla="*/ 2147483647 h 6"/>
                  <a:gd name="T10" fmla="*/ 0 w 1588"/>
                  <a:gd name="T11" fmla="*/ 2147483647 h 6"/>
                  <a:gd name="T12" fmla="*/ 0 w 1588"/>
                  <a:gd name="T13" fmla="*/ 2147483647 h 6"/>
                  <a:gd name="T14" fmla="*/ 0 w 1588"/>
                  <a:gd name="T15" fmla="*/ 2147483647 h 6"/>
                  <a:gd name="T16" fmla="*/ 0 w 1588"/>
                  <a:gd name="T17" fmla="*/ 2147483647 h 6"/>
                  <a:gd name="T18" fmla="*/ 0 w 1588"/>
                  <a:gd name="T19" fmla="*/ 2147483647 h 6"/>
                  <a:gd name="T20" fmla="*/ 0 w 1588"/>
                  <a:gd name="T21" fmla="*/ 2147483647 h 6"/>
                  <a:gd name="T22" fmla="*/ 0 w 1588"/>
                  <a:gd name="T23" fmla="*/ 2147483647 h 6"/>
                  <a:gd name="T24" fmla="*/ 0 w 1588"/>
                  <a:gd name="T25" fmla="*/ 2147483647 h 6"/>
                  <a:gd name="T26" fmla="*/ 0 w 1588"/>
                  <a:gd name="T27" fmla="*/ 2147483647 h 6"/>
                  <a:gd name="T28" fmla="*/ 0 w 1588"/>
                  <a:gd name="T29" fmla="*/ 2147483647 h 6"/>
                  <a:gd name="T30" fmla="*/ 0 w 1588"/>
                  <a:gd name="T31" fmla="*/ 2147483647 h 6"/>
                  <a:gd name="T32" fmla="*/ 0 w 1588"/>
                  <a:gd name="T33" fmla="*/ 2147483647 h 6"/>
                  <a:gd name="T34" fmla="*/ 0 w 1588"/>
                  <a:gd name="T35" fmla="*/ 2147483647 h 6"/>
                  <a:gd name="T36" fmla="*/ 0 w 1588"/>
                  <a:gd name="T37" fmla="*/ 2147483647 h 6"/>
                  <a:gd name="T38" fmla="*/ 0 w 1588"/>
                  <a:gd name="T39" fmla="*/ 2147483647 h 6"/>
                  <a:gd name="T40" fmla="*/ 0 w 1588"/>
                  <a:gd name="T41" fmla="*/ 2147483647 h 6"/>
                  <a:gd name="T42" fmla="*/ 0 w 1588"/>
                  <a:gd name="T43" fmla="*/ 2147483647 h 6"/>
                  <a:gd name="T44" fmla="*/ 0 w 1588"/>
                  <a:gd name="T45" fmla="*/ 2147483647 h 6"/>
                  <a:gd name="T46" fmla="*/ 0 w 1588"/>
                  <a:gd name="T47" fmla="*/ 2147483647 h 6"/>
                  <a:gd name="T48" fmla="*/ 0 w 1588"/>
                  <a:gd name="T49" fmla="*/ 2147483647 h 6"/>
                  <a:gd name="T50" fmla="*/ 0 w 1588"/>
                  <a:gd name="T51" fmla="*/ 2147483647 h 6"/>
                  <a:gd name="T52" fmla="*/ 0 w 1588"/>
                  <a:gd name="T53" fmla="*/ 2147483647 h 6"/>
                  <a:gd name="T54" fmla="*/ 0 w 1588"/>
                  <a:gd name="T55" fmla="*/ 2147483647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88"/>
                  <a:gd name="T85" fmla="*/ 0 h 6"/>
                  <a:gd name="T86" fmla="*/ 1588 w 1588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2" name="Line 52"/>
              <p:cNvSpPr>
                <a:spLocks noChangeShapeType="1"/>
              </p:cNvSpPr>
              <p:nvPr/>
            </p:nvSpPr>
            <p:spPr bwMode="auto">
              <a:xfrm>
                <a:off x="219075" y="5145088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3" name="Freeform 53"/>
              <p:cNvSpPr>
                <a:spLocks/>
              </p:cNvSpPr>
              <p:nvPr/>
            </p:nvSpPr>
            <p:spPr bwMode="auto">
              <a:xfrm>
                <a:off x="219075" y="4849813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588"/>
                  <a:gd name="T14" fmla="*/ 1588 w 1588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4" name="Freeform 54"/>
              <p:cNvSpPr>
                <a:spLocks/>
              </p:cNvSpPr>
              <p:nvPr/>
            </p:nvSpPr>
            <p:spPr bwMode="auto">
              <a:xfrm>
                <a:off x="219075" y="5126038"/>
                <a:ext cx="1588" cy="19050"/>
              </a:xfrm>
              <a:custGeom>
                <a:avLst/>
                <a:gdLst>
                  <a:gd name="T0" fmla="*/ 0 w 1588"/>
                  <a:gd name="T1" fmla="*/ 0 h 2"/>
                  <a:gd name="T2" fmla="*/ 0 w 1588"/>
                  <a:gd name="T3" fmla="*/ 0 h 2"/>
                  <a:gd name="T4" fmla="*/ 0 w 1588"/>
                  <a:gd name="T5" fmla="*/ 2147483647 h 2"/>
                  <a:gd name="T6" fmla="*/ 0 w 1588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2"/>
                  <a:gd name="T14" fmla="*/ 1588 w 158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5" name="Line 55"/>
              <p:cNvSpPr>
                <a:spLocks noChangeShapeType="1"/>
              </p:cNvSpPr>
              <p:nvPr/>
            </p:nvSpPr>
            <p:spPr bwMode="auto">
              <a:xfrm>
                <a:off x="219075" y="5126038"/>
                <a:ext cx="1588" cy="190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6" name="Freeform 56"/>
              <p:cNvSpPr>
                <a:spLocks/>
              </p:cNvSpPr>
              <p:nvPr/>
            </p:nvSpPr>
            <p:spPr bwMode="auto">
              <a:xfrm>
                <a:off x="219075" y="5126038"/>
                <a:ext cx="1588" cy="19050"/>
              </a:xfrm>
              <a:custGeom>
                <a:avLst/>
                <a:gdLst>
                  <a:gd name="T0" fmla="*/ 0 w 1588"/>
                  <a:gd name="T1" fmla="*/ 0 h 2"/>
                  <a:gd name="T2" fmla="*/ 0 w 1588"/>
                  <a:gd name="T3" fmla="*/ 0 h 2"/>
                  <a:gd name="T4" fmla="*/ 0 w 1588"/>
                  <a:gd name="T5" fmla="*/ 2147483647 h 2"/>
                  <a:gd name="T6" fmla="*/ 0 w 1588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2"/>
                  <a:gd name="T14" fmla="*/ 1588 w 158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7" name="Freeform 57"/>
              <p:cNvSpPr>
                <a:spLocks/>
              </p:cNvSpPr>
              <p:nvPr/>
            </p:nvSpPr>
            <p:spPr bwMode="auto">
              <a:xfrm>
                <a:off x="219075" y="4554538"/>
                <a:ext cx="1588" cy="47625"/>
              </a:xfrm>
              <a:custGeom>
                <a:avLst/>
                <a:gdLst>
                  <a:gd name="T0" fmla="*/ 0 w 1588"/>
                  <a:gd name="T1" fmla="*/ 0 h 5"/>
                  <a:gd name="T2" fmla="*/ 0 w 1588"/>
                  <a:gd name="T3" fmla="*/ 0 h 5"/>
                  <a:gd name="T4" fmla="*/ 0 w 1588"/>
                  <a:gd name="T5" fmla="*/ 2147483647 h 5"/>
                  <a:gd name="T6" fmla="*/ 0 w 1588"/>
                  <a:gd name="T7" fmla="*/ 2147483647 h 5"/>
                  <a:gd name="T8" fmla="*/ 0 w 1588"/>
                  <a:gd name="T9" fmla="*/ 2147483647 h 5"/>
                  <a:gd name="T10" fmla="*/ 0 w 1588"/>
                  <a:gd name="T11" fmla="*/ 2147483647 h 5"/>
                  <a:gd name="T12" fmla="*/ 0 w 1588"/>
                  <a:gd name="T13" fmla="*/ 2147483647 h 5"/>
                  <a:gd name="T14" fmla="*/ 0 w 1588"/>
                  <a:gd name="T15" fmla="*/ 2147483647 h 5"/>
                  <a:gd name="T16" fmla="*/ 0 w 1588"/>
                  <a:gd name="T17" fmla="*/ 2147483647 h 5"/>
                  <a:gd name="T18" fmla="*/ 0 w 1588"/>
                  <a:gd name="T19" fmla="*/ 2147483647 h 5"/>
                  <a:gd name="T20" fmla="*/ 0 w 1588"/>
                  <a:gd name="T21" fmla="*/ 2147483647 h 5"/>
                  <a:gd name="T22" fmla="*/ 0 w 1588"/>
                  <a:gd name="T23" fmla="*/ 2147483647 h 5"/>
                  <a:gd name="T24" fmla="*/ 0 w 1588"/>
                  <a:gd name="T25" fmla="*/ 2147483647 h 5"/>
                  <a:gd name="T26" fmla="*/ 0 w 1588"/>
                  <a:gd name="T27" fmla="*/ 2147483647 h 5"/>
                  <a:gd name="T28" fmla="*/ 0 w 1588"/>
                  <a:gd name="T29" fmla="*/ 2147483647 h 5"/>
                  <a:gd name="T30" fmla="*/ 0 w 1588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88"/>
                  <a:gd name="T49" fmla="*/ 0 h 5"/>
                  <a:gd name="T50" fmla="*/ 1588 w 1588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88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8" name="Freeform 58"/>
              <p:cNvSpPr>
                <a:spLocks/>
              </p:cNvSpPr>
              <p:nvPr/>
            </p:nvSpPr>
            <p:spPr bwMode="auto">
              <a:xfrm>
                <a:off x="219075" y="4554538"/>
                <a:ext cx="9525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2147483647 h 1"/>
                  <a:gd name="T24" fmla="*/ 0 w 1"/>
                  <a:gd name="T25" fmla="*/ 2147483647 h 1"/>
                  <a:gd name="T26" fmla="*/ 0 w 1"/>
                  <a:gd name="T27" fmla="*/ 2147483647 h 1"/>
                  <a:gd name="T28" fmla="*/ 0 w 1"/>
                  <a:gd name="T29" fmla="*/ 2147483647 h 1"/>
                  <a:gd name="T30" fmla="*/ 0 w 1"/>
                  <a:gd name="T31" fmla="*/ 2147483647 h 1"/>
                  <a:gd name="T32" fmla="*/ 0 w 1"/>
                  <a:gd name="T33" fmla="*/ 2147483647 h 1"/>
                  <a:gd name="T34" fmla="*/ 0 w 1"/>
                  <a:gd name="T35" fmla="*/ 2147483647 h 1"/>
                  <a:gd name="T36" fmla="*/ 0 w 1"/>
                  <a:gd name="T37" fmla="*/ 2147483647 h 1"/>
                  <a:gd name="T38" fmla="*/ 2147483647 w 1"/>
                  <a:gd name="T39" fmla="*/ 2147483647 h 1"/>
                  <a:gd name="T40" fmla="*/ 2147483647 w 1"/>
                  <a:gd name="T41" fmla="*/ 2147483647 h 1"/>
                  <a:gd name="T42" fmla="*/ 2147483647 w 1"/>
                  <a:gd name="T43" fmla="*/ 2147483647 h 1"/>
                  <a:gd name="T44" fmla="*/ 2147483647 w 1"/>
                  <a:gd name="T45" fmla="*/ 2147483647 h 1"/>
                  <a:gd name="T46" fmla="*/ 2147483647 w 1"/>
                  <a:gd name="T47" fmla="*/ 2147483647 h 1"/>
                  <a:gd name="T48" fmla="*/ 2147483647 w 1"/>
                  <a:gd name="T49" fmla="*/ 2147483647 h 1"/>
                  <a:gd name="T50" fmla="*/ 2147483647 w 1"/>
                  <a:gd name="T51" fmla="*/ 2147483647 h 1"/>
                  <a:gd name="T52" fmla="*/ 2147483647 w 1"/>
                  <a:gd name="T53" fmla="*/ 2147483647 h 1"/>
                  <a:gd name="T54" fmla="*/ 2147483647 w 1"/>
                  <a:gd name="T55" fmla="*/ 2147483647 h 1"/>
                  <a:gd name="T56" fmla="*/ 2147483647 w 1"/>
                  <a:gd name="T57" fmla="*/ 2147483647 h 1"/>
                  <a:gd name="T58" fmla="*/ 2147483647 w 1"/>
                  <a:gd name="T59" fmla="*/ 2147483647 h 1"/>
                  <a:gd name="T60" fmla="*/ 2147483647 w 1"/>
                  <a:gd name="T61" fmla="*/ 2147483647 h 1"/>
                  <a:gd name="T62" fmla="*/ 2147483647 w 1"/>
                  <a:gd name="T63" fmla="*/ 2147483647 h 1"/>
                  <a:gd name="T64" fmla="*/ 2147483647 w 1"/>
                  <a:gd name="T65" fmla="*/ 2147483647 h 1"/>
                  <a:gd name="T66" fmla="*/ 2147483647 w 1"/>
                  <a:gd name="T67" fmla="*/ 2147483647 h 1"/>
                  <a:gd name="T68" fmla="*/ 2147483647 w 1"/>
                  <a:gd name="T69" fmla="*/ 2147483647 h 1"/>
                  <a:gd name="T70" fmla="*/ 2147483647 w 1"/>
                  <a:gd name="T71" fmla="*/ 2147483647 h 1"/>
                  <a:gd name="T72" fmla="*/ 2147483647 w 1"/>
                  <a:gd name="T73" fmla="*/ 2147483647 h 1"/>
                  <a:gd name="T74" fmla="*/ 2147483647 w 1"/>
                  <a:gd name="T75" fmla="*/ 2147483647 h 1"/>
                  <a:gd name="T76" fmla="*/ 2147483647 w 1"/>
                  <a:gd name="T77" fmla="*/ 2147483647 h 1"/>
                  <a:gd name="T78" fmla="*/ 2147483647 w 1"/>
                  <a:gd name="T79" fmla="*/ 2147483647 h 1"/>
                  <a:gd name="T80" fmla="*/ 2147483647 w 1"/>
                  <a:gd name="T81" fmla="*/ 2147483647 h 1"/>
                  <a:gd name="T82" fmla="*/ 2147483647 w 1"/>
                  <a:gd name="T83" fmla="*/ 2147483647 h 1"/>
                  <a:gd name="T84" fmla="*/ 2147483647 w 1"/>
                  <a:gd name="T85" fmla="*/ 2147483647 h 1"/>
                  <a:gd name="T86" fmla="*/ 2147483647 w 1"/>
                  <a:gd name="T87" fmla="*/ 2147483647 h 1"/>
                  <a:gd name="T88" fmla="*/ 2147483647 w 1"/>
                  <a:gd name="T89" fmla="*/ 2147483647 h 1"/>
                  <a:gd name="T90" fmla="*/ 2147483647 w 1"/>
                  <a:gd name="T91" fmla="*/ 2147483647 h 1"/>
                  <a:gd name="T92" fmla="*/ 2147483647 w 1"/>
                  <a:gd name="T93" fmla="*/ 2147483647 h 1"/>
                  <a:gd name="T94" fmla="*/ 2147483647 w 1"/>
                  <a:gd name="T95" fmla="*/ 2147483647 h 1"/>
                  <a:gd name="T96" fmla="*/ 2147483647 w 1"/>
                  <a:gd name="T97" fmla="*/ 2147483647 h 1"/>
                  <a:gd name="T98" fmla="*/ 2147483647 w 1"/>
                  <a:gd name="T99" fmla="*/ 2147483647 h 1"/>
                  <a:gd name="T100" fmla="*/ 2147483647 w 1"/>
                  <a:gd name="T101" fmla="*/ 2147483647 h 1"/>
                  <a:gd name="T102" fmla="*/ 2147483647 w 1"/>
                  <a:gd name="T103" fmla="*/ 2147483647 h 1"/>
                  <a:gd name="T104" fmla="*/ 2147483647 w 1"/>
                  <a:gd name="T105" fmla="*/ 2147483647 h 1"/>
                  <a:gd name="T106" fmla="*/ 2147483647 w 1"/>
                  <a:gd name="T107" fmla="*/ 2147483647 h 1"/>
                  <a:gd name="T108" fmla="*/ 2147483647 w 1"/>
                  <a:gd name="T109" fmla="*/ 2147483647 h 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"/>
                  <a:gd name="T166" fmla="*/ 0 h 1"/>
                  <a:gd name="T167" fmla="*/ 1 w 1"/>
                  <a:gd name="T168" fmla="*/ 1 h 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9" name="Line 59"/>
              <p:cNvSpPr>
                <a:spLocks noChangeShapeType="1"/>
              </p:cNvSpPr>
              <p:nvPr/>
            </p:nvSpPr>
            <p:spPr bwMode="auto">
              <a:xfrm>
                <a:off x="219075" y="5430838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0" name="Line 60"/>
              <p:cNvSpPr>
                <a:spLocks noChangeShapeType="1"/>
              </p:cNvSpPr>
              <p:nvPr/>
            </p:nvSpPr>
            <p:spPr bwMode="auto">
              <a:xfrm>
                <a:off x="219075" y="5468938"/>
                <a:ext cx="1588" cy="476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1" name="Line 61"/>
              <p:cNvSpPr>
                <a:spLocks noChangeShapeType="1"/>
              </p:cNvSpPr>
              <p:nvPr/>
            </p:nvSpPr>
            <p:spPr bwMode="auto">
              <a:xfrm>
                <a:off x="219075" y="5516563"/>
                <a:ext cx="1588" cy="476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2" name="Freeform 62"/>
              <p:cNvSpPr>
                <a:spLocks/>
              </p:cNvSpPr>
              <p:nvPr/>
            </p:nvSpPr>
            <p:spPr bwMode="auto">
              <a:xfrm>
                <a:off x="219075" y="5564188"/>
                <a:ext cx="9525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2147483647 h 1"/>
                  <a:gd name="T32" fmla="*/ 2147483647 w 1"/>
                  <a:gd name="T33" fmla="*/ 2147483647 h 1"/>
                  <a:gd name="T34" fmla="*/ 2147483647 w 1"/>
                  <a:gd name="T35" fmla="*/ 2147483647 h 1"/>
                  <a:gd name="T36" fmla="*/ 2147483647 w 1"/>
                  <a:gd name="T37" fmla="*/ 2147483647 h 1"/>
                  <a:gd name="T38" fmla="*/ 2147483647 w 1"/>
                  <a:gd name="T39" fmla="*/ 2147483647 h 1"/>
                  <a:gd name="T40" fmla="*/ 2147483647 w 1"/>
                  <a:gd name="T41" fmla="*/ 2147483647 h 1"/>
                  <a:gd name="T42" fmla="*/ 2147483647 w 1"/>
                  <a:gd name="T43" fmla="*/ 2147483647 h 1"/>
                  <a:gd name="T44" fmla="*/ 2147483647 w 1"/>
                  <a:gd name="T45" fmla="*/ 2147483647 h 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"/>
                  <a:gd name="T70" fmla="*/ 0 h 1"/>
                  <a:gd name="T71" fmla="*/ 1 w 1"/>
                  <a:gd name="T72" fmla="*/ 1 h 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3" name="Line 63"/>
              <p:cNvSpPr>
                <a:spLocks noChangeShapeType="1"/>
              </p:cNvSpPr>
              <p:nvPr/>
            </p:nvSpPr>
            <p:spPr bwMode="auto">
              <a:xfrm>
                <a:off x="228600" y="5573713"/>
                <a:ext cx="19050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4" name="Line 64"/>
              <p:cNvSpPr>
                <a:spLocks noChangeShapeType="1"/>
              </p:cNvSpPr>
              <p:nvPr/>
            </p:nvSpPr>
            <p:spPr bwMode="auto">
              <a:xfrm>
                <a:off x="304800" y="5573713"/>
                <a:ext cx="1588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5" name="Line 65"/>
              <p:cNvSpPr>
                <a:spLocks noChangeShapeType="1"/>
              </p:cNvSpPr>
              <p:nvPr/>
            </p:nvSpPr>
            <p:spPr bwMode="auto">
              <a:xfrm>
                <a:off x="247650" y="5573713"/>
                <a:ext cx="57150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6" name="Freeform 66"/>
              <p:cNvSpPr>
                <a:spLocks/>
              </p:cNvSpPr>
              <p:nvPr/>
            </p:nvSpPr>
            <p:spPr bwMode="auto">
              <a:xfrm>
                <a:off x="266700" y="5640388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7" name="Freeform 67"/>
              <p:cNvSpPr>
                <a:spLocks/>
              </p:cNvSpPr>
              <p:nvPr/>
            </p:nvSpPr>
            <p:spPr bwMode="auto">
              <a:xfrm>
                <a:off x="266700" y="5611813"/>
                <a:ext cx="1588" cy="28575"/>
              </a:xfrm>
              <a:custGeom>
                <a:avLst/>
                <a:gdLst>
                  <a:gd name="T0" fmla="*/ 0 w 1588"/>
                  <a:gd name="T1" fmla="*/ 0 h 3"/>
                  <a:gd name="T2" fmla="*/ 0 w 1588"/>
                  <a:gd name="T3" fmla="*/ 2147483647 h 3"/>
                  <a:gd name="T4" fmla="*/ 0 w 1588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3"/>
                  <a:gd name="T11" fmla="*/ 1588 w 158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8" name="Line 68"/>
              <p:cNvSpPr>
                <a:spLocks noChangeShapeType="1"/>
              </p:cNvSpPr>
              <p:nvPr/>
            </p:nvSpPr>
            <p:spPr bwMode="auto">
              <a:xfrm flipH="1">
                <a:off x="266700" y="5573713"/>
                <a:ext cx="38100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9" name="Line 69"/>
              <p:cNvSpPr>
                <a:spLocks noChangeShapeType="1"/>
              </p:cNvSpPr>
              <p:nvPr/>
            </p:nvSpPr>
            <p:spPr bwMode="auto">
              <a:xfrm>
                <a:off x="38100" y="189706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0" name="Line 70"/>
              <p:cNvSpPr>
                <a:spLocks noChangeShapeType="1"/>
              </p:cNvSpPr>
              <p:nvPr/>
            </p:nvSpPr>
            <p:spPr bwMode="auto">
              <a:xfrm>
                <a:off x="38100" y="175418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1" name="Line 71"/>
              <p:cNvSpPr>
                <a:spLocks noChangeShapeType="1"/>
              </p:cNvSpPr>
              <p:nvPr/>
            </p:nvSpPr>
            <p:spPr bwMode="auto">
              <a:xfrm>
                <a:off x="38100" y="167798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2" name="Line 72"/>
              <p:cNvSpPr>
                <a:spLocks noChangeShapeType="1"/>
              </p:cNvSpPr>
              <p:nvPr/>
            </p:nvSpPr>
            <p:spPr bwMode="auto">
              <a:xfrm>
                <a:off x="38100" y="153511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3" name="Line 73"/>
              <p:cNvSpPr>
                <a:spLocks noChangeShapeType="1"/>
              </p:cNvSpPr>
              <p:nvPr/>
            </p:nvSpPr>
            <p:spPr bwMode="auto">
              <a:xfrm>
                <a:off x="38100" y="1858963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4" name="Line 74"/>
              <p:cNvSpPr>
                <a:spLocks noChangeShapeType="1"/>
              </p:cNvSpPr>
              <p:nvPr/>
            </p:nvSpPr>
            <p:spPr bwMode="auto">
              <a:xfrm>
                <a:off x="38100" y="1830388"/>
                <a:ext cx="1588" cy="285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5" name="Line 75"/>
              <p:cNvSpPr>
                <a:spLocks noChangeShapeType="1"/>
              </p:cNvSpPr>
              <p:nvPr/>
            </p:nvSpPr>
            <p:spPr bwMode="auto">
              <a:xfrm>
                <a:off x="38100" y="1620838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6" name="Line 76"/>
              <p:cNvSpPr>
                <a:spLocks noChangeShapeType="1"/>
              </p:cNvSpPr>
              <p:nvPr/>
            </p:nvSpPr>
            <p:spPr bwMode="auto">
              <a:xfrm>
                <a:off x="38100" y="1611313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7" name="Line 77"/>
              <p:cNvSpPr>
                <a:spLocks noChangeShapeType="1"/>
              </p:cNvSpPr>
              <p:nvPr/>
            </p:nvSpPr>
            <p:spPr bwMode="auto">
              <a:xfrm>
                <a:off x="28575" y="247808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8" name="Line 78"/>
              <p:cNvSpPr>
                <a:spLocks noChangeShapeType="1"/>
              </p:cNvSpPr>
              <p:nvPr/>
            </p:nvSpPr>
            <p:spPr bwMode="auto">
              <a:xfrm>
                <a:off x="76200" y="3268663"/>
                <a:ext cx="1588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9" name="Line 79"/>
              <p:cNvSpPr>
                <a:spLocks noChangeShapeType="1"/>
              </p:cNvSpPr>
              <p:nvPr/>
            </p:nvSpPr>
            <p:spPr bwMode="auto">
              <a:xfrm>
                <a:off x="76200" y="326866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0" name="Line 80"/>
              <p:cNvSpPr>
                <a:spLocks noChangeShapeType="1"/>
              </p:cNvSpPr>
              <p:nvPr/>
            </p:nvSpPr>
            <p:spPr bwMode="auto">
              <a:xfrm>
                <a:off x="219075" y="4659313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1" name="Line 81"/>
              <p:cNvSpPr>
                <a:spLocks noChangeShapeType="1"/>
              </p:cNvSpPr>
              <p:nvPr/>
            </p:nvSpPr>
            <p:spPr bwMode="auto">
              <a:xfrm>
                <a:off x="219075" y="4716463"/>
                <a:ext cx="1588" cy="476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2" name="Line 82"/>
              <p:cNvSpPr>
                <a:spLocks noChangeShapeType="1"/>
              </p:cNvSpPr>
              <p:nvPr/>
            </p:nvSpPr>
            <p:spPr bwMode="auto">
              <a:xfrm>
                <a:off x="219075" y="4773613"/>
                <a:ext cx="1588" cy="285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3" name="Line 83"/>
              <p:cNvSpPr>
                <a:spLocks noChangeShapeType="1"/>
              </p:cNvSpPr>
              <p:nvPr/>
            </p:nvSpPr>
            <p:spPr bwMode="auto">
              <a:xfrm>
                <a:off x="219075" y="490696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4" name="Line 84"/>
              <p:cNvSpPr>
                <a:spLocks noChangeShapeType="1"/>
              </p:cNvSpPr>
              <p:nvPr/>
            </p:nvSpPr>
            <p:spPr bwMode="auto">
              <a:xfrm>
                <a:off x="219075" y="4973638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5" name="Line 85"/>
              <p:cNvSpPr>
                <a:spLocks noChangeShapeType="1"/>
              </p:cNvSpPr>
              <p:nvPr/>
            </p:nvSpPr>
            <p:spPr bwMode="auto">
              <a:xfrm>
                <a:off x="219075" y="5030788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6" name="Line 86"/>
              <p:cNvSpPr>
                <a:spLocks noChangeShapeType="1"/>
              </p:cNvSpPr>
              <p:nvPr/>
            </p:nvSpPr>
            <p:spPr bwMode="auto">
              <a:xfrm>
                <a:off x="219075" y="5087938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7" name="Line 87"/>
              <p:cNvSpPr>
                <a:spLocks noChangeShapeType="1"/>
              </p:cNvSpPr>
              <p:nvPr/>
            </p:nvSpPr>
            <p:spPr bwMode="auto">
              <a:xfrm>
                <a:off x="219075" y="5154613"/>
                <a:ext cx="1588" cy="571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8" name="Line 88"/>
              <p:cNvSpPr>
                <a:spLocks noChangeShapeType="1"/>
              </p:cNvSpPr>
              <p:nvPr/>
            </p:nvSpPr>
            <p:spPr bwMode="auto">
              <a:xfrm>
                <a:off x="219075" y="521176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9" name="Line 89"/>
              <p:cNvSpPr>
                <a:spLocks noChangeShapeType="1"/>
              </p:cNvSpPr>
              <p:nvPr/>
            </p:nvSpPr>
            <p:spPr bwMode="auto">
              <a:xfrm>
                <a:off x="219075" y="5287963"/>
                <a:ext cx="1588" cy="476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0" name="Freeform 90"/>
              <p:cNvSpPr>
                <a:spLocks/>
              </p:cNvSpPr>
              <p:nvPr/>
            </p:nvSpPr>
            <p:spPr bwMode="auto">
              <a:xfrm>
                <a:off x="219075" y="4849813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588"/>
                  <a:gd name="T14" fmla="*/ 1588 w 1588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1" name="Line 91"/>
              <p:cNvSpPr>
                <a:spLocks noChangeShapeType="1"/>
              </p:cNvSpPr>
              <p:nvPr/>
            </p:nvSpPr>
            <p:spPr bwMode="auto">
              <a:xfrm>
                <a:off x="219075" y="448786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2" name="Line 92"/>
              <p:cNvSpPr>
                <a:spLocks noChangeShapeType="1"/>
              </p:cNvSpPr>
              <p:nvPr/>
            </p:nvSpPr>
            <p:spPr bwMode="auto">
              <a:xfrm>
                <a:off x="219075" y="4764088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3" name="Freeform 93"/>
              <p:cNvSpPr>
                <a:spLocks/>
              </p:cNvSpPr>
              <p:nvPr/>
            </p:nvSpPr>
            <p:spPr bwMode="auto">
              <a:xfrm>
                <a:off x="219075" y="5278438"/>
                <a:ext cx="1588" cy="9525"/>
              </a:xfrm>
              <a:custGeom>
                <a:avLst/>
                <a:gdLst>
                  <a:gd name="T0" fmla="*/ 0 w 1588"/>
                  <a:gd name="T1" fmla="*/ 0 h 1"/>
                  <a:gd name="T2" fmla="*/ 0 w 1588"/>
                  <a:gd name="T3" fmla="*/ 0 h 1"/>
                  <a:gd name="T4" fmla="*/ 0 w 1588"/>
                  <a:gd name="T5" fmla="*/ 0 h 1"/>
                  <a:gd name="T6" fmla="*/ 0 w 1588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"/>
                  <a:gd name="T14" fmla="*/ 1588 w 158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4" name="Freeform 94"/>
              <p:cNvSpPr>
                <a:spLocks/>
              </p:cNvSpPr>
              <p:nvPr/>
            </p:nvSpPr>
            <p:spPr bwMode="auto">
              <a:xfrm>
                <a:off x="219075" y="5278438"/>
                <a:ext cx="1588" cy="9525"/>
              </a:xfrm>
              <a:custGeom>
                <a:avLst/>
                <a:gdLst>
                  <a:gd name="T0" fmla="*/ 0 w 1588"/>
                  <a:gd name="T1" fmla="*/ 0 h 1"/>
                  <a:gd name="T2" fmla="*/ 0 w 1588"/>
                  <a:gd name="T3" fmla="*/ 0 h 1"/>
                  <a:gd name="T4" fmla="*/ 0 w 1588"/>
                  <a:gd name="T5" fmla="*/ 0 h 1"/>
                  <a:gd name="T6" fmla="*/ 0 w 1588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8"/>
                  <a:gd name="T13" fmla="*/ 0 h 1"/>
                  <a:gd name="T14" fmla="*/ 1588 w 158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5" name="Line 95"/>
              <p:cNvSpPr>
                <a:spLocks noChangeShapeType="1"/>
              </p:cNvSpPr>
              <p:nvPr/>
            </p:nvSpPr>
            <p:spPr bwMode="auto">
              <a:xfrm flipH="1">
                <a:off x="219075" y="4125913"/>
                <a:ext cx="9525" cy="285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6" name="Line 96"/>
              <p:cNvSpPr>
                <a:spLocks noChangeShapeType="1"/>
              </p:cNvSpPr>
              <p:nvPr/>
            </p:nvSpPr>
            <p:spPr bwMode="auto">
              <a:xfrm>
                <a:off x="219075" y="4154488"/>
                <a:ext cx="9525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7" name="Line 97"/>
              <p:cNvSpPr>
                <a:spLocks noChangeShapeType="1"/>
              </p:cNvSpPr>
              <p:nvPr/>
            </p:nvSpPr>
            <p:spPr bwMode="auto">
              <a:xfrm>
                <a:off x="228600" y="4164013"/>
                <a:ext cx="1588" cy="285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8" name="Line 98"/>
              <p:cNvSpPr>
                <a:spLocks noChangeShapeType="1"/>
              </p:cNvSpPr>
              <p:nvPr/>
            </p:nvSpPr>
            <p:spPr bwMode="auto">
              <a:xfrm>
                <a:off x="228600" y="4192588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9" name="Line 99"/>
              <p:cNvSpPr>
                <a:spLocks noChangeShapeType="1"/>
              </p:cNvSpPr>
              <p:nvPr/>
            </p:nvSpPr>
            <p:spPr bwMode="auto">
              <a:xfrm flipH="1">
                <a:off x="219075" y="4230688"/>
                <a:ext cx="9525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0" name="Line 100"/>
              <p:cNvSpPr>
                <a:spLocks noChangeShapeType="1"/>
              </p:cNvSpPr>
              <p:nvPr/>
            </p:nvSpPr>
            <p:spPr bwMode="auto">
              <a:xfrm>
                <a:off x="219075" y="4230688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1" name="Line 101"/>
              <p:cNvSpPr>
                <a:spLocks noChangeShapeType="1"/>
              </p:cNvSpPr>
              <p:nvPr/>
            </p:nvSpPr>
            <p:spPr bwMode="auto">
              <a:xfrm>
                <a:off x="219075" y="426878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2" name="Line 102"/>
              <p:cNvSpPr>
                <a:spLocks noChangeShapeType="1"/>
              </p:cNvSpPr>
              <p:nvPr/>
            </p:nvSpPr>
            <p:spPr bwMode="auto">
              <a:xfrm>
                <a:off x="228600" y="405923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3" name="Line 103"/>
              <p:cNvSpPr>
                <a:spLocks noChangeShapeType="1"/>
              </p:cNvSpPr>
              <p:nvPr/>
            </p:nvSpPr>
            <p:spPr bwMode="auto">
              <a:xfrm>
                <a:off x="219075" y="4059238"/>
                <a:ext cx="9525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4" name="Line 104"/>
              <p:cNvSpPr>
                <a:spLocks noChangeShapeType="1"/>
              </p:cNvSpPr>
              <p:nvPr/>
            </p:nvSpPr>
            <p:spPr bwMode="auto">
              <a:xfrm flipH="1">
                <a:off x="66675" y="3554413"/>
                <a:ext cx="9525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5" name="Line 105"/>
              <p:cNvSpPr>
                <a:spLocks noChangeShapeType="1"/>
              </p:cNvSpPr>
              <p:nvPr/>
            </p:nvSpPr>
            <p:spPr bwMode="auto">
              <a:xfrm>
                <a:off x="76200" y="347821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6" name="Line 106"/>
              <p:cNvSpPr>
                <a:spLocks noChangeShapeType="1"/>
              </p:cNvSpPr>
              <p:nvPr/>
            </p:nvSpPr>
            <p:spPr bwMode="auto">
              <a:xfrm>
                <a:off x="66675" y="356393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7" name="Line 107"/>
              <p:cNvSpPr>
                <a:spLocks noChangeShapeType="1"/>
              </p:cNvSpPr>
              <p:nvPr/>
            </p:nvSpPr>
            <p:spPr bwMode="auto">
              <a:xfrm>
                <a:off x="38100" y="2182813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8" name="Line 108"/>
              <p:cNvSpPr>
                <a:spLocks noChangeShapeType="1"/>
              </p:cNvSpPr>
              <p:nvPr/>
            </p:nvSpPr>
            <p:spPr bwMode="auto">
              <a:xfrm>
                <a:off x="38100" y="211613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9" name="Line 109"/>
              <p:cNvSpPr>
                <a:spLocks noChangeShapeType="1"/>
              </p:cNvSpPr>
              <p:nvPr/>
            </p:nvSpPr>
            <p:spPr bwMode="auto">
              <a:xfrm>
                <a:off x="38100" y="2039938"/>
                <a:ext cx="1588" cy="762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0" name="Line 110"/>
              <p:cNvSpPr>
                <a:spLocks noChangeShapeType="1"/>
              </p:cNvSpPr>
              <p:nvPr/>
            </p:nvSpPr>
            <p:spPr bwMode="auto">
              <a:xfrm>
                <a:off x="38100" y="1973263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1" name="Line 111"/>
              <p:cNvSpPr>
                <a:spLocks noChangeShapeType="1"/>
              </p:cNvSpPr>
              <p:nvPr/>
            </p:nvSpPr>
            <p:spPr bwMode="auto">
              <a:xfrm>
                <a:off x="38100" y="1430338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2" name="Line 112"/>
              <p:cNvSpPr>
                <a:spLocks noChangeShapeType="1"/>
              </p:cNvSpPr>
              <p:nvPr/>
            </p:nvSpPr>
            <p:spPr bwMode="auto">
              <a:xfrm flipH="1">
                <a:off x="38100" y="1401763"/>
                <a:ext cx="9525" cy="285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3" name="Line 113"/>
              <p:cNvSpPr>
                <a:spLocks noChangeShapeType="1"/>
              </p:cNvSpPr>
              <p:nvPr/>
            </p:nvSpPr>
            <p:spPr bwMode="auto">
              <a:xfrm>
                <a:off x="47625" y="1363663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4" name="Line 114"/>
              <p:cNvSpPr>
                <a:spLocks noChangeShapeType="1"/>
              </p:cNvSpPr>
              <p:nvPr/>
            </p:nvSpPr>
            <p:spPr bwMode="auto">
              <a:xfrm>
                <a:off x="38100" y="1344613"/>
                <a:ext cx="9525" cy="1905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5" name="Line 115"/>
              <p:cNvSpPr>
                <a:spLocks noChangeShapeType="1"/>
              </p:cNvSpPr>
              <p:nvPr/>
            </p:nvSpPr>
            <p:spPr bwMode="auto">
              <a:xfrm>
                <a:off x="38100" y="1335088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6" name="Line 116"/>
              <p:cNvSpPr>
                <a:spLocks noChangeShapeType="1"/>
              </p:cNvSpPr>
              <p:nvPr/>
            </p:nvSpPr>
            <p:spPr bwMode="auto">
              <a:xfrm>
                <a:off x="38100" y="1468438"/>
                <a:ext cx="1588" cy="6667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7" name="Line 117"/>
              <p:cNvSpPr>
                <a:spLocks noChangeShapeType="1"/>
              </p:cNvSpPr>
              <p:nvPr/>
            </p:nvSpPr>
            <p:spPr bwMode="auto">
              <a:xfrm>
                <a:off x="38100" y="1296988"/>
                <a:ext cx="1588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8" name="Line 118"/>
              <p:cNvSpPr>
                <a:spLocks noChangeShapeType="1"/>
              </p:cNvSpPr>
              <p:nvPr/>
            </p:nvSpPr>
            <p:spPr bwMode="auto">
              <a:xfrm>
                <a:off x="38100" y="1287463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9" name="Line 119"/>
              <p:cNvSpPr>
                <a:spLocks noChangeShapeType="1"/>
              </p:cNvSpPr>
              <p:nvPr/>
            </p:nvSpPr>
            <p:spPr bwMode="auto">
              <a:xfrm>
                <a:off x="38100" y="1287463"/>
                <a:ext cx="1588" cy="1588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" name="Line 120"/>
              <p:cNvSpPr>
                <a:spLocks noChangeShapeType="1"/>
              </p:cNvSpPr>
              <p:nvPr/>
            </p:nvSpPr>
            <p:spPr bwMode="auto">
              <a:xfrm>
                <a:off x="38100" y="1296988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1" name="Line 121"/>
              <p:cNvSpPr>
                <a:spLocks noChangeShapeType="1"/>
              </p:cNvSpPr>
              <p:nvPr/>
            </p:nvSpPr>
            <p:spPr bwMode="auto">
              <a:xfrm>
                <a:off x="76200" y="3192463"/>
                <a:ext cx="1588" cy="38100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2" name="Line 122"/>
              <p:cNvSpPr>
                <a:spLocks noChangeShapeType="1"/>
              </p:cNvSpPr>
              <p:nvPr/>
            </p:nvSpPr>
            <p:spPr bwMode="auto">
              <a:xfrm>
                <a:off x="76200" y="3182938"/>
                <a:ext cx="1588" cy="9525"/>
              </a:xfrm>
              <a:prstGeom prst="line">
                <a:avLst/>
              </a:prstGeom>
              <a:grpFill/>
              <a:ln w="28575" cap="rnd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70" name="Group 559"/>
            <p:cNvGrpSpPr>
              <a:grpSpLocks/>
            </p:cNvGrpSpPr>
            <p:nvPr/>
          </p:nvGrpSpPr>
          <p:grpSpPr bwMode="auto">
            <a:xfrm>
              <a:off x="3492500" y="4446588"/>
              <a:ext cx="322263" cy="260350"/>
              <a:chOff x="4257675" y="4884738"/>
              <a:chExt cx="212725" cy="120650"/>
            </a:xfrm>
            <a:grpFill/>
          </p:grpSpPr>
          <p:sp>
            <p:nvSpPr>
              <p:cNvPr id="6232" name="Freeform 595"/>
              <p:cNvSpPr>
                <a:spLocks/>
              </p:cNvSpPr>
              <p:nvPr/>
            </p:nvSpPr>
            <p:spPr bwMode="auto">
              <a:xfrm>
                <a:off x="4257675" y="4884738"/>
                <a:ext cx="212725" cy="120650"/>
              </a:xfrm>
              <a:custGeom>
                <a:avLst/>
                <a:gdLst>
                  <a:gd name="T0" fmla="*/ 2147483647 w 134"/>
                  <a:gd name="T1" fmla="*/ 0 h 76"/>
                  <a:gd name="T2" fmla="*/ 2147483647 w 134"/>
                  <a:gd name="T3" fmla="*/ 0 h 76"/>
                  <a:gd name="T4" fmla="*/ 2147483647 w 134"/>
                  <a:gd name="T5" fmla="*/ 2147483647 h 76"/>
                  <a:gd name="T6" fmla="*/ 2147483647 w 134"/>
                  <a:gd name="T7" fmla="*/ 2147483647 h 76"/>
                  <a:gd name="T8" fmla="*/ 2147483647 w 134"/>
                  <a:gd name="T9" fmla="*/ 2147483647 h 76"/>
                  <a:gd name="T10" fmla="*/ 2147483647 w 134"/>
                  <a:gd name="T11" fmla="*/ 2147483647 h 76"/>
                  <a:gd name="T12" fmla="*/ 2147483647 w 134"/>
                  <a:gd name="T13" fmla="*/ 2147483647 h 76"/>
                  <a:gd name="T14" fmla="*/ 0 w 134"/>
                  <a:gd name="T15" fmla="*/ 2147483647 h 76"/>
                  <a:gd name="T16" fmla="*/ 0 w 134"/>
                  <a:gd name="T17" fmla="*/ 2147483647 h 76"/>
                  <a:gd name="T18" fmla="*/ 2147483647 w 134"/>
                  <a:gd name="T19" fmla="*/ 2147483647 h 76"/>
                  <a:gd name="T20" fmla="*/ 2147483647 w 134"/>
                  <a:gd name="T21" fmla="*/ 2147483647 h 76"/>
                  <a:gd name="T22" fmla="*/ 2147483647 w 134"/>
                  <a:gd name="T23" fmla="*/ 2147483647 h 76"/>
                  <a:gd name="T24" fmla="*/ 2147483647 w 134"/>
                  <a:gd name="T25" fmla="*/ 2147483647 h 76"/>
                  <a:gd name="T26" fmla="*/ 2147483647 w 134"/>
                  <a:gd name="T27" fmla="*/ 2147483647 h 76"/>
                  <a:gd name="T28" fmla="*/ 2147483647 w 134"/>
                  <a:gd name="T29" fmla="*/ 2147483647 h 76"/>
                  <a:gd name="T30" fmla="*/ 2147483647 w 134"/>
                  <a:gd name="T31" fmla="*/ 2147483647 h 76"/>
                  <a:gd name="T32" fmla="*/ 2147483647 w 134"/>
                  <a:gd name="T33" fmla="*/ 2147483647 h 76"/>
                  <a:gd name="T34" fmla="*/ 2147483647 w 134"/>
                  <a:gd name="T35" fmla="*/ 2147483647 h 76"/>
                  <a:gd name="T36" fmla="*/ 2147483647 w 134"/>
                  <a:gd name="T37" fmla="*/ 2147483647 h 76"/>
                  <a:gd name="T38" fmla="*/ 2147483647 w 134"/>
                  <a:gd name="T39" fmla="*/ 2147483647 h 76"/>
                  <a:gd name="T40" fmla="*/ 2147483647 w 134"/>
                  <a:gd name="T41" fmla="*/ 2147483647 h 76"/>
                  <a:gd name="T42" fmla="*/ 2147483647 w 134"/>
                  <a:gd name="T43" fmla="*/ 2147483647 h 76"/>
                  <a:gd name="T44" fmla="*/ 2147483647 w 134"/>
                  <a:gd name="T45" fmla="*/ 2147483647 h 76"/>
                  <a:gd name="T46" fmla="*/ 2147483647 w 134"/>
                  <a:gd name="T47" fmla="*/ 2147483647 h 76"/>
                  <a:gd name="T48" fmla="*/ 2147483647 w 134"/>
                  <a:gd name="T49" fmla="*/ 2147483647 h 76"/>
                  <a:gd name="T50" fmla="*/ 2147483647 w 134"/>
                  <a:gd name="T51" fmla="*/ 2147483647 h 76"/>
                  <a:gd name="T52" fmla="*/ 2147483647 w 134"/>
                  <a:gd name="T53" fmla="*/ 2147483647 h 76"/>
                  <a:gd name="T54" fmla="*/ 2147483647 w 134"/>
                  <a:gd name="T55" fmla="*/ 2147483647 h 76"/>
                  <a:gd name="T56" fmla="*/ 2147483647 w 134"/>
                  <a:gd name="T57" fmla="*/ 2147483647 h 76"/>
                  <a:gd name="T58" fmla="*/ 2147483647 w 134"/>
                  <a:gd name="T59" fmla="*/ 2147483647 h 76"/>
                  <a:gd name="T60" fmla="*/ 2147483647 w 134"/>
                  <a:gd name="T61" fmla="*/ 2147483647 h 76"/>
                  <a:gd name="T62" fmla="*/ 2147483647 w 134"/>
                  <a:gd name="T63" fmla="*/ 0 h 76"/>
                  <a:gd name="T64" fmla="*/ 2147483647 w 13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4"/>
                  <a:gd name="T100" fmla="*/ 0 h 76"/>
                  <a:gd name="T101" fmla="*/ 134 w 13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4" h="76">
                    <a:moveTo>
                      <a:pt x="67" y="0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16" y="73"/>
                    </a:lnTo>
                    <a:lnTo>
                      <a:pt x="19" y="73"/>
                    </a:lnTo>
                    <a:lnTo>
                      <a:pt x="24" y="73"/>
                    </a:lnTo>
                    <a:lnTo>
                      <a:pt x="30" y="74"/>
                    </a:lnTo>
                    <a:lnTo>
                      <a:pt x="35" y="74"/>
                    </a:lnTo>
                    <a:lnTo>
                      <a:pt x="40" y="74"/>
                    </a:lnTo>
                    <a:lnTo>
                      <a:pt x="47" y="74"/>
                    </a:lnTo>
                    <a:lnTo>
                      <a:pt x="53" y="74"/>
                    </a:lnTo>
                    <a:lnTo>
                      <a:pt x="60" y="76"/>
                    </a:lnTo>
                    <a:lnTo>
                      <a:pt x="67" y="76"/>
                    </a:lnTo>
                    <a:lnTo>
                      <a:pt x="74" y="76"/>
                    </a:lnTo>
                    <a:lnTo>
                      <a:pt x="81" y="74"/>
                    </a:lnTo>
                    <a:lnTo>
                      <a:pt x="86" y="74"/>
                    </a:lnTo>
                    <a:lnTo>
                      <a:pt x="93" y="74"/>
                    </a:lnTo>
                    <a:lnTo>
                      <a:pt x="99" y="74"/>
                    </a:lnTo>
                    <a:lnTo>
                      <a:pt x="104" y="74"/>
                    </a:lnTo>
                    <a:lnTo>
                      <a:pt x="109" y="73"/>
                    </a:lnTo>
                    <a:lnTo>
                      <a:pt x="115" y="73"/>
                    </a:lnTo>
                    <a:lnTo>
                      <a:pt x="120" y="73"/>
                    </a:lnTo>
                    <a:lnTo>
                      <a:pt x="124" y="71"/>
                    </a:lnTo>
                    <a:lnTo>
                      <a:pt x="127" y="71"/>
                    </a:lnTo>
                    <a:lnTo>
                      <a:pt x="129" y="69"/>
                    </a:lnTo>
                    <a:lnTo>
                      <a:pt x="132" y="69"/>
                    </a:lnTo>
                    <a:lnTo>
                      <a:pt x="132" y="67"/>
                    </a:lnTo>
                    <a:lnTo>
                      <a:pt x="134" y="67"/>
                    </a:lnTo>
                    <a:lnTo>
                      <a:pt x="134" y="66"/>
                    </a:lnTo>
                    <a:lnTo>
                      <a:pt x="134" y="9"/>
                    </a:lnTo>
                    <a:lnTo>
                      <a:pt x="132" y="7"/>
                    </a:lnTo>
                    <a:lnTo>
                      <a:pt x="129" y="5"/>
                    </a:lnTo>
                    <a:lnTo>
                      <a:pt x="127" y="5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09" y="2"/>
                    </a:lnTo>
                    <a:lnTo>
                      <a:pt x="104" y="2"/>
                    </a:lnTo>
                    <a:lnTo>
                      <a:pt x="99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3" name="Freeform 596"/>
              <p:cNvSpPr>
                <a:spLocks/>
              </p:cNvSpPr>
              <p:nvPr/>
            </p:nvSpPr>
            <p:spPr bwMode="auto">
              <a:xfrm>
                <a:off x="4257675" y="4884738"/>
                <a:ext cx="212725" cy="120650"/>
              </a:xfrm>
              <a:custGeom>
                <a:avLst/>
                <a:gdLst>
                  <a:gd name="T0" fmla="*/ 2147483647 w 134"/>
                  <a:gd name="T1" fmla="*/ 0 h 76"/>
                  <a:gd name="T2" fmla="*/ 2147483647 w 134"/>
                  <a:gd name="T3" fmla="*/ 0 h 76"/>
                  <a:gd name="T4" fmla="*/ 2147483647 w 134"/>
                  <a:gd name="T5" fmla="*/ 2147483647 h 76"/>
                  <a:gd name="T6" fmla="*/ 2147483647 w 134"/>
                  <a:gd name="T7" fmla="*/ 2147483647 h 76"/>
                  <a:gd name="T8" fmla="*/ 2147483647 w 134"/>
                  <a:gd name="T9" fmla="*/ 2147483647 h 76"/>
                  <a:gd name="T10" fmla="*/ 2147483647 w 134"/>
                  <a:gd name="T11" fmla="*/ 2147483647 h 76"/>
                  <a:gd name="T12" fmla="*/ 2147483647 w 134"/>
                  <a:gd name="T13" fmla="*/ 2147483647 h 76"/>
                  <a:gd name="T14" fmla="*/ 0 w 134"/>
                  <a:gd name="T15" fmla="*/ 2147483647 h 76"/>
                  <a:gd name="T16" fmla="*/ 0 w 134"/>
                  <a:gd name="T17" fmla="*/ 2147483647 h 76"/>
                  <a:gd name="T18" fmla="*/ 2147483647 w 134"/>
                  <a:gd name="T19" fmla="*/ 2147483647 h 76"/>
                  <a:gd name="T20" fmla="*/ 2147483647 w 134"/>
                  <a:gd name="T21" fmla="*/ 2147483647 h 76"/>
                  <a:gd name="T22" fmla="*/ 2147483647 w 134"/>
                  <a:gd name="T23" fmla="*/ 2147483647 h 76"/>
                  <a:gd name="T24" fmla="*/ 2147483647 w 134"/>
                  <a:gd name="T25" fmla="*/ 2147483647 h 76"/>
                  <a:gd name="T26" fmla="*/ 2147483647 w 134"/>
                  <a:gd name="T27" fmla="*/ 2147483647 h 76"/>
                  <a:gd name="T28" fmla="*/ 2147483647 w 134"/>
                  <a:gd name="T29" fmla="*/ 2147483647 h 76"/>
                  <a:gd name="T30" fmla="*/ 2147483647 w 134"/>
                  <a:gd name="T31" fmla="*/ 2147483647 h 76"/>
                  <a:gd name="T32" fmla="*/ 2147483647 w 134"/>
                  <a:gd name="T33" fmla="*/ 2147483647 h 76"/>
                  <a:gd name="T34" fmla="*/ 2147483647 w 134"/>
                  <a:gd name="T35" fmla="*/ 2147483647 h 76"/>
                  <a:gd name="T36" fmla="*/ 2147483647 w 134"/>
                  <a:gd name="T37" fmla="*/ 2147483647 h 76"/>
                  <a:gd name="T38" fmla="*/ 2147483647 w 134"/>
                  <a:gd name="T39" fmla="*/ 2147483647 h 76"/>
                  <a:gd name="T40" fmla="*/ 2147483647 w 134"/>
                  <a:gd name="T41" fmla="*/ 2147483647 h 76"/>
                  <a:gd name="T42" fmla="*/ 2147483647 w 134"/>
                  <a:gd name="T43" fmla="*/ 2147483647 h 76"/>
                  <a:gd name="T44" fmla="*/ 2147483647 w 134"/>
                  <a:gd name="T45" fmla="*/ 2147483647 h 76"/>
                  <a:gd name="T46" fmla="*/ 2147483647 w 134"/>
                  <a:gd name="T47" fmla="*/ 2147483647 h 76"/>
                  <a:gd name="T48" fmla="*/ 2147483647 w 134"/>
                  <a:gd name="T49" fmla="*/ 2147483647 h 76"/>
                  <a:gd name="T50" fmla="*/ 2147483647 w 134"/>
                  <a:gd name="T51" fmla="*/ 2147483647 h 76"/>
                  <a:gd name="T52" fmla="*/ 2147483647 w 134"/>
                  <a:gd name="T53" fmla="*/ 2147483647 h 76"/>
                  <a:gd name="T54" fmla="*/ 2147483647 w 134"/>
                  <a:gd name="T55" fmla="*/ 2147483647 h 76"/>
                  <a:gd name="T56" fmla="*/ 2147483647 w 134"/>
                  <a:gd name="T57" fmla="*/ 2147483647 h 76"/>
                  <a:gd name="T58" fmla="*/ 2147483647 w 134"/>
                  <a:gd name="T59" fmla="*/ 2147483647 h 76"/>
                  <a:gd name="T60" fmla="*/ 2147483647 w 134"/>
                  <a:gd name="T61" fmla="*/ 2147483647 h 76"/>
                  <a:gd name="T62" fmla="*/ 2147483647 w 134"/>
                  <a:gd name="T63" fmla="*/ 0 h 76"/>
                  <a:gd name="T64" fmla="*/ 2147483647 w 13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4"/>
                  <a:gd name="T100" fmla="*/ 0 h 76"/>
                  <a:gd name="T101" fmla="*/ 134 w 13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4" h="76">
                    <a:moveTo>
                      <a:pt x="67" y="0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16" y="73"/>
                    </a:lnTo>
                    <a:lnTo>
                      <a:pt x="19" y="73"/>
                    </a:lnTo>
                    <a:lnTo>
                      <a:pt x="24" y="73"/>
                    </a:lnTo>
                    <a:lnTo>
                      <a:pt x="30" y="74"/>
                    </a:lnTo>
                    <a:lnTo>
                      <a:pt x="35" y="74"/>
                    </a:lnTo>
                    <a:lnTo>
                      <a:pt x="40" y="74"/>
                    </a:lnTo>
                    <a:lnTo>
                      <a:pt x="47" y="74"/>
                    </a:lnTo>
                    <a:lnTo>
                      <a:pt x="53" y="74"/>
                    </a:lnTo>
                    <a:lnTo>
                      <a:pt x="60" y="76"/>
                    </a:lnTo>
                    <a:lnTo>
                      <a:pt x="67" y="76"/>
                    </a:lnTo>
                    <a:lnTo>
                      <a:pt x="74" y="76"/>
                    </a:lnTo>
                    <a:lnTo>
                      <a:pt x="81" y="74"/>
                    </a:lnTo>
                    <a:lnTo>
                      <a:pt x="86" y="74"/>
                    </a:lnTo>
                    <a:lnTo>
                      <a:pt x="93" y="74"/>
                    </a:lnTo>
                    <a:lnTo>
                      <a:pt x="99" y="74"/>
                    </a:lnTo>
                    <a:lnTo>
                      <a:pt x="104" y="74"/>
                    </a:lnTo>
                    <a:lnTo>
                      <a:pt x="109" y="73"/>
                    </a:lnTo>
                    <a:lnTo>
                      <a:pt x="115" y="73"/>
                    </a:lnTo>
                    <a:lnTo>
                      <a:pt x="120" y="73"/>
                    </a:lnTo>
                    <a:lnTo>
                      <a:pt x="124" y="71"/>
                    </a:lnTo>
                    <a:lnTo>
                      <a:pt x="127" y="71"/>
                    </a:lnTo>
                    <a:lnTo>
                      <a:pt x="129" y="69"/>
                    </a:lnTo>
                    <a:lnTo>
                      <a:pt x="132" y="69"/>
                    </a:lnTo>
                    <a:lnTo>
                      <a:pt x="132" y="67"/>
                    </a:lnTo>
                    <a:lnTo>
                      <a:pt x="134" y="67"/>
                    </a:lnTo>
                    <a:lnTo>
                      <a:pt x="134" y="66"/>
                    </a:lnTo>
                    <a:lnTo>
                      <a:pt x="134" y="9"/>
                    </a:lnTo>
                    <a:lnTo>
                      <a:pt x="132" y="7"/>
                    </a:lnTo>
                    <a:lnTo>
                      <a:pt x="129" y="5"/>
                    </a:lnTo>
                    <a:lnTo>
                      <a:pt x="127" y="5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09" y="2"/>
                    </a:lnTo>
                    <a:lnTo>
                      <a:pt x="104" y="2"/>
                    </a:lnTo>
                    <a:lnTo>
                      <a:pt x="99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4" name="Freeform 597"/>
              <p:cNvSpPr>
                <a:spLocks/>
              </p:cNvSpPr>
              <p:nvPr/>
            </p:nvSpPr>
            <p:spPr bwMode="auto">
              <a:xfrm>
                <a:off x="4257675" y="4884738"/>
                <a:ext cx="212725" cy="31750"/>
              </a:xfrm>
              <a:custGeom>
                <a:avLst/>
                <a:gdLst>
                  <a:gd name="T0" fmla="*/ 0 w 134"/>
                  <a:gd name="T1" fmla="*/ 2147483647 h 20"/>
                  <a:gd name="T2" fmla="*/ 2147483647 w 134"/>
                  <a:gd name="T3" fmla="*/ 2147483647 h 20"/>
                  <a:gd name="T4" fmla="*/ 2147483647 w 134"/>
                  <a:gd name="T5" fmla="*/ 2147483647 h 20"/>
                  <a:gd name="T6" fmla="*/ 2147483647 w 134"/>
                  <a:gd name="T7" fmla="*/ 2147483647 h 20"/>
                  <a:gd name="T8" fmla="*/ 2147483647 w 134"/>
                  <a:gd name="T9" fmla="*/ 2147483647 h 20"/>
                  <a:gd name="T10" fmla="*/ 2147483647 w 134"/>
                  <a:gd name="T11" fmla="*/ 2147483647 h 20"/>
                  <a:gd name="T12" fmla="*/ 2147483647 w 134"/>
                  <a:gd name="T13" fmla="*/ 2147483647 h 20"/>
                  <a:gd name="T14" fmla="*/ 2147483647 w 134"/>
                  <a:gd name="T15" fmla="*/ 2147483647 h 20"/>
                  <a:gd name="T16" fmla="*/ 2147483647 w 134"/>
                  <a:gd name="T17" fmla="*/ 2147483647 h 20"/>
                  <a:gd name="T18" fmla="*/ 2147483647 w 134"/>
                  <a:gd name="T19" fmla="*/ 2147483647 h 20"/>
                  <a:gd name="T20" fmla="*/ 2147483647 w 134"/>
                  <a:gd name="T21" fmla="*/ 2147483647 h 20"/>
                  <a:gd name="T22" fmla="*/ 2147483647 w 134"/>
                  <a:gd name="T23" fmla="*/ 2147483647 h 20"/>
                  <a:gd name="T24" fmla="*/ 2147483647 w 134"/>
                  <a:gd name="T25" fmla="*/ 2147483647 h 20"/>
                  <a:gd name="T26" fmla="*/ 2147483647 w 134"/>
                  <a:gd name="T27" fmla="*/ 2147483647 h 20"/>
                  <a:gd name="T28" fmla="*/ 2147483647 w 134"/>
                  <a:gd name="T29" fmla="*/ 2147483647 h 20"/>
                  <a:gd name="T30" fmla="*/ 2147483647 w 134"/>
                  <a:gd name="T31" fmla="*/ 2147483647 h 20"/>
                  <a:gd name="T32" fmla="*/ 2147483647 w 134"/>
                  <a:gd name="T33" fmla="*/ 2147483647 h 20"/>
                  <a:gd name="T34" fmla="*/ 2147483647 w 134"/>
                  <a:gd name="T35" fmla="*/ 2147483647 h 20"/>
                  <a:gd name="T36" fmla="*/ 2147483647 w 134"/>
                  <a:gd name="T37" fmla="*/ 2147483647 h 20"/>
                  <a:gd name="T38" fmla="*/ 2147483647 w 134"/>
                  <a:gd name="T39" fmla="*/ 2147483647 h 20"/>
                  <a:gd name="T40" fmla="*/ 2147483647 w 134"/>
                  <a:gd name="T41" fmla="*/ 2147483647 h 20"/>
                  <a:gd name="T42" fmla="*/ 2147483647 w 134"/>
                  <a:gd name="T43" fmla="*/ 2147483647 h 20"/>
                  <a:gd name="T44" fmla="*/ 2147483647 w 134"/>
                  <a:gd name="T45" fmla="*/ 0 h 20"/>
                  <a:gd name="T46" fmla="*/ 2147483647 w 134"/>
                  <a:gd name="T47" fmla="*/ 0 h 20"/>
                  <a:gd name="T48" fmla="*/ 2147483647 w 134"/>
                  <a:gd name="T49" fmla="*/ 0 h 20"/>
                  <a:gd name="T50" fmla="*/ 2147483647 w 134"/>
                  <a:gd name="T51" fmla="*/ 0 h 20"/>
                  <a:gd name="T52" fmla="*/ 2147483647 w 134"/>
                  <a:gd name="T53" fmla="*/ 2147483647 h 20"/>
                  <a:gd name="T54" fmla="*/ 2147483647 w 134"/>
                  <a:gd name="T55" fmla="*/ 2147483647 h 20"/>
                  <a:gd name="T56" fmla="*/ 2147483647 w 134"/>
                  <a:gd name="T57" fmla="*/ 2147483647 h 20"/>
                  <a:gd name="T58" fmla="*/ 2147483647 w 134"/>
                  <a:gd name="T59" fmla="*/ 2147483647 h 20"/>
                  <a:gd name="T60" fmla="*/ 2147483647 w 134"/>
                  <a:gd name="T61" fmla="*/ 2147483647 h 20"/>
                  <a:gd name="T62" fmla="*/ 0 w 134"/>
                  <a:gd name="T63" fmla="*/ 2147483647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4"/>
                  <a:gd name="T97" fmla="*/ 0 h 20"/>
                  <a:gd name="T98" fmla="*/ 134 w 134"/>
                  <a:gd name="T99" fmla="*/ 20 h 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4" h="20">
                    <a:moveTo>
                      <a:pt x="0" y="9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4" y="16"/>
                    </a:lnTo>
                    <a:lnTo>
                      <a:pt x="30" y="18"/>
                    </a:lnTo>
                    <a:lnTo>
                      <a:pt x="35" y="18"/>
                    </a:lnTo>
                    <a:lnTo>
                      <a:pt x="40" y="18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60" y="20"/>
                    </a:lnTo>
                    <a:lnTo>
                      <a:pt x="67" y="20"/>
                    </a:lnTo>
                    <a:lnTo>
                      <a:pt x="74" y="20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4" y="18"/>
                    </a:lnTo>
                    <a:lnTo>
                      <a:pt x="109" y="16"/>
                    </a:lnTo>
                    <a:lnTo>
                      <a:pt x="115" y="16"/>
                    </a:lnTo>
                    <a:lnTo>
                      <a:pt x="120" y="16"/>
                    </a:lnTo>
                    <a:lnTo>
                      <a:pt x="124" y="14"/>
                    </a:lnTo>
                    <a:lnTo>
                      <a:pt x="127" y="14"/>
                    </a:lnTo>
                    <a:lnTo>
                      <a:pt x="129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2" y="7"/>
                    </a:lnTo>
                    <a:lnTo>
                      <a:pt x="129" y="5"/>
                    </a:lnTo>
                    <a:lnTo>
                      <a:pt x="127" y="5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09" y="2"/>
                    </a:lnTo>
                    <a:lnTo>
                      <a:pt x="104" y="2"/>
                    </a:lnTo>
                    <a:lnTo>
                      <a:pt x="99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5" name="Freeform 598"/>
              <p:cNvSpPr>
                <a:spLocks/>
              </p:cNvSpPr>
              <p:nvPr/>
            </p:nvSpPr>
            <p:spPr bwMode="auto">
              <a:xfrm>
                <a:off x="4257675" y="4884738"/>
                <a:ext cx="212725" cy="31750"/>
              </a:xfrm>
              <a:custGeom>
                <a:avLst/>
                <a:gdLst>
                  <a:gd name="T0" fmla="*/ 0 w 134"/>
                  <a:gd name="T1" fmla="*/ 2147483647 h 20"/>
                  <a:gd name="T2" fmla="*/ 2147483647 w 134"/>
                  <a:gd name="T3" fmla="*/ 2147483647 h 20"/>
                  <a:gd name="T4" fmla="*/ 2147483647 w 134"/>
                  <a:gd name="T5" fmla="*/ 2147483647 h 20"/>
                  <a:gd name="T6" fmla="*/ 2147483647 w 134"/>
                  <a:gd name="T7" fmla="*/ 2147483647 h 20"/>
                  <a:gd name="T8" fmla="*/ 2147483647 w 134"/>
                  <a:gd name="T9" fmla="*/ 2147483647 h 20"/>
                  <a:gd name="T10" fmla="*/ 2147483647 w 134"/>
                  <a:gd name="T11" fmla="*/ 2147483647 h 20"/>
                  <a:gd name="T12" fmla="*/ 2147483647 w 134"/>
                  <a:gd name="T13" fmla="*/ 2147483647 h 20"/>
                  <a:gd name="T14" fmla="*/ 2147483647 w 134"/>
                  <a:gd name="T15" fmla="*/ 2147483647 h 20"/>
                  <a:gd name="T16" fmla="*/ 2147483647 w 134"/>
                  <a:gd name="T17" fmla="*/ 2147483647 h 20"/>
                  <a:gd name="T18" fmla="*/ 2147483647 w 134"/>
                  <a:gd name="T19" fmla="*/ 2147483647 h 20"/>
                  <a:gd name="T20" fmla="*/ 2147483647 w 134"/>
                  <a:gd name="T21" fmla="*/ 2147483647 h 20"/>
                  <a:gd name="T22" fmla="*/ 2147483647 w 134"/>
                  <a:gd name="T23" fmla="*/ 2147483647 h 20"/>
                  <a:gd name="T24" fmla="*/ 2147483647 w 134"/>
                  <a:gd name="T25" fmla="*/ 2147483647 h 20"/>
                  <a:gd name="T26" fmla="*/ 2147483647 w 134"/>
                  <a:gd name="T27" fmla="*/ 2147483647 h 20"/>
                  <a:gd name="T28" fmla="*/ 2147483647 w 134"/>
                  <a:gd name="T29" fmla="*/ 2147483647 h 20"/>
                  <a:gd name="T30" fmla="*/ 2147483647 w 134"/>
                  <a:gd name="T31" fmla="*/ 2147483647 h 20"/>
                  <a:gd name="T32" fmla="*/ 2147483647 w 134"/>
                  <a:gd name="T33" fmla="*/ 2147483647 h 20"/>
                  <a:gd name="T34" fmla="*/ 2147483647 w 134"/>
                  <a:gd name="T35" fmla="*/ 2147483647 h 20"/>
                  <a:gd name="T36" fmla="*/ 2147483647 w 134"/>
                  <a:gd name="T37" fmla="*/ 2147483647 h 20"/>
                  <a:gd name="T38" fmla="*/ 2147483647 w 134"/>
                  <a:gd name="T39" fmla="*/ 2147483647 h 20"/>
                  <a:gd name="T40" fmla="*/ 2147483647 w 134"/>
                  <a:gd name="T41" fmla="*/ 2147483647 h 20"/>
                  <a:gd name="T42" fmla="*/ 2147483647 w 134"/>
                  <a:gd name="T43" fmla="*/ 2147483647 h 20"/>
                  <a:gd name="T44" fmla="*/ 2147483647 w 134"/>
                  <a:gd name="T45" fmla="*/ 0 h 20"/>
                  <a:gd name="T46" fmla="*/ 2147483647 w 134"/>
                  <a:gd name="T47" fmla="*/ 0 h 20"/>
                  <a:gd name="T48" fmla="*/ 2147483647 w 134"/>
                  <a:gd name="T49" fmla="*/ 0 h 20"/>
                  <a:gd name="T50" fmla="*/ 2147483647 w 134"/>
                  <a:gd name="T51" fmla="*/ 0 h 20"/>
                  <a:gd name="T52" fmla="*/ 2147483647 w 134"/>
                  <a:gd name="T53" fmla="*/ 2147483647 h 20"/>
                  <a:gd name="T54" fmla="*/ 2147483647 w 134"/>
                  <a:gd name="T55" fmla="*/ 2147483647 h 20"/>
                  <a:gd name="T56" fmla="*/ 2147483647 w 134"/>
                  <a:gd name="T57" fmla="*/ 2147483647 h 20"/>
                  <a:gd name="T58" fmla="*/ 2147483647 w 134"/>
                  <a:gd name="T59" fmla="*/ 2147483647 h 20"/>
                  <a:gd name="T60" fmla="*/ 2147483647 w 134"/>
                  <a:gd name="T61" fmla="*/ 2147483647 h 20"/>
                  <a:gd name="T62" fmla="*/ 0 w 134"/>
                  <a:gd name="T63" fmla="*/ 2147483647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4"/>
                  <a:gd name="T97" fmla="*/ 0 h 20"/>
                  <a:gd name="T98" fmla="*/ 134 w 134"/>
                  <a:gd name="T99" fmla="*/ 20 h 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4" h="20">
                    <a:moveTo>
                      <a:pt x="0" y="9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4" y="16"/>
                    </a:lnTo>
                    <a:lnTo>
                      <a:pt x="30" y="18"/>
                    </a:lnTo>
                    <a:lnTo>
                      <a:pt x="35" y="18"/>
                    </a:lnTo>
                    <a:lnTo>
                      <a:pt x="40" y="18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60" y="20"/>
                    </a:lnTo>
                    <a:lnTo>
                      <a:pt x="67" y="20"/>
                    </a:lnTo>
                    <a:lnTo>
                      <a:pt x="74" y="20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4" y="18"/>
                    </a:lnTo>
                    <a:lnTo>
                      <a:pt x="109" y="16"/>
                    </a:lnTo>
                    <a:lnTo>
                      <a:pt x="115" y="16"/>
                    </a:lnTo>
                    <a:lnTo>
                      <a:pt x="120" y="16"/>
                    </a:lnTo>
                    <a:lnTo>
                      <a:pt x="124" y="14"/>
                    </a:lnTo>
                    <a:lnTo>
                      <a:pt x="127" y="14"/>
                    </a:lnTo>
                    <a:lnTo>
                      <a:pt x="129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2" y="7"/>
                    </a:lnTo>
                    <a:lnTo>
                      <a:pt x="129" y="5"/>
                    </a:lnTo>
                    <a:lnTo>
                      <a:pt x="127" y="5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09" y="2"/>
                    </a:lnTo>
                    <a:lnTo>
                      <a:pt x="104" y="2"/>
                    </a:lnTo>
                    <a:lnTo>
                      <a:pt x="99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71" name="Group 558"/>
            <p:cNvGrpSpPr>
              <a:grpSpLocks/>
            </p:cNvGrpSpPr>
            <p:nvPr/>
          </p:nvGrpSpPr>
          <p:grpSpPr bwMode="auto">
            <a:xfrm>
              <a:off x="3182938" y="5264150"/>
              <a:ext cx="400050" cy="346075"/>
              <a:chOff x="4098925" y="5645150"/>
              <a:chExt cx="263525" cy="160338"/>
            </a:xfrm>
            <a:grpFill/>
          </p:grpSpPr>
          <p:sp>
            <p:nvSpPr>
              <p:cNvPr id="6224" name="Freeform 587"/>
              <p:cNvSpPr>
                <a:spLocks/>
              </p:cNvSpPr>
              <p:nvPr/>
            </p:nvSpPr>
            <p:spPr bwMode="auto">
              <a:xfrm>
                <a:off x="4098925" y="5645150"/>
                <a:ext cx="215900" cy="120650"/>
              </a:xfrm>
              <a:custGeom>
                <a:avLst/>
                <a:gdLst>
                  <a:gd name="T0" fmla="*/ 2147483647 w 136"/>
                  <a:gd name="T1" fmla="*/ 0 h 76"/>
                  <a:gd name="T2" fmla="*/ 2147483647 w 136"/>
                  <a:gd name="T3" fmla="*/ 2147483647 h 76"/>
                  <a:gd name="T4" fmla="*/ 2147483647 w 136"/>
                  <a:gd name="T5" fmla="*/ 2147483647 h 76"/>
                  <a:gd name="T6" fmla="*/ 2147483647 w 136"/>
                  <a:gd name="T7" fmla="*/ 2147483647 h 76"/>
                  <a:gd name="T8" fmla="*/ 2147483647 w 136"/>
                  <a:gd name="T9" fmla="*/ 2147483647 h 76"/>
                  <a:gd name="T10" fmla="*/ 2147483647 w 136"/>
                  <a:gd name="T11" fmla="*/ 2147483647 h 76"/>
                  <a:gd name="T12" fmla="*/ 2147483647 w 136"/>
                  <a:gd name="T13" fmla="*/ 2147483647 h 76"/>
                  <a:gd name="T14" fmla="*/ 2147483647 w 136"/>
                  <a:gd name="T15" fmla="*/ 2147483647 h 76"/>
                  <a:gd name="T16" fmla="*/ 0 w 136"/>
                  <a:gd name="T17" fmla="*/ 2147483647 h 76"/>
                  <a:gd name="T18" fmla="*/ 2147483647 w 136"/>
                  <a:gd name="T19" fmla="*/ 2147483647 h 76"/>
                  <a:gd name="T20" fmla="*/ 2147483647 w 136"/>
                  <a:gd name="T21" fmla="*/ 2147483647 h 76"/>
                  <a:gd name="T22" fmla="*/ 2147483647 w 136"/>
                  <a:gd name="T23" fmla="*/ 2147483647 h 76"/>
                  <a:gd name="T24" fmla="*/ 2147483647 w 136"/>
                  <a:gd name="T25" fmla="*/ 2147483647 h 76"/>
                  <a:gd name="T26" fmla="*/ 2147483647 w 136"/>
                  <a:gd name="T27" fmla="*/ 2147483647 h 76"/>
                  <a:gd name="T28" fmla="*/ 2147483647 w 136"/>
                  <a:gd name="T29" fmla="*/ 2147483647 h 76"/>
                  <a:gd name="T30" fmla="*/ 2147483647 w 136"/>
                  <a:gd name="T31" fmla="*/ 2147483647 h 76"/>
                  <a:gd name="T32" fmla="*/ 2147483647 w 136"/>
                  <a:gd name="T33" fmla="*/ 2147483647 h 76"/>
                  <a:gd name="T34" fmla="*/ 2147483647 w 136"/>
                  <a:gd name="T35" fmla="*/ 2147483647 h 76"/>
                  <a:gd name="T36" fmla="*/ 2147483647 w 136"/>
                  <a:gd name="T37" fmla="*/ 2147483647 h 76"/>
                  <a:gd name="T38" fmla="*/ 2147483647 w 136"/>
                  <a:gd name="T39" fmla="*/ 2147483647 h 76"/>
                  <a:gd name="T40" fmla="*/ 2147483647 w 136"/>
                  <a:gd name="T41" fmla="*/ 2147483647 h 76"/>
                  <a:gd name="T42" fmla="*/ 2147483647 w 136"/>
                  <a:gd name="T43" fmla="*/ 2147483647 h 76"/>
                  <a:gd name="T44" fmla="*/ 2147483647 w 136"/>
                  <a:gd name="T45" fmla="*/ 2147483647 h 76"/>
                  <a:gd name="T46" fmla="*/ 2147483647 w 136"/>
                  <a:gd name="T47" fmla="*/ 2147483647 h 76"/>
                  <a:gd name="T48" fmla="*/ 2147483647 w 136"/>
                  <a:gd name="T49" fmla="*/ 2147483647 h 76"/>
                  <a:gd name="T50" fmla="*/ 2147483647 w 136"/>
                  <a:gd name="T51" fmla="*/ 2147483647 h 76"/>
                  <a:gd name="T52" fmla="*/ 2147483647 w 136"/>
                  <a:gd name="T53" fmla="*/ 2147483647 h 76"/>
                  <a:gd name="T54" fmla="*/ 2147483647 w 136"/>
                  <a:gd name="T55" fmla="*/ 2147483647 h 76"/>
                  <a:gd name="T56" fmla="*/ 2147483647 w 136"/>
                  <a:gd name="T57" fmla="*/ 2147483647 h 76"/>
                  <a:gd name="T58" fmla="*/ 2147483647 w 136"/>
                  <a:gd name="T59" fmla="*/ 2147483647 h 76"/>
                  <a:gd name="T60" fmla="*/ 2147483647 w 136"/>
                  <a:gd name="T61" fmla="*/ 2147483647 h 76"/>
                  <a:gd name="T62" fmla="*/ 2147483647 w 136"/>
                  <a:gd name="T63" fmla="*/ 2147483647 h 76"/>
                  <a:gd name="T64" fmla="*/ 2147483647 w 136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76"/>
                  <a:gd name="T101" fmla="*/ 136 w 136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76">
                    <a:moveTo>
                      <a:pt x="67" y="0"/>
                    </a:moveTo>
                    <a:lnTo>
                      <a:pt x="60" y="0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5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5" y="71"/>
                    </a:lnTo>
                    <a:lnTo>
                      <a:pt x="9" y="71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19" y="72"/>
                    </a:lnTo>
                    <a:lnTo>
                      <a:pt x="25" y="74"/>
                    </a:lnTo>
                    <a:lnTo>
                      <a:pt x="30" y="74"/>
                    </a:lnTo>
                    <a:lnTo>
                      <a:pt x="35" y="74"/>
                    </a:lnTo>
                    <a:lnTo>
                      <a:pt x="42" y="76"/>
                    </a:lnTo>
                    <a:lnTo>
                      <a:pt x="48" y="76"/>
                    </a:lnTo>
                    <a:lnTo>
                      <a:pt x="55" y="76"/>
                    </a:lnTo>
                    <a:lnTo>
                      <a:pt x="60" y="76"/>
                    </a:lnTo>
                    <a:lnTo>
                      <a:pt x="67" y="76"/>
                    </a:lnTo>
                    <a:lnTo>
                      <a:pt x="74" y="76"/>
                    </a:lnTo>
                    <a:lnTo>
                      <a:pt x="81" y="76"/>
                    </a:lnTo>
                    <a:lnTo>
                      <a:pt x="88" y="76"/>
                    </a:lnTo>
                    <a:lnTo>
                      <a:pt x="94" y="76"/>
                    </a:lnTo>
                    <a:lnTo>
                      <a:pt x="101" y="74"/>
                    </a:lnTo>
                    <a:lnTo>
                      <a:pt x="106" y="74"/>
                    </a:lnTo>
                    <a:lnTo>
                      <a:pt x="111" y="74"/>
                    </a:lnTo>
                    <a:lnTo>
                      <a:pt x="115" y="72"/>
                    </a:lnTo>
                    <a:lnTo>
                      <a:pt x="120" y="72"/>
                    </a:lnTo>
                    <a:lnTo>
                      <a:pt x="124" y="72"/>
                    </a:lnTo>
                    <a:lnTo>
                      <a:pt x="127" y="71"/>
                    </a:lnTo>
                    <a:lnTo>
                      <a:pt x="131" y="71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6" y="11"/>
                    </a:lnTo>
                    <a:lnTo>
                      <a:pt x="134" y="9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27" y="5"/>
                    </a:lnTo>
                    <a:lnTo>
                      <a:pt x="124" y="5"/>
                    </a:lnTo>
                    <a:lnTo>
                      <a:pt x="120" y="3"/>
                    </a:lnTo>
                    <a:lnTo>
                      <a:pt x="115" y="3"/>
                    </a:lnTo>
                    <a:lnTo>
                      <a:pt x="111" y="3"/>
                    </a:lnTo>
                    <a:lnTo>
                      <a:pt x="106" y="2"/>
                    </a:lnTo>
                    <a:lnTo>
                      <a:pt x="101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1" y="2"/>
                    </a:lnTo>
                    <a:lnTo>
                      <a:pt x="74" y="0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5" name="Freeform 588"/>
              <p:cNvSpPr>
                <a:spLocks/>
              </p:cNvSpPr>
              <p:nvPr/>
            </p:nvSpPr>
            <p:spPr bwMode="auto">
              <a:xfrm>
                <a:off x="4098925" y="5645150"/>
                <a:ext cx="215900" cy="120650"/>
              </a:xfrm>
              <a:custGeom>
                <a:avLst/>
                <a:gdLst>
                  <a:gd name="T0" fmla="*/ 2147483647 w 136"/>
                  <a:gd name="T1" fmla="*/ 0 h 76"/>
                  <a:gd name="T2" fmla="*/ 2147483647 w 136"/>
                  <a:gd name="T3" fmla="*/ 2147483647 h 76"/>
                  <a:gd name="T4" fmla="*/ 2147483647 w 136"/>
                  <a:gd name="T5" fmla="*/ 2147483647 h 76"/>
                  <a:gd name="T6" fmla="*/ 2147483647 w 136"/>
                  <a:gd name="T7" fmla="*/ 2147483647 h 76"/>
                  <a:gd name="T8" fmla="*/ 2147483647 w 136"/>
                  <a:gd name="T9" fmla="*/ 2147483647 h 76"/>
                  <a:gd name="T10" fmla="*/ 2147483647 w 136"/>
                  <a:gd name="T11" fmla="*/ 2147483647 h 76"/>
                  <a:gd name="T12" fmla="*/ 2147483647 w 136"/>
                  <a:gd name="T13" fmla="*/ 2147483647 h 76"/>
                  <a:gd name="T14" fmla="*/ 2147483647 w 136"/>
                  <a:gd name="T15" fmla="*/ 2147483647 h 76"/>
                  <a:gd name="T16" fmla="*/ 0 w 136"/>
                  <a:gd name="T17" fmla="*/ 2147483647 h 76"/>
                  <a:gd name="T18" fmla="*/ 2147483647 w 136"/>
                  <a:gd name="T19" fmla="*/ 2147483647 h 76"/>
                  <a:gd name="T20" fmla="*/ 2147483647 w 136"/>
                  <a:gd name="T21" fmla="*/ 2147483647 h 76"/>
                  <a:gd name="T22" fmla="*/ 2147483647 w 136"/>
                  <a:gd name="T23" fmla="*/ 2147483647 h 76"/>
                  <a:gd name="T24" fmla="*/ 2147483647 w 136"/>
                  <a:gd name="T25" fmla="*/ 2147483647 h 76"/>
                  <a:gd name="T26" fmla="*/ 2147483647 w 136"/>
                  <a:gd name="T27" fmla="*/ 2147483647 h 76"/>
                  <a:gd name="T28" fmla="*/ 2147483647 w 136"/>
                  <a:gd name="T29" fmla="*/ 2147483647 h 76"/>
                  <a:gd name="T30" fmla="*/ 2147483647 w 136"/>
                  <a:gd name="T31" fmla="*/ 2147483647 h 76"/>
                  <a:gd name="T32" fmla="*/ 2147483647 w 136"/>
                  <a:gd name="T33" fmla="*/ 2147483647 h 76"/>
                  <a:gd name="T34" fmla="*/ 2147483647 w 136"/>
                  <a:gd name="T35" fmla="*/ 2147483647 h 76"/>
                  <a:gd name="T36" fmla="*/ 2147483647 w 136"/>
                  <a:gd name="T37" fmla="*/ 2147483647 h 76"/>
                  <a:gd name="T38" fmla="*/ 2147483647 w 136"/>
                  <a:gd name="T39" fmla="*/ 2147483647 h 76"/>
                  <a:gd name="T40" fmla="*/ 2147483647 w 136"/>
                  <a:gd name="T41" fmla="*/ 2147483647 h 76"/>
                  <a:gd name="T42" fmla="*/ 2147483647 w 136"/>
                  <a:gd name="T43" fmla="*/ 2147483647 h 76"/>
                  <a:gd name="T44" fmla="*/ 2147483647 w 136"/>
                  <a:gd name="T45" fmla="*/ 2147483647 h 76"/>
                  <a:gd name="T46" fmla="*/ 2147483647 w 136"/>
                  <a:gd name="T47" fmla="*/ 2147483647 h 76"/>
                  <a:gd name="T48" fmla="*/ 2147483647 w 136"/>
                  <a:gd name="T49" fmla="*/ 2147483647 h 76"/>
                  <a:gd name="T50" fmla="*/ 2147483647 w 136"/>
                  <a:gd name="T51" fmla="*/ 2147483647 h 76"/>
                  <a:gd name="T52" fmla="*/ 2147483647 w 136"/>
                  <a:gd name="T53" fmla="*/ 2147483647 h 76"/>
                  <a:gd name="T54" fmla="*/ 2147483647 w 136"/>
                  <a:gd name="T55" fmla="*/ 2147483647 h 76"/>
                  <a:gd name="T56" fmla="*/ 2147483647 w 136"/>
                  <a:gd name="T57" fmla="*/ 2147483647 h 76"/>
                  <a:gd name="T58" fmla="*/ 2147483647 w 136"/>
                  <a:gd name="T59" fmla="*/ 2147483647 h 76"/>
                  <a:gd name="T60" fmla="*/ 2147483647 w 136"/>
                  <a:gd name="T61" fmla="*/ 2147483647 h 76"/>
                  <a:gd name="T62" fmla="*/ 2147483647 w 136"/>
                  <a:gd name="T63" fmla="*/ 2147483647 h 76"/>
                  <a:gd name="T64" fmla="*/ 2147483647 w 136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76"/>
                  <a:gd name="T101" fmla="*/ 136 w 136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76">
                    <a:moveTo>
                      <a:pt x="67" y="0"/>
                    </a:moveTo>
                    <a:lnTo>
                      <a:pt x="60" y="0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5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5" y="71"/>
                    </a:lnTo>
                    <a:lnTo>
                      <a:pt x="9" y="71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19" y="72"/>
                    </a:lnTo>
                    <a:lnTo>
                      <a:pt x="25" y="74"/>
                    </a:lnTo>
                    <a:lnTo>
                      <a:pt x="30" y="74"/>
                    </a:lnTo>
                    <a:lnTo>
                      <a:pt x="35" y="74"/>
                    </a:lnTo>
                    <a:lnTo>
                      <a:pt x="42" y="76"/>
                    </a:lnTo>
                    <a:lnTo>
                      <a:pt x="48" y="76"/>
                    </a:lnTo>
                    <a:lnTo>
                      <a:pt x="55" y="76"/>
                    </a:lnTo>
                    <a:lnTo>
                      <a:pt x="60" y="76"/>
                    </a:lnTo>
                    <a:lnTo>
                      <a:pt x="67" y="76"/>
                    </a:lnTo>
                    <a:lnTo>
                      <a:pt x="74" y="76"/>
                    </a:lnTo>
                    <a:lnTo>
                      <a:pt x="81" y="76"/>
                    </a:lnTo>
                    <a:lnTo>
                      <a:pt x="88" y="76"/>
                    </a:lnTo>
                    <a:lnTo>
                      <a:pt x="94" y="76"/>
                    </a:lnTo>
                    <a:lnTo>
                      <a:pt x="101" y="74"/>
                    </a:lnTo>
                    <a:lnTo>
                      <a:pt x="106" y="74"/>
                    </a:lnTo>
                    <a:lnTo>
                      <a:pt x="111" y="74"/>
                    </a:lnTo>
                    <a:lnTo>
                      <a:pt x="115" y="72"/>
                    </a:lnTo>
                    <a:lnTo>
                      <a:pt x="120" y="72"/>
                    </a:lnTo>
                    <a:lnTo>
                      <a:pt x="124" y="72"/>
                    </a:lnTo>
                    <a:lnTo>
                      <a:pt x="127" y="71"/>
                    </a:lnTo>
                    <a:lnTo>
                      <a:pt x="131" y="71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6" y="11"/>
                    </a:lnTo>
                    <a:lnTo>
                      <a:pt x="134" y="9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27" y="5"/>
                    </a:lnTo>
                    <a:lnTo>
                      <a:pt x="124" y="5"/>
                    </a:lnTo>
                    <a:lnTo>
                      <a:pt x="120" y="3"/>
                    </a:lnTo>
                    <a:lnTo>
                      <a:pt x="115" y="3"/>
                    </a:lnTo>
                    <a:lnTo>
                      <a:pt x="111" y="3"/>
                    </a:lnTo>
                    <a:lnTo>
                      <a:pt x="106" y="2"/>
                    </a:lnTo>
                    <a:lnTo>
                      <a:pt x="101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1" y="2"/>
                    </a:lnTo>
                    <a:lnTo>
                      <a:pt x="74" y="0"/>
                    </a:lnTo>
                    <a:lnTo>
                      <a:pt x="67" y="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6" name="Freeform 589"/>
              <p:cNvSpPr>
                <a:spLocks/>
              </p:cNvSpPr>
              <p:nvPr/>
            </p:nvSpPr>
            <p:spPr bwMode="auto">
              <a:xfrm>
                <a:off x="4098925" y="5645150"/>
                <a:ext cx="215900" cy="30163"/>
              </a:xfrm>
              <a:custGeom>
                <a:avLst/>
                <a:gdLst>
                  <a:gd name="T0" fmla="*/ 2147483647 w 136"/>
                  <a:gd name="T1" fmla="*/ 2147483647 h 19"/>
                  <a:gd name="T2" fmla="*/ 2147483647 w 136"/>
                  <a:gd name="T3" fmla="*/ 2147483647 h 19"/>
                  <a:gd name="T4" fmla="*/ 2147483647 w 136"/>
                  <a:gd name="T5" fmla="*/ 2147483647 h 19"/>
                  <a:gd name="T6" fmla="*/ 2147483647 w 136"/>
                  <a:gd name="T7" fmla="*/ 2147483647 h 19"/>
                  <a:gd name="T8" fmla="*/ 2147483647 w 136"/>
                  <a:gd name="T9" fmla="*/ 2147483647 h 19"/>
                  <a:gd name="T10" fmla="*/ 2147483647 w 136"/>
                  <a:gd name="T11" fmla="*/ 2147483647 h 19"/>
                  <a:gd name="T12" fmla="*/ 2147483647 w 136"/>
                  <a:gd name="T13" fmla="*/ 2147483647 h 19"/>
                  <a:gd name="T14" fmla="*/ 2147483647 w 136"/>
                  <a:gd name="T15" fmla="*/ 2147483647 h 19"/>
                  <a:gd name="T16" fmla="*/ 2147483647 w 136"/>
                  <a:gd name="T17" fmla="*/ 2147483647 h 19"/>
                  <a:gd name="T18" fmla="*/ 2147483647 w 136"/>
                  <a:gd name="T19" fmla="*/ 2147483647 h 19"/>
                  <a:gd name="T20" fmla="*/ 2147483647 w 136"/>
                  <a:gd name="T21" fmla="*/ 2147483647 h 19"/>
                  <a:gd name="T22" fmla="*/ 2147483647 w 136"/>
                  <a:gd name="T23" fmla="*/ 2147483647 h 19"/>
                  <a:gd name="T24" fmla="*/ 2147483647 w 136"/>
                  <a:gd name="T25" fmla="*/ 2147483647 h 19"/>
                  <a:gd name="T26" fmla="*/ 2147483647 w 136"/>
                  <a:gd name="T27" fmla="*/ 2147483647 h 19"/>
                  <a:gd name="T28" fmla="*/ 2147483647 w 136"/>
                  <a:gd name="T29" fmla="*/ 2147483647 h 19"/>
                  <a:gd name="T30" fmla="*/ 2147483647 w 136"/>
                  <a:gd name="T31" fmla="*/ 2147483647 h 19"/>
                  <a:gd name="T32" fmla="*/ 2147483647 w 136"/>
                  <a:gd name="T33" fmla="*/ 2147483647 h 19"/>
                  <a:gd name="T34" fmla="*/ 2147483647 w 136"/>
                  <a:gd name="T35" fmla="*/ 2147483647 h 19"/>
                  <a:gd name="T36" fmla="*/ 2147483647 w 136"/>
                  <a:gd name="T37" fmla="*/ 2147483647 h 19"/>
                  <a:gd name="T38" fmla="*/ 2147483647 w 136"/>
                  <a:gd name="T39" fmla="*/ 2147483647 h 19"/>
                  <a:gd name="T40" fmla="*/ 2147483647 w 136"/>
                  <a:gd name="T41" fmla="*/ 2147483647 h 19"/>
                  <a:gd name="T42" fmla="*/ 2147483647 w 136"/>
                  <a:gd name="T43" fmla="*/ 2147483647 h 19"/>
                  <a:gd name="T44" fmla="*/ 2147483647 w 136"/>
                  <a:gd name="T45" fmla="*/ 2147483647 h 19"/>
                  <a:gd name="T46" fmla="*/ 2147483647 w 136"/>
                  <a:gd name="T47" fmla="*/ 0 h 19"/>
                  <a:gd name="T48" fmla="*/ 2147483647 w 136"/>
                  <a:gd name="T49" fmla="*/ 0 h 19"/>
                  <a:gd name="T50" fmla="*/ 2147483647 w 136"/>
                  <a:gd name="T51" fmla="*/ 2147483647 h 19"/>
                  <a:gd name="T52" fmla="*/ 2147483647 w 136"/>
                  <a:gd name="T53" fmla="*/ 2147483647 h 19"/>
                  <a:gd name="T54" fmla="*/ 2147483647 w 136"/>
                  <a:gd name="T55" fmla="*/ 2147483647 h 19"/>
                  <a:gd name="T56" fmla="*/ 2147483647 w 136"/>
                  <a:gd name="T57" fmla="*/ 2147483647 h 19"/>
                  <a:gd name="T58" fmla="*/ 2147483647 w 136"/>
                  <a:gd name="T59" fmla="*/ 2147483647 h 19"/>
                  <a:gd name="T60" fmla="*/ 2147483647 w 136"/>
                  <a:gd name="T61" fmla="*/ 2147483647 h 19"/>
                  <a:gd name="T62" fmla="*/ 2147483647 w 136"/>
                  <a:gd name="T63" fmla="*/ 2147483647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9"/>
                  <a:gd name="T98" fmla="*/ 136 w 136"/>
                  <a:gd name="T99" fmla="*/ 19 h 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9">
                    <a:moveTo>
                      <a:pt x="0" y="11"/>
                    </a:moveTo>
                    <a:lnTo>
                      <a:pt x="2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5" y="18"/>
                    </a:lnTo>
                    <a:lnTo>
                      <a:pt x="30" y="18"/>
                    </a:lnTo>
                    <a:lnTo>
                      <a:pt x="35" y="18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55" y="19"/>
                    </a:lnTo>
                    <a:lnTo>
                      <a:pt x="60" y="19"/>
                    </a:lnTo>
                    <a:lnTo>
                      <a:pt x="67" y="19"/>
                    </a:lnTo>
                    <a:lnTo>
                      <a:pt x="74" y="19"/>
                    </a:lnTo>
                    <a:lnTo>
                      <a:pt x="81" y="19"/>
                    </a:lnTo>
                    <a:lnTo>
                      <a:pt x="88" y="19"/>
                    </a:lnTo>
                    <a:lnTo>
                      <a:pt x="94" y="19"/>
                    </a:lnTo>
                    <a:lnTo>
                      <a:pt x="101" y="18"/>
                    </a:lnTo>
                    <a:lnTo>
                      <a:pt x="106" y="18"/>
                    </a:lnTo>
                    <a:lnTo>
                      <a:pt x="111" y="18"/>
                    </a:lnTo>
                    <a:lnTo>
                      <a:pt x="115" y="16"/>
                    </a:lnTo>
                    <a:lnTo>
                      <a:pt x="120" y="16"/>
                    </a:lnTo>
                    <a:lnTo>
                      <a:pt x="124" y="16"/>
                    </a:lnTo>
                    <a:lnTo>
                      <a:pt x="127" y="14"/>
                    </a:lnTo>
                    <a:lnTo>
                      <a:pt x="131" y="14"/>
                    </a:lnTo>
                    <a:lnTo>
                      <a:pt x="133" y="12"/>
                    </a:lnTo>
                    <a:lnTo>
                      <a:pt x="134" y="12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4" y="9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27" y="5"/>
                    </a:lnTo>
                    <a:lnTo>
                      <a:pt x="124" y="5"/>
                    </a:lnTo>
                    <a:lnTo>
                      <a:pt x="120" y="3"/>
                    </a:lnTo>
                    <a:lnTo>
                      <a:pt x="115" y="3"/>
                    </a:lnTo>
                    <a:lnTo>
                      <a:pt x="111" y="3"/>
                    </a:lnTo>
                    <a:lnTo>
                      <a:pt x="106" y="2"/>
                    </a:lnTo>
                    <a:lnTo>
                      <a:pt x="101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1" y="2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5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7" name="Freeform 590"/>
              <p:cNvSpPr>
                <a:spLocks/>
              </p:cNvSpPr>
              <p:nvPr/>
            </p:nvSpPr>
            <p:spPr bwMode="auto">
              <a:xfrm>
                <a:off x="4098925" y="5645150"/>
                <a:ext cx="215900" cy="30163"/>
              </a:xfrm>
              <a:custGeom>
                <a:avLst/>
                <a:gdLst>
                  <a:gd name="T0" fmla="*/ 2147483647 w 136"/>
                  <a:gd name="T1" fmla="*/ 2147483647 h 19"/>
                  <a:gd name="T2" fmla="*/ 2147483647 w 136"/>
                  <a:gd name="T3" fmla="*/ 2147483647 h 19"/>
                  <a:gd name="T4" fmla="*/ 2147483647 w 136"/>
                  <a:gd name="T5" fmla="*/ 2147483647 h 19"/>
                  <a:gd name="T6" fmla="*/ 2147483647 w 136"/>
                  <a:gd name="T7" fmla="*/ 2147483647 h 19"/>
                  <a:gd name="T8" fmla="*/ 2147483647 w 136"/>
                  <a:gd name="T9" fmla="*/ 2147483647 h 19"/>
                  <a:gd name="T10" fmla="*/ 2147483647 w 136"/>
                  <a:gd name="T11" fmla="*/ 2147483647 h 19"/>
                  <a:gd name="T12" fmla="*/ 2147483647 w 136"/>
                  <a:gd name="T13" fmla="*/ 2147483647 h 19"/>
                  <a:gd name="T14" fmla="*/ 2147483647 w 136"/>
                  <a:gd name="T15" fmla="*/ 2147483647 h 19"/>
                  <a:gd name="T16" fmla="*/ 2147483647 w 136"/>
                  <a:gd name="T17" fmla="*/ 2147483647 h 19"/>
                  <a:gd name="T18" fmla="*/ 2147483647 w 136"/>
                  <a:gd name="T19" fmla="*/ 2147483647 h 19"/>
                  <a:gd name="T20" fmla="*/ 2147483647 w 136"/>
                  <a:gd name="T21" fmla="*/ 2147483647 h 19"/>
                  <a:gd name="T22" fmla="*/ 2147483647 w 136"/>
                  <a:gd name="T23" fmla="*/ 2147483647 h 19"/>
                  <a:gd name="T24" fmla="*/ 2147483647 w 136"/>
                  <a:gd name="T25" fmla="*/ 2147483647 h 19"/>
                  <a:gd name="T26" fmla="*/ 2147483647 w 136"/>
                  <a:gd name="T27" fmla="*/ 2147483647 h 19"/>
                  <a:gd name="T28" fmla="*/ 2147483647 w 136"/>
                  <a:gd name="T29" fmla="*/ 2147483647 h 19"/>
                  <a:gd name="T30" fmla="*/ 2147483647 w 136"/>
                  <a:gd name="T31" fmla="*/ 2147483647 h 19"/>
                  <a:gd name="T32" fmla="*/ 2147483647 w 136"/>
                  <a:gd name="T33" fmla="*/ 2147483647 h 19"/>
                  <a:gd name="T34" fmla="*/ 2147483647 w 136"/>
                  <a:gd name="T35" fmla="*/ 2147483647 h 19"/>
                  <a:gd name="T36" fmla="*/ 2147483647 w 136"/>
                  <a:gd name="T37" fmla="*/ 2147483647 h 19"/>
                  <a:gd name="T38" fmla="*/ 2147483647 w 136"/>
                  <a:gd name="T39" fmla="*/ 2147483647 h 19"/>
                  <a:gd name="T40" fmla="*/ 2147483647 w 136"/>
                  <a:gd name="T41" fmla="*/ 2147483647 h 19"/>
                  <a:gd name="T42" fmla="*/ 2147483647 w 136"/>
                  <a:gd name="T43" fmla="*/ 2147483647 h 19"/>
                  <a:gd name="T44" fmla="*/ 2147483647 w 136"/>
                  <a:gd name="T45" fmla="*/ 2147483647 h 19"/>
                  <a:gd name="T46" fmla="*/ 2147483647 w 136"/>
                  <a:gd name="T47" fmla="*/ 0 h 19"/>
                  <a:gd name="T48" fmla="*/ 2147483647 w 136"/>
                  <a:gd name="T49" fmla="*/ 0 h 19"/>
                  <a:gd name="T50" fmla="*/ 2147483647 w 136"/>
                  <a:gd name="T51" fmla="*/ 2147483647 h 19"/>
                  <a:gd name="T52" fmla="*/ 2147483647 w 136"/>
                  <a:gd name="T53" fmla="*/ 2147483647 h 19"/>
                  <a:gd name="T54" fmla="*/ 2147483647 w 136"/>
                  <a:gd name="T55" fmla="*/ 2147483647 h 19"/>
                  <a:gd name="T56" fmla="*/ 2147483647 w 136"/>
                  <a:gd name="T57" fmla="*/ 2147483647 h 19"/>
                  <a:gd name="T58" fmla="*/ 2147483647 w 136"/>
                  <a:gd name="T59" fmla="*/ 2147483647 h 19"/>
                  <a:gd name="T60" fmla="*/ 2147483647 w 136"/>
                  <a:gd name="T61" fmla="*/ 2147483647 h 19"/>
                  <a:gd name="T62" fmla="*/ 2147483647 w 136"/>
                  <a:gd name="T63" fmla="*/ 2147483647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9"/>
                  <a:gd name="T98" fmla="*/ 136 w 136"/>
                  <a:gd name="T99" fmla="*/ 19 h 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9">
                    <a:moveTo>
                      <a:pt x="0" y="11"/>
                    </a:moveTo>
                    <a:lnTo>
                      <a:pt x="2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5" y="18"/>
                    </a:lnTo>
                    <a:lnTo>
                      <a:pt x="30" y="18"/>
                    </a:lnTo>
                    <a:lnTo>
                      <a:pt x="35" y="18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55" y="19"/>
                    </a:lnTo>
                    <a:lnTo>
                      <a:pt x="60" y="19"/>
                    </a:lnTo>
                    <a:lnTo>
                      <a:pt x="67" y="19"/>
                    </a:lnTo>
                    <a:lnTo>
                      <a:pt x="74" y="19"/>
                    </a:lnTo>
                    <a:lnTo>
                      <a:pt x="81" y="19"/>
                    </a:lnTo>
                    <a:lnTo>
                      <a:pt x="88" y="19"/>
                    </a:lnTo>
                    <a:lnTo>
                      <a:pt x="94" y="19"/>
                    </a:lnTo>
                    <a:lnTo>
                      <a:pt x="101" y="18"/>
                    </a:lnTo>
                    <a:lnTo>
                      <a:pt x="106" y="18"/>
                    </a:lnTo>
                    <a:lnTo>
                      <a:pt x="111" y="18"/>
                    </a:lnTo>
                    <a:lnTo>
                      <a:pt x="115" y="16"/>
                    </a:lnTo>
                    <a:lnTo>
                      <a:pt x="120" y="16"/>
                    </a:lnTo>
                    <a:lnTo>
                      <a:pt x="124" y="16"/>
                    </a:lnTo>
                    <a:lnTo>
                      <a:pt x="127" y="14"/>
                    </a:lnTo>
                    <a:lnTo>
                      <a:pt x="131" y="14"/>
                    </a:lnTo>
                    <a:lnTo>
                      <a:pt x="133" y="12"/>
                    </a:lnTo>
                    <a:lnTo>
                      <a:pt x="134" y="12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4" y="9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27" y="5"/>
                    </a:lnTo>
                    <a:lnTo>
                      <a:pt x="124" y="5"/>
                    </a:lnTo>
                    <a:lnTo>
                      <a:pt x="120" y="3"/>
                    </a:lnTo>
                    <a:lnTo>
                      <a:pt x="115" y="3"/>
                    </a:lnTo>
                    <a:lnTo>
                      <a:pt x="111" y="3"/>
                    </a:lnTo>
                    <a:lnTo>
                      <a:pt x="106" y="2"/>
                    </a:lnTo>
                    <a:lnTo>
                      <a:pt x="101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1" y="2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5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8" name="Freeform 591"/>
              <p:cNvSpPr>
                <a:spLocks/>
              </p:cNvSpPr>
              <p:nvPr/>
            </p:nvSpPr>
            <p:spPr bwMode="auto">
              <a:xfrm>
                <a:off x="4146550" y="5686425"/>
                <a:ext cx="215900" cy="119063"/>
              </a:xfrm>
              <a:custGeom>
                <a:avLst/>
                <a:gdLst>
                  <a:gd name="T0" fmla="*/ 2147483647 w 136"/>
                  <a:gd name="T1" fmla="*/ 0 h 75"/>
                  <a:gd name="T2" fmla="*/ 2147483647 w 136"/>
                  <a:gd name="T3" fmla="*/ 0 h 75"/>
                  <a:gd name="T4" fmla="*/ 2147483647 w 136"/>
                  <a:gd name="T5" fmla="*/ 0 h 75"/>
                  <a:gd name="T6" fmla="*/ 2147483647 w 136"/>
                  <a:gd name="T7" fmla="*/ 2147483647 h 75"/>
                  <a:gd name="T8" fmla="*/ 2147483647 w 136"/>
                  <a:gd name="T9" fmla="*/ 2147483647 h 75"/>
                  <a:gd name="T10" fmla="*/ 2147483647 w 136"/>
                  <a:gd name="T11" fmla="*/ 2147483647 h 75"/>
                  <a:gd name="T12" fmla="*/ 2147483647 w 136"/>
                  <a:gd name="T13" fmla="*/ 2147483647 h 75"/>
                  <a:gd name="T14" fmla="*/ 2147483647 w 136"/>
                  <a:gd name="T15" fmla="*/ 2147483647 h 75"/>
                  <a:gd name="T16" fmla="*/ 0 w 136"/>
                  <a:gd name="T17" fmla="*/ 2147483647 h 75"/>
                  <a:gd name="T18" fmla="*/ 2147483647 w 136"/>
                  <a:gd name="T19" fmla="*/ 2147483647 h 75"/>
                  <a:gd name="T20" fmla="*/ 2147483647 w 136"/>
                  <a:gd name="T21" fmla="*/ 2147483647 h 75"/>
                  <a:gd name="T22" fmla="*/ 2147483647 w 136"/>
                  <a:gd name="T23" fmla="*/ 2147483647 h 75"/>
                  <a:gd name="T24" fmla="*/ 2147483647 w 136"/>
                  <a:gd name="T25" fmla="*/ 2147483647 h 75"/>
                  <a:gd name="T26" fmla="*/ 2147483647 w 136"/>
                  <a:gd name="T27" fmla="*/ 2147483647 h 75"/>
                  <a:gd name="T28" fmla="*/ 2147483647 w 136"/>
                  <a:gd name="T29" fmla="*/ 2147483647 h 75"/>
                  <a:gd name="T30" fmla="*/ 2147483647 w 136"/>
                  <a:gd name="T31" fmla="*/ 2147483647 h 75"/>
                  <a:gd name="T32" fmla="*/ 2147483647 w 136"/>
                  <a:gd name="T33" fmla="*/ 2147483647 h 75"/>
                  <a:gd name="T34" fmla="*/ 2147483647 w 136"/>
                  <a:gd name="T35" fmla="*/ 2147483647 h 75"/>
                  <a:gd name="T36" fmla="*/ 2147483647 w 136"/>
                  <a:gd name="T37" fmla="*/ 2147483647 h 75"/>
                  <a:gd name="T38" fmla="*/ 2147483647 w 136"/>
                  <a:gd name="T39" fmla="*/ 2147483647 h 75"/>
                  <a:gd name="T40" fmla="*/ 2147483647 w 136"/>
                  <a:gd name="T41" fmla="*/ 2147483647 h 75"/>
                  <a:gd name="T42" fmla="*/ 2147483647 w 136"/>
                  <a:gd name="T43" fmla="*/ 2147483647 h 75"/>
                  <a:gd name="T44" fmla="*/ 2147483647 w 136"/>
                  <a:gd name="T45" fmla="*/ 2147483647 h 75"/>
                  <a:gd name="T46" fmla="*/ 2147483647 w 136"/>
                  <a:gd name="T47" fmla="*/ 2147483647 h 75"/>
                  <a:gd name="T48" fmla="*/ 2147483647 w 136"/>
                  <a:gd name="T49" fmla="*/ 2147483647 h 75"/>
                  <a:gd name="T50" fmla="*/ 2147483647 w 136"/>
                  <a:gd name="T51" fmla="*/ 2147483647 h 75"/>
                  <a:gd name="T52" fmla="*/ 2147483647 w 136"/>
                  <a:gd name="T53" fmla="*/ 2147483647 h 75"/>
                  <a:gd name="T54" fmla="*/ 2147483647 w 136"/>
                  <a:gd name="T55" fmla="*/ 2147483647 h 75"/>
                  <a:gd name="T56" fmla="*/ 2147483647 w 136"/>
                  <a:gd name="T57" fmla="*/ 2147483647 h 75"/>
                  <a:gd name="T58" fmla="*/ 2147483647 w 136"/>
                  <a:gd name="T59" fmla="*/ 2147483647 h 75"/>
                  <a:gd name="T60" fmla="*/ 2147483647 w 136"/>
                  <a:gd name="T61" fmla="*/ 0 h 75"/>
                  <a:gd name="T62" fmla="*/ 2147483647 w 136"/>
                  <a:gd name="T63" fmla="*/ 0 h 75"/>
                  <a:gd name="T64" fmla="*/ 2147483647 w 136"/>
                  <a:gd name="T65" fmla="*/ 0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75"/>
                  <a:gd name="T101" fmla="*/ 136 w 136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75">
                    <a:moveTo>
                      <a:pt x="67" y="0"/>
                    </a:moveTo>
                    <a:lnTo>
                      <a:pt x="62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5" y="69"/>
                    </a:lnTo>
                    <a:lnTo>
                      <a:pt x="9" y="69"/>
                    </a:lnTo>
                    <a:lnTo>
                      <a:pt x="12" y="71"/>
                    </a:lnTo>
                    <a:lnTo>
                      <a:pt x="16" y="71"/>
                    </a:lnTo>
                    <a:lnTo>
                      <a:pt x="21" y="73"/>
                    </a:lnTo>
                    <a:lnTo>
                      <a:pt x="25" y="73"/>
                    </a:lnTo>
                    <a:lnTo>
                      <a:pt x="30" y="73"/>
                    </a:lnTo>
                    <a:lnTo>
                      <a:pt x="35" y="73"/>
                    </a:lnTo>
                    <a:lnTo>
                      <a:pt x="42" y="75"/>
                    </a:lnTo>
                    <a:lnTo>
                      <a:pt x="48" y="75"/>
                    </a:lnTo>
                    <a:lnTo>
                      <a:pt x="55" y="75"/>
                    </a:lnTo>
                    <a:lnTo>
                      <a:pt x="62" y="75"/>
                    </a:lnTo>
                    <a:lnTo>
                      <a:pt x="67" y="75"/>
                    </a:lnTo>
                    <a:lnTo>
                      <a:pt x="74" y="75"/>
                    </a:lnTo>
                    <a:lnTo>
                      <a:pt x="81" y="75"/>
                    </a:lnTo>
                    <a:lnTo>
                      <a:pt x="88" y="75"/>
                    </a:lnTo>
                    <a:lnTo>
                      <a:pt x="94" y="75"/>
                    </a:lnTo>
                    <a:lnTo>
                      <a:pt x="101" y="73"/>
                    </a:lnTo>
                    <a:lnTo>
                      <a:pt x="106" y="73"/>
                    </a:lnTo>
                    <a:lnTo>
                      <a:pt x="111" y="73"/>
                    </a:lnTo>
                    <a:lnTo>
                      <a:pt x="115" y="73"/>
                    </a:lnTo>
                    <a:lnTo>
                      <a:pt x="120" y="71"/>
                    </a:lnTo>
                    <a:lnTo>
                      <a:pt x="124" y="71"/>
                    </a:lnTo>
                    <a:lnTo>
                      <a:pt x="127" y="69"/>
                    </a:lnTo>
                    <a:lnTo>
                      <a:pt x="131" y="69"/>
                    </a:lnTo>
                    <a:lnTo>
                      <a:pt x="133" y="68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6" y="9"/>
                    </a:lnTo>
                    <a:lnTo>
                      <a:pt x="134" y="8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27" y="4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9" name="Freeform 592"/>
              <p:cNvSpPr>
                <a:spLocks/>
              </p:cNvSpPr>
              <p:nvPr/>
            </p:nvSpPr>
            <p:spPr bwMode="auto">
              <a:xfrm>
                <a:off x="4146550" y="5686425"/>
                <a:ext cx="215900" cy="119063"/>
              </a:xfrm>
              <a:custGeom>
                <a:avLst/>
                <a:gdLst>
                  <a:gd name="T0" fmla="*/ 2147483647 w 136"/>
                  <a:gd name="T1" fmla="*/ 0 h 75"/>
                  <a:gd name="T2" fmla="*/ 2147483647 w 136"/>
                  <a:gd name="T3" fmla="*/ 0 h 75"/>
                  <a:gd name="T4" fmla="*/ 2147483647 w 136"/>
                  <a:gd name="T5" fmla="*/ 0 h 75"/>
                  <a:gd name="T6" fmla="*/ 2147483647 w 136"/>
                  <a:gd name="T7" fmla="*/ 2147483647 h 75"/>
                  <a:gd name="T8" fmla="*/ 2147483647 w 136"/>
                  <a:gd name="T9" fmla="*/ 2147483647 h 75"/>
                  <a:gd name="T10" fmla="*/ 2147483647 w 136"/>
                  <a:gd name="T11" fmla="*/ 2147483647 h 75"/>
                  <a:gd name="T12" fmla="*/ 2147483647 w 136"/>
                  <a:gd name="T13" fmla="*/ 2147483647 h 75"/>
                  <a:gd name="T14" fmla="*/ 2147483647 w 136"/>
                  <a:gd name="T15" fmla="*/ 2147483647 h 75"/>
                  <a:gd name="T16" fmla="*/ 0 w 136"/>
                  <a:gd name="T17" fmla="*/ 2147483647 h 75"/>
                  <a:gd name="T18" fmla="*/ 2147483647 w 136"/>
                  <a:gd name="T19" fmla="*/ 2147483647 h 75"/>
                  <a:gd name="T20" fmla="*/ 2147483647 w 136"/>
                  <a:gd name="T21" fmla="*/ 2147483647 h 75"/>
                  <a:gd name="T22" fmla="*/ 2147483647 w 136"/>
                  <a:gd name="T23" fmla="*/ 2147483647 h 75"/>
                  <a:gd name="T24" fmla="*/ 2147483647 w 136"/>
                  <a:gd name="T25" fmla="*/ 2147483647 h 75"/>
                  <a:gd name="T26" fmla="*/ 2147483647 w 136"/>
                  <a:gd name="T27" fmla="*/ 2147483647 h 75"/>
                  <a:gd name="T28" fmla="*/ 2147483647 w 136"/>
                  <a:gd name="T29" fmla="*/ 2147483647 h 75"/>
                  <a:gd name="T30" fmla="*/ 2147483647 w 136"/>
                  <a:gd name="T31" fmla="*/ 2147483647 h 75"/>
                  <a:gd name="T32" fmla="*/ 2147483647 w 136"/>
                  <a:gd name="T33" fmla="*/ 2147483647 h 75"/>
                  <a:gd name="T34" fmla="*/ 2147483647 w 136"/>
                  <a:gd name="T35" fmla="*/ 2147483647 h 75"/>
                  <a:gd name="T36" fmla="*/ 2147483647 w 136"/>
                  <a:gd name="T37" fmla="*/ 2147483647 h 75"/>
                  <a:gd name="T38" fmla="*/ 2147483647 w 136"/>
                  <a:gd name="T39" fmla="*/ 2147483647 h 75"/>
                  <a:gd name="T40" fmla="*/ 2147483647 w 136"/>
                  <a:gd name="T41" fmla="*/ 2147483647 h 75"/>
                  <a:gd name="T42" fmla="*/ 2147483647 w 136"/>
                  <a:gd name="T43" fmla="*/ 2147483647 h 75"/>
                  <a:gd name="T44" fmla="*/ 2147483647 w 136"/>
                  <a:gd name="T45" fmla="*/ 2147483647 h 75"/>
                  <a:gd name="T46" fmla="*/ 2147483647 w 136"/>
                  <a:gd name="T47" fmla="*/ 2147483647 h 75"/>
                  <a:gd name="T48" fmla="*/ 2147483647 w 136"/>
                  <a:gd name="T49" fmla="*/ 2147483647 h 75"/>
                  <a:gd name="T50" fmla="*/ 2147483647 w 136"/>
                  <a:gd name="T51" fmla="*/ 2147483647 h 75"/>
                  <a:gd name="T52" fmla="*/ 2147483647 w 136"/>
                  <a:gd name="T53" fmla="*/ 2147483647 h 75"/>
                  <a:gd name="T54" fmla="*/ 2147483647 w 136"/>
                  <a:gd name="T55" fmla="*/ 2147483647 h 75"/>
                  <a:gd name="T56" fmla="*/ 2147483647 w 136"/>
                  <a:gd name="T57" fmla="*/ 2147483647 h 75"/>
                  <a:gd name="T58" fmla="*/ 2147483647 w 136"/>
                  <a:gd name="T59" fmla="*/ 2147483647 h 75"/>
                  <a:gd name="T60" fmla="*/ 2147483647 w 136"/>
                  <a:gd name="T61" fmla="*/ 0 h 75"/>
                  <a:gd name="T62" fmla="*/ 2147483647 w 136"/>
                  <a:gd name="T63" fmla="*/ 0 h 75"/>
                  <a:gd name="T64" fmla="*/ 2147483647 w 136"/>
                  <a:gd name="T65" fmla="*/ 0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75"/>
                  <a:gd name="T101" fmla="*/ 136 w 136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75">
                    <a:moveTo>
                      <a:pt x="67" y="0"/>
                    </a:moveTo>
                    <a:lnTo>
                      <a:pt x="62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5" y="69"/>
                    </a:lnTo>
                    <a:lnTo>
                      <a:pt x="9" y="69"/>
                    </a:lnTo>
                    <a:lnTo>
                      <a:pt x="12" y="71"/>
                    </a:lnTo>
                    <a:lnTo>
                      <a:pt x="16" y="71"/>
                    </a:lnTo>
                    <a:lnTo>
                      <a:pt x="21" y="73"/>
                    </a:lnTo>
                    <a:lnTo>
                      <a:pt x="25" y="73"/>
                    </a:lnTo>
                    <a:lnTo>
                      <a:pt x="30" y="73"/>
                    </a:lnTo>
                    <a:lnTo>
                      <a:pt x="35" y="73"/>
                    </a:lnTo>
                    <a:lnTo>
                      <a:pt x="42" y="75"/>
                    </a:lnTo>
                    <a:lnTo>
                      <a:pt x="48" y="75"/>
                    </a:lnTo>
                    <a:lnTo>
                      <a:pt x="55" y="75"/>
                    </a:lnTo>
                    <a:lnTo>
                      <a:pt x="62" y="75"/>
                    </a:lnTo>
                    <a:lnTo>
                      <a:pt x="67" y="75"/>
                    </a:lnTo>
                    <a:lnTo>
                      <a:pt x="74" y="75"/>
                    </a:lnTo>
                    <a:lnTo>
                      <a:pt x="81" y="75"/>
                    </a:lnTo>
                    <a:lnTo>
                      <a:pt x="88" y="75"/>
                    </a:lnTo>
                    <a:lnTo>
                      <a:pt x="94" y="75"/>
                    </a:lnTo>
                    <a:lnTo>
                      <a:pt x="101" y="73"/>
                    </a:lnTo>
                    <a:lnTo>
                      <a:pt x="106" y="73"/>
                    </a:lnTo>
                    <a:lnTo>
                      <a:pt x="111" y="73"/>
                    </a:lnTo>
                    <a:lnTo>
                      <a:pt x="115" y="73"/>
                    </a:lnTo>
                    <a:lnTo>
                      <a:pt x="120" y="71"/>
                    </a:lnTo>
                    <a:lnTo>
                      <a:pt x="124" y="71"/>
                    </a:lnTo>
                    <a:lnTo>
                      <a:pt x="127" y="69"/>
                    </a:lnTo>
                    <a:lnTo>
                      <a:pt x="131" y="69"/>
                    </a:lnTo>
                    <a:lnTo>
                      <a:pt x="133" y="68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6" y="9"/>
                    </a:lnTo>
                    <a:lnTo>
                      <a:pt x="134" y="8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27" y="4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0" name="Freeform 593"/>
              <p:cNvSpPr>
                <a:spLocks/>
              </p:cNvSpPr>
              <p:nvPr/>
            </p:nvSpPr>
            <p:spPr bwMode="auto">
              <a:xfrm>
                <a:off x="4146550" y="5686425"/>
                <a:ext cx="215900" cy="28575"/>
              </a:xfrm>
              <a:custGeom>
                <a:avLst/>
                <a:gdLst>
                  <a:gd name="T0" fmla="*/ 2147483647 w 136"/>
                  <a:gd name="T1" fmla="*/ 2147483647 h 18"/>
                  <a:gd name="T2" fmla="*/ 2147483647 w 136"/>
                  <a:gd name="T3" fmla="*/ 2147483647 h 18"/>
                  <a:gd name="T4" fmla="*/ 2147483647 w 136"/>
                  <a:gd name="T5" fmla="*/ 2147483647 h 18"/>
                  <a:gd name="T6" fmla="*/ 2147483647 w 136"/>
                  <a:gd name="T7" fmla="*/ 2147483647 h 18"/>
                  <a:gd name="T8" fmla="*/ 2147483647 w 136"/>
                  <a:gd name="T9" fmla="*/ 2147483647 h 18"/>
                  <a:gd name="T10" fmla="*/ 2147483647 w 136"/>
                  <a:gd name="T11" fmla="*/ 2147483647 h 18"/>
                  <a:gd name="T12" fmla="*/ 2147483647 w 136"/>
                  <a:gd name="T13" fmla="*/ 2147483647 h 18"/>
                  <a:gd name="T14" fmla="*/ 2147483647 w 136"/>
                  <a:gd name="T15" fmla="*/ 2147483647 h 18"/>
                  <a:gd name="T16" fmla="*/ 2147483647 w 136"/>
                  <a:gd name="T17" fmla="*/ 2147483647 h 18"/>
                  <a:gd name="T18" fmla="*/ 2147483647 w 136"/>
                  <a:gd name="T19" fmla="*/ 2147483647 h 18"/>
                  <a:gd name="T20" fmla="*/ 2147483647 w 136"/>
                  <a:gd name="T21" fmla="*/ 2147483647 h 18"/>
                  <a:gd name="T22" fmla="*/ 2147483647 w 136"/>
                  <a:gd name="T23" fmla="*/ 2147483647 h 18"/>
                  <a:gd name="T24" fmla="*/ 2147483647 w 136"/>
                  <a:gd name="T25" fmla="*/ 2147483647 h 18"/>
                  <a:gd name="T26" fmla="*/ 2147483647 w 136"/>
                  <a:gd name="T27" fmla="*/ 2147483647 h 18"/>
                  <a:gd name="T28" fmla="*/ 2147483647 w 136"/>
                  <a:gd name="T29" fmla="*/ 2147483647 h 18"/>
                  <a:gd name="T30" fmla="*/ 2147483647 w 136"/>
                  <a:gd name="T31" fmla="*/ 2147483647 h 18"/>
                  <a:gd name="T32" fmla="*/ 2147483647 w 136"/>
                  <a:gd name="T33" fmla="*/ 2147483647 h 18"/>
                  <a:gd name="T34" fmla="*/ 2147483647 w 136"/>
                  <a:gd name="T35" fmla="*/ 2147483647 h 18"/>
                  <a:gd name="T36" fmla="*/ 2147483647 w 136"/>
                  <a:gd name="T37" fmla="*/ 2147483647 h 18"/>
                  <a:gd name="T38" fmla="*/ 2147483647 w 136"/>
                  <a:gd name="T39" fmla="*/ 2147483647 h 18"/>
                  <a:gd name="T40" fmla="*/ 2147483647 w 136"/>
                  <a:gd name="T41" fmla="*/ 2147483647 h 18"/>
                  <a:gd name="T42" fmla="*/ 2147483647 w 136"/>
                  <a:gd name="T43" fmla="*/ 0 h 18"/>
                  <a:gd name="T44" fmla="*/ 2147483647 w 136"/>
                  <a:gd name="T45" fmla="*/ 0 h 18"/>
                  <a:gd name="T46" fmla="*/ 2147483647 w 136"/>
                  <a:gd name="T47" fmla="*/ 0 h 18"/>
                  <a:gd name="T48" fmla="*/ 2147483647 w 136"/>
                  <a:gd name="T49" fmla="*/ 0 h 18"/>
                  <a:gd name="T50" fmla="*/ 2147483647 w 136"/>
                  <a:gd name="T51" fmla="*/ 0 h 18"/>
                  <a:gd name="T52" fmla="*/ 2147483647 w 136"/>
                  <a:gd name="T53" fmla="*/ 0 h 18"/>
                  <a:gd name="T54" fmla="*/ 2147483647 w 136"/>
                  <a:gd name="T55" fmla="*/ 2147483647 h 18"/>
                  <a:gd name="T56" fmla="*/ 2147483647 w 136"/>
                  <a:gd name="T57" fmla="*/ 2147483647 h 18"/>
                  <a:gd name="T58" fmla="*/ 2147483647 w 136"/>
                  <a:gd name="T59" fmla="*/ 2147483647 h 18"/>
                  <a:gd name="T60" fmla="*/ 2147483647 w 136"/>
                  <a:gd name="T61" fmla="*/ 2147483647 h 18"/>
                  <a:gd name="T62" fmla="*/ 2147483647 w 136"/>
                  <a:gd name="T63" fmla="*/ 2147483647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8"/>
                  <a:gd name="T98" fmla="*/ 136 w 136"/>
                  <a:gd name="T99" fmla="*/ 18 h 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8">
                    <a:moveTo>
                      <a:pt x="0" y="9"/>
                    </a:move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6" y="15"/>
                    </a:lnTo>
                    <a:lnTo>
                      <a:pt x="21" y="16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5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5" y="18"/>
                    </a:lnTo>
                    <a:lnTo>
                      <a:pt x="62" y="18"/>
                    </a:lnTo>
                    <a:lnTo>
                      <a:pt x="67" y="18"/>
                    </a:lnTo>
                    <a:lnTo>
                      <a:pt x="74" y="18"/>
                    </a:lnTo>
                    <a:lnTo>
                      <a:pt x="81" y="18"/>
                    </a:lnTo>
                    <a:lnTo>
                      <a:pt x="88" y="18"/>
                    </a:lnTo>
                    <a:lnTo>
                      <a:pt x="94" y="18"/>
                    </a:lnTo>
                    <a:lnTo>
                      <a:pt x="101" y="18"/>
                    </a:lnTo>
                    <a:lnTo>
                      <a:pt x="106" y="16"/>
                    </a:lnTo>
                    <a:lnTo>
                      <a:pt x="111" y="16"/>
                    </a:lnTo>
                    <a:lnTo>
                      <a:pt x="115" y="16"/>
                    </a:lnTo>
                    <a:lnTo>
                      <a:pt x="120" y="15"/>
                    </a:lnTo>
                    <a:lnTo>
                      <a:pt x="124" y="15"/>
                    </a:lnTo>
                    <a:lnTo>
                      <a:pt x="127" y="13"/>
                    </a:lnTo>
                    <a:lnTo>
                      <a:pt x="131" y="13"/>
                    </a:lnTo>
                    <a:lnTo>
                      <a:pt x="133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4" y="8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27" y="4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1" name="Freeform 594"/>
              <p:cNvSpPr>
                <a:spLocks/>
              </p:cNvSpPr>
              <p:nvPr/>
            </p:nvSpPr>
            <p:spPr bwMode="auto">
              <a:xfrm>
                <a:off x="4146550" y="5686425"/>
                <a:ext cx="215900" cy="28575"/>
              </a:xfrm>
              <a:custGeom>
                <a:avLst/>
                <a:gdLst>
                  <a:gd name="T0" fmla="*/ 2147483647 w 136"/>
                  <a:gd name="T1" fmla="*/ 2147483647 h 18"/>
                  <a:gd name="T2" fmla="*/ 2147483647 w 136"/>
                  <a:gd name="T3" fmla="*/ 2147483647 h 18"/>
                  <a:gd name="T4" fmla="*/ 2147483647 w 136"/>
                  <a:gd name="T5" fmla="*/ 2147483647 h 18"/>
                  <a:gd name="T6" fmla="*/ 2147483647 w 136"/>
                  <a:gd name="T7" fmla="*/ 2147483647 h 18"/>
                  <a:gd name="T8" fmla="*/ 2147483647 w 136"/>
                  <a:gd name="T9" fmla="*/ 2147483647 h 18"/>
                  <a:gd name="T10" fmla="*/ 2147483647 w 136"/>
                  <a:gd name="T11" fmla="*/ 2147483647 h 18"/>
                  <a:gd name="T12" fmla="*/ 2147483647 w 136"/>
                  <a:gd name="T13" fmla="*/ 2147483647 h 18"/>
                  <a:gd name="T14" fmla="*/ 2147483647 w 136"/>
                  <a:gd name="T15" fmla="*/ 2147483647 h 18"/>
                  <a:gd name="T16" fmla="*/ 2147483647 w 136"/>
                  <a:gd name="T17" fmla="*/ 2147483647 h 18"/>
                  <a:gd name="T18" fmla="*/ 2147483647 w 136"/>
                  <a:gd name="T19" fmla="*/ 2147483647 h 18"/>
                  <a:gd name="T20" fmla="*/ 2147483647 w 136"/>
                  <a:gd name="T21" fmla="*/ 2147483647 h 18"/>
                  <a:gd name="T22" fmla="*/ 2147483647 w 136"/>
                  <a:gd name="T23" fmla="*/ 2147483647 h 18"/>
                  <a:gd name="T24" fmla="*/ 2147483647 w 136"/>
                  <a:gd name="T25" fmla="*/ 2147483647 h 18"/>
                  <a:gd name="T26" fmla="*/ 2147483647 w 136"/>
                  <a:gd name="T27" fmla="*/ 2147483647 h 18"/>
                  <a:gd name="T28" fmla="*/ 2147483647 w 136"/>
                  <a:gd name="T29" fmla="*/ 2147483647 h 18"/>
                  <a:gd name="T30" fmla="*/ 2147483647 w 136"/>
                  <a:gd name="T31" fmla="*/ 2147483647 h 18"/>
                  <a:gd name="T32" fmla="*/ 2147483647 w 136"/>
                  <a:gd name="T33" fmla="*/ 2147483647 h 18"/>
                  <a:gd name="T34" fmla="*/ 2147483647 w 136"/>
                  <a:gd name="T35" fmla="*/ 2147483647 h 18"/>
                  <a:gd name="T36" fmla="*/ 2147483647 w 136"/>
                  <a:gd name="T37" fmla="*/ 2147483647 h 18"/>
                  <a:gd name="T38" fmla="*/ 2147483647 w 136"/>
                  <a:gd name="T39" fmla="*/ 2147483647 h 18"/>
                  <a:gd name="T40" fmla="*/ 2147483647 w 136"/>
                  <a:gd name="T41" fmla="*/ 2147483647 h 18"/>
                  <a:gd name="T42" fmla="*/ 2147483647 w 136"/>
                  <a:gd name="T43" fmla="*/ 0 h 18"/>
                  <a:gd name="T44" fmla="*/ 2147483647 w 136"/>
                  <a:gd name="T45" fmla="*/ 0 h 18"/>
                  <a:gd name="T46" fmla="*/ 2147483647 w 136"/>
                  <a:gd name="T47" fmla="*/ 0 h 18"/>
                  <a:gd name="T48" fmla="*/ 2147483647 w 136"/>
                  <a:gd name="T49" fmla="*/ 0 h 18"/>
                  <a:gd name="T50" fmla="*/ 2147483647 w 136"/>
                  <a:gd name="T51" fmla="*/ 0 h 18"/>
                  <a:gd name="T52" fmla="*/ 2147483647 w 136"/>
                  <a:gd name="T53" fmla="*/ 0 h 18"/>
                  <a:gd name="T54" fmla="*/ 2147483647 w 136"/>
                  <a:gd name="T55" fmla="*/ 2147483647 h 18"/>
                  <a:gd name="T56" fmla="*/ 2147483647 w 136"/>
                  <a:gd name="T57" fmla="*/ 2147483647 h 18"/>
                  <a:gd name="T58" fmla="*/ 2147483647 w 136"/>
                  <a:gd name="T59" fmla="*/ 2147483647 h 18"/>
                  <a:gd name="T60" fmla="*/ 2147483647 w 136"/>
                  <a:gd name="T61" fmla="*/ 2147483647 h 18"/>
                  <a:gd name="T62" fmla="*/ 2147483647 w 136"/>
                  <a:gd name="T63" fmla="*/ 2147483647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8"/>
                  <a:gd name="T98" fmla="*/ 136 w 136"/>
                  <a:gd name="T99" fmla="*/ 18 h 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8">
                    <a:moveTo>
                      <a:pt x="0" y="9"/>
                    </a:move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6" y="15"/>
                    </a:lnTo>
                    <a:lnTo>
                      <a:pt x="21" y="16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5" y="18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5" y="18"/>
                    </a:lnTo>
                    <a:lnTo>
                      <a:pt x="62" y="18"/>
                    </a:lnTo>
                    <a:lnTo>
                      <a:pt x="67" y="18"/>
                    </a:lnTo>
                    <a:lnTo>
                      <a:pt x="74" y="18"/>
                    </a:lnTo>
                    <a:lnTo>
                      <a:pt x="81" y="18"/>
                    </a:lnTo>
                    <a:lnTo>
                      <a:pt x="88" y="18"/>
                    </a:lnTo>
                    <a:lnTo>
                      <a:pt x="94" y="18"/>
                    </a:lnTo>
                    <a:lnTo>
                      <a:pt x="101" y="18"/>
                    </a:lnTo>
                    <a:lnTo>
                      <a:pt x="106" y="16"/>
                    </a:lnTo>
                    <a:lnTo>
                      <a:pt x="111" y="16"/>
                    </a:lnTo>
                    <a:lnTo>
                      <a:pt x="115" y="16"/>
                    </a:lnTo>
                    <a:lnTo>
                      <a:pt x="120" y="15"/>
                    </a:lnTo>
                    <a:lnTo>
                      <a:pt x="124" y="15"/>
                    </a:lnTo>
                    <a:lnTo>
                      <a:pt x="127" y="13"/>
                    </a:lnTo>
                    <a:lnTo>
                      <a:pt x="131" y="13"/>
                    </a:lnTo>
                    <a:lnTo>
                      <a:pt x="133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4" y="8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27" y="4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2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72" name="Rectangle 548"/>
            <p:cNvSpPr>
              <a:spLocks noChangeArrowheads="1"/>
            </p:cNvSpPr>
            <p:nvPr/>
          </p:nvSpPr>
          <p:spPr bwMode="auto">
            <a:xfrm>
              <a:off x="1555749" y="5192713"/>
              <a:ext cx="769870" cy="451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300" i="1" dirty="0">
                  <a:solidFill>
                    <a:prstClr val="black"/>
                  </a:solidFill>
                  <a:latin typeface="Arial" charset="0"/>
                </a:rPr>
                <a:t>Pacific</a:t>
              </a:r>
              <a:br>
                <a:rPr lang="en-US" sz="1300" i="1" dirty="0">
                  <a:solidFill>
                    <a:prstClr val="black"/>
                  </a:solidFill>
                  <a:latin typeface="Arial" charset="0"/>
                </a:rPr>
              </a:br>
              <a:r>
                <a:rPr lang="en-US" sz="1300" i="1" dirty="0">
                  <a:solidFill>
                    <a:prstClr val="black"/>
                  </a:solidFill>
                  <a:latin typeface="Arial" charset="0"/>
                </a:rPr>
                <a:t>Ocean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6173" name="Rectangle 550"/>
            <p:cNvSpPr>
              <a:spLocks noChangeArrowheads="1"/>
            </p:cNvSpPr>
            <p:nvPr/>
          </p:nvSpPr>
          <p:spPr bwMode="auto">
            <a:xfrm>
              <a:off x="2845163" y="6269038"/>
              <a:ext cx="668748" cy="451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prstClr val="black"/>
                  </a:solidFill>
                  <a:latin typeface="Arial" charset="0"/>
                </a:rPr>
                <a:t>Ocean</a:t>
              </a:r>
              <a:br>
                <a:rPr lang="en-US" sz="1300" dirty="0">
                  <a:solidFill>
                    <a:prstClr val="black"/>
                  </a:solidFill>
                  <a:latin typeface="Arial" charset="0"/>
                </a:rPr>
              </a:br>
              <a:r>
                <a:rPr lang="en-US" sz="1300" dirty="0">
                  <a:solidFill>
                    <a:prstClr val="black"/>
                  </a:solidFill>
                  <a:latin typeface="Arial" charset="0"/>
                </a:rPr>
                <a:t>Pipeline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grpSp>
          <p:nvGrpSpPr>
            <p:cNvPr id="6174" name="Group 839"/>
            <p:cNvGrpSpPr>
              <a:grpSpLocks/>
            </p:cNvGrpSpPr>
            <p:nvPr/>
          </p:nvGrpSpPr>
          <p:grpSpPr bwMode="auto">
            <a:xfrm>
              <a:off x="1449443" y="164692"/>
              <a:ext cx="5758249" cy="5640709"/>
              <a:chOff x="1449997" y="165453"/>
              <a:chExt cx="5757913" cy="5640193"/>
            </a:xfrm>
            <a:grpFill/>
          </p:grpSpPr>
          <p:sp>
            <p:nvSpPr>
              <p:cNvPr id="25644" name="Rectangle 555"/>
              <p:cNvSpPr>
                <a:spLocks noChangeArrowheads="1"/>
              </p:cNvSpPr>
              <p:nvPr/>
            </p:nvSpPr>
            <p:spPr bwMode="invGray">
              <a:xfrm>
                <a:off x="4208140" y="5318774"/>
                <a:ext cx="819746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Newport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45" name="Rectangle 556"/>
              <p:cNvSpPr>
                <a:spLocks noChangeArrowheads="1"/>
              </p:cNvSpPr>
              <p:nvPr/>
            </p:nvSpPr>
            <p:spPr bwMode="invGray">
              <a:xfrm>
                <a:off x="4311950" y="5560421"/>
                <a:ext cx="671189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 Beach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46" name="Rectangle 557"/>
              <p:cNvSpPr>
                <a:spLocks noChangeArrowheads="1"/>
              </p:cNvSpPr>
              <p:nvPr/>
            </p:nvSpPr>
            <p:spPr bwMode="invGray">
              <a:xfrm>
                <a:off x="3322169" y="3842050"/>
                <a:ext cx="864493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Fountain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47" name="Rectangle 558"/>
              <p:cNvSpPr>
                <a:spLocks noChangeArrowheads="1"/>
              </p:cNvSpPr>
              <p:nvPr/>
            </p:nvSpPr>
            <p:spPr bwMode="invGray">
              <a:xfrm>
                <a:off x="3363336" y="4087275"/>
                <a:ext cx="581697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Valley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48" name="Rectangle 559"/>
              <p:cNvSpPr>
                <a:spLocks noChangeArrowheads="1"/>
              </p:cNvSpPr>
              <p:nvPr/>
            </p:nvSpPr>
            <p:spPr bwMode="invGray">
              <a:xfrm>
                <a:off x="4025576" y="3519856"/>
                <a:ext cx="995150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Santa Ana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49" name="Rectangle 560"/>
              <p:cNvSpPr>
                <a:spLocks noChangeArrowheads="1"/>
              </p:cNvSpPr>
              <p:nvPr/>
            </p:nvSpPr>
            <p:spPr bwMode="invGray">
              <a:xfrm>
                <a:off x="1875979" y="2513893"/>
                <a:ext cx="420613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Los 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0" name="Rectangle 561"/>
              <p:cNvSpPr>
                <a:spLocks noChangeArrowheads="1"/>
              </p:cNvSpPr>
              <p:nvPr/>
            </p:nvSpPr>
            <p:spPr bwMode="invGray">
              <a:xfrm>
                <a:off x="1705945" y="2734059"/>
                <a:ext cx="866282" cy="2452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Alamitos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1" name="Rectangle 562"/>
              <p:cNvSpPr>
                <a:spLocks noChangeArrowheads="1"/>
              </p:cNvSpPr>
              <p:nvPr/>
            </p:nvSpPr>
            <p:spPr bwMode="invGray">
              <a:xfrm>
                <a:off x="2509582" y="1210795"/>
                <a:ext cx="681929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Buena 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2" name="Rectangle 563"/>
              <p:cNvSpPr>
                <a:spLocks noChangeArrowheads="1"/>
              </p:cNvSpPr>
              <p:nvPr/>
            </p:nvSpPr>
            <p:spPr bwMode="invGray">
              <a:xfrm>
                <a:off x="2606233" y="1463180"/>
                <a:ext cx="442091" cy="2452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Park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3" name="Rectangle 564"/>
              <p:cNvSpPr>
                <a:spLocks noChangeArrowheads="1"/>
              </p:cNvSpPr>
              <p:nvPr/>
            </p:nvSpPr>
            <p:spPr bwMode="invGray">
              <a:xfrm>
                <a:off x="3528001" y="1076547"/>
                <a:ext cx="878810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Fullerton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4" name="Rectangle 565"/>
              <p:cNvSpPr>
                <a:spLocks noChangeArrowheads="1"/>
              </p:cNvSpPr>
              <p:nvPr/>
            </p:nvSpPr>
            <p:spPr bwMode="invGray">
              <a:xfrm>
                <a:off x="5369745" y="3548495"/>
                <a:ext cx="599597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Tustin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5" name="Rectangle 566"/>
              <p:cNvSpPr>
                <a:spLocks noChangeArrowheads="1"/>
              </p:cNvSpPr>
              <p:nvPr/>
            </p:nvSpPr>
            <p:spPr bwMode="invGray">
              <a:xfrm>
                <a:off x="3048324" y="2895156"/>
                <a:ext cx="1369226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Garden Grove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6" name="Rectangle 567"/>
              <p:cNvSpPr>
                <a:spLocks noChangeArrowheads="1"/>
              </p:cNvSpPr>
              <p:nvPr/>
            </p:nvSpPr>
            <p:spPr bwMode="invGray">
              <a:xfrm>
                <a:off x="3281003" y="165453"/>
                <a:ext cx="875231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La Habra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7" name="Rectangle 568"/>
              <p:cNvSpPr>
                <a:spLocks noChangeArrowheads="1"/>
              </p:cNvSpPr>
              <p:nvPr/>
            </p:nvSpPr>
            <p:spPr bwMode="invGray">
              <a:xfrm>
                <a:off x="4342377" y="392778"/>
                <a:ext cx="456410" cy="2452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Brea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8" name="Rectangle 569"/>
              <p:cNvSpPr>
                <a:spLocks noChangeArrowheads="1"/>
              </p:cNvSpPr>
              <p:nvPr/>
            </p:nvSpPr>
            <p:spPr bwMode="invGray">
              <a:xfrm>
                <a:off x="4632331" y="1264494"/>
                <a:ext cx="900290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Placentia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59" name="Rectangle 570"/>
              <p:cNvSpPr>
                <a:spLocks noChangeArrowheads="1"/>
              </p:cNvSpPr>
              <p:nvPr/>
            </p:nvSpPr>
            <p:spPr bwMode="invGray">
              <a:xfrm>
                <a:off x="6037355" y="1117717"/>
                <a:ext cx="1170555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Yorba Linda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0" name="Rectangle 571"/>
              <p:cNvSpPr>
                <a:spLocks noChangeArrowheads="1"/>
              </p:cNvSpPr>
              <p:nvPr/>
            </p:nvSpPr>
            <p:spPr bwMode="invGray">
              <a:xfrm>
                <a:off x="6010507" y="1669027"/>
                <a:ext cx="866282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Anaheim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1" name="Rectangle 572"/>
              <p:cNvSpPr>
                <a:spLocks noChangeArrowheads="1"/>
              </p:cNvSpPr>
              <p:nvPr/>
            </p:nvSpPr>
            <p:spPr bwMode="invGray">
              <a:xfrm>
                <a:off x="3608543" y="1928572"/>
                <a:ext cx="868072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Anaheim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2" name="Rectangle 573"/>
              <p:cNvSpPr>
                <a:spLocks noChangeArrowheads="1"/>
              </p:cNvSpPr>
              <p:nvPr/>
            </p:nvSpPr>
            <p:spPr bwMode="invGray">
              <a:xfrm>
                <a:off x="4725403" y="2653510"/>
                <a:ext cx="719515" cy="245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Orange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3" name="Rectangle 574"/>
              <p:cNvSpPr>
                <a:spLocks noChangeArrowheads="1"/>
              </p:cNvSpPr>
              <p:nvPr/>
            </p:nvSpPr>
            <p:spPr bwMode="invGray">
              <a:xfrm>
                <a:off x="1990529" y="1694087"/>
                <a:ext cx="898499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La Palma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4" name="Rectangle 575"/>
              <p:cNvSpPr>
                <a:spLocks noChangeArrowheads="1"/>
              </p:cNvSpPr>
              <p:nvPr/>
            </p:nvSpPr>
            <p:spPr bwMode="invGray">
              <a:xfrm>
                <a:off x="1922515" y="2000171"/>
                <a:ext cx="807218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Cypress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5" name="Rectangle 576"/>
              <p:cNvSpPr>
                <a:spLocks noChangeArrowheads="1"/>
              </p:cNvSpPr>
              <p:nvPr/>
            </p:nvSpPr>
            <p:spPr bwMode="invGray">
              <a:xfrm>
                <a:off x="2262584" y="3147542"/>
                <a:ext cx="1229620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Westminster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6" name="Rectangle 577"/>
              <p:cNvSpPr>
                <a:spLocks noChangeArrowheads="1"/>
              </p:cNvSpPr>
              <p:nvPr/>
            </p:nvSpPr>
            <p:spPr bwMode="invGray">
              <a:xfrm>
                <a:off x="5602424" y="5127248"/>
                <a:ext cx="549481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Irvine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7" name="Rectangle 578"/>
              <p:cNvSpPr>
                <a:spLocks noChangeArrowheads="1"/>
              </p:cNvSpPr>
              <p:nvPr/>
            </p:nvSpPr>
            <p:spPr bwMode="invGray">
              <a:xfrm>
                <a:off x="2552538" y="2445874"/>
                <a:ext cx="762471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Stanton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8" name="Rectangle 579"/>
              <p:cNvSpPr>
                <a:spLocks noChangeArrowheads="1"/>
              </p:cNvSpPr>
              <p:nvPr/>
            </p:nvSpPr>
            <p:spPr bwMode="invGray">
              <a:xfrm>
                <a:off x="5537990" y="2012748"/>
                <a:ext cx="418822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Villa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69" name="Rectangle 580"/>
              <p:cNvSpPr>
                <a:spLocks noChangeArrowheads="1"/>
              </p:cNvSpPr>
              <p:nvPr/>
            </p:nvSpPr>
            <p:spPr bwMode="invGray">
              <a:xfrm>
                <a:off x="5514722" y="2286566"/>
                <a:ext cx="442090" cy="2452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Park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70" name="Rectangle 581"/>
              <p:cNvSpPr>
                <a:spLocks noChangeArrowheads="1"/>
              </p:cNvSpPr>
              <p:nvPr/>
            </p:nvSpPr>
            <p:spPr bwMode="invGray">
              <a:xfrm>
                <a:off x="3461776" y="4731664"/>
                <a:ext cx="569169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Costa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71" name="Rectangle 582"/>
              <p:cNvSpPr>
                <a:spLocks noChangeArrowheads="1"/>
              </p:cNvSpPr>
              <p:nvPr/>
            </p:nvSpPr>
            <p:spPr bwMode="invGray">
              <a:xfrm>
                <a:off x="3492204" y="4984051"/>
                <a:ext cx="569169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 Mesa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72" name="Rectangle 583"/>
              <p:cNvSpPr>
                <a:spLocks noChangeArrowheads="1"/>
              </p:cNvSpPr>
              <p:nvPr/>
            </p:nvSpPr>
            <p:spPr bwMode="invGray">
              <a:xfrm>
                <a:off x="2368185" y="4611737"/>
                <a:ext cx="1091802" cy="247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Huntington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73" name="Rectangle 584"/>
              <p:cNvSpPr>
                <a:spLocks noChangeArrowheads="1"/>
              </p:cNvSpPr>
              <p:nvPr/>
            </p:nvSpPr>
            <p:spPr bwMode="invGray">
              <a:xfrm>
                <a:off x="2582966" y="4889182"/>
                <a:ext cx="615705" cy="2488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Beach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74" name="Rectangle 585"/>
              <p:cNvSpPr>
                <a:spLocks noChangeArrowheads="1"/>
              </p:cNvSpPr>
              <p:nvPr/>
            </p:nvSpPr>
            <p:spPr bwMode="invGray">
              <a:xfrm>
                <a:off x="1518011" y="3314009"/>
                <a:ext cx="422402" cy="2452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Seal</a:t>
                </a:r>
                <a:endParaRPr lang="en-US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  <p:sp>
            <p:nvSpPr>
              <p:cNvPr id="25675" name="Rectangle 586"/>
              <p:cNvSpPr>
                <a:spLocks noChangeArrowheads="1"/>
              </p:cNvSpPr>
              <p:nvPr/>
            </p:nvSpPr>
            <p:spPr bwMode="invGray">
              <a:xfrm>
                <a:off x="1449997" y="3535965"/>
                <a:ext cx="613915" cy="2452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92000"/>
                        </a:prstClr>
                      </a:outerShdw>
                    </a:effectLst>
                    <a:latin typeface="Arial" charset="0"/>
                  </a:rPr>
                  <a:t>Beach</a:t>
                </a:r>
                <a:endParaRPr lang="en-US" sz="44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92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6175" name="AutoShape 741"/>
            <p:cNvSpPr>
              <a:spLocks noChangeArrowheads="1"/>
            </p:cNvSpPr>
            <p:nvPr/>
          </p:nvSpPr>
          <p:spPr bwMode="auto">
            <a:xfrm rot="17135936">
              <a:off x="4155204" y="4285007"/>
              <a:ext cx="495300" cy="991500"/>
            </a:xfrm>
            <a:prstGeom prst="upArrow">
              <a:avLst>
                <a:gd name="adj1" fmla="val 50000"/>
                <a:gd name="adj2" fmla="val 5032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Plant 1</a:t>
              </a:r>
            </a:p>
          </p:txBody>
        </p:sp>
        <p:grpSp>
          <p:nvGrpSpPr>
            <p:cNvPr id="6176" name="Group 838"/>
            <p:cNvGrpSpPr>
              <a:grpSpLocks/>
            </p:cNvGrpSpPr>
            <p:nvPr/>
          </p:nvGrpSpPr>
          <p:grpSpPr bwMode="auto">
            <a:xfrm>
              <a:off x="1593850" y="906463"/>
              <a:ext cx="3636963" cy="5665787"/>
              <a:chOff x="1594127" y="905888"/>
              <a:chExt cx="3636769" cy="5666362"/>
            </a:xfrm>
            <a:grpFill/>
          </p:grpSpPr>
          <p:sp>
            <p:nvSpPr>
              <p:cNvPr id="6177" name="Freeform 601"/>
              <p:cNvSpPr>
                <a:spLocks/>
              </p:cNvSpPr>
              <p:nvPr/>
            </p:nvSpPr>
            <p:spPr bwMode="auto">
              <a:xfrm>
                <a:off x="1594127" y="2760223"/>
                <a:ext cx="144414" cy="143889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0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0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4" y="0"/>
                    </a:moveTo>
                    <a:lnTo>
                      <a:pt x="42" y="0"/>
                    </a:lnTo>
                    <a:lnTo>
                      <a:pt x="48" y="4"/>
                    </a:lnTo>
                    <a:lnTo>
                      <a:pt x="55" y="6"/>
                    </a:lnTo>
                    <a:lnTo>
                      <a:pt x="59" y="12"/>
                    </a:lnTo>
                    <a:lnTo>
                      <a:pt x="65" y="16"/>
                    </a:lnTo>
                    <a:lnTo>
                      <a:pt x="67" y="21"/>
                    </a:lnTo>
                    <a:lnTo>
                      <a:pt x="69" y="29"/>
                    </a:lnTo>
                    <a:lnTo>
                      <a:pt x="71" y="37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59" y="62"/>
                    </a:lnTo>
                    <a:lnTo>
                      <a:pt x="55" y="66"/>
                    </a:lnTo>
                    <a:lnTo>
                      <a:pt x="48" y="67"/>
                    </a:lnTo>
                    <a:lnTo>
                      <a:pt x="42" y="71"/>
                    </a:lnTo>
                    <a:lnTo>
                      <a:pt x="34" y="71"/>
                    </a:lnTo>
                    <a:lnTo>
                      <a:pt x="29" y="71"/>
                    </a:lnTo>
                    <a:lnTo>
                      <a:pt x="21" y="67"/>
                    </a:lnTo>
                    <a:lnTo>
                      <a:pt x="15" y="66"/>
                    </a:lnTo>
                    <a:lnTo>
                      <a:pt x="9" y="62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9" y="12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8" name="Freeform 602"/>
              <p:cNvSpPr>
                <a:spLocks/>
              </p:cNvSpPr>
              <p:nvPr/>
            </p:nvSpPr>
            <p:spPr bwMode="auto">
              <a:xfrm>
                <a:off x="1620569" y="3135144"/>
                <a:ext cx="144412" cy="143888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0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2147483647 w 71"/>
                  <a:gd name="T47" fmla="*/ 2147483647 h 71"/>
                  <a:gd name="T48" fmla="*/ 0 w 71"/>
                  <a:gd name="T49" fmla="*/ 2147483647 h 71"/>
                  <a:gd name="T50" fmla="*/ 2147483647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0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7" y="0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5"/>
                    </a:lnTo>
                    <a:lnTo>
                      <a:pt x="62" y="9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1" y="28"/>
                    </a:lnTo>
                    <a:lnTo>
                      <a:pt x="71" y="34"/>
                    </a:lnTo>
                    <a:lnTo>
                      <a:pt x="71" y="42"/>
                    </a:lnTo>
                    <a:lnTo>
                      <a:pt x="69" y="48"/>
                    </a:lnTo>
                    <a:lnTo>
                      <a:pt x="65" y="55"/>
                    </a:lnTo>
                    <a:lnTo>
                      <a:pt x="62" y="59"/>
                    </a:lnTo>
                    <a:lnTo>
                      <a:pt x="56" y="65"/>
                    </a:lnTo>
                    <a:lnTo>
                      <a:pt x="50" y="67"/>
                    </a:lnTo>
                    <a:lnTo>
                      <a:pt x="42" y="69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2" y="59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21" y="1"/>
                    </a:lnTo>
                    <a:lnTo>
                      <a:pt x="29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9" name="Freeform 603"/>
              <p:cNvSpPr>
                <a:spLocks/>
              </p:cNvSpPr>
              <p:nvPr/>
            </p:nvSpPr>
            <p:spPr bwMode="auto">
              <a:xfrm>
                <a:off x="2226698" y="3605314"/>
                <a:ext cx="144412" cy="143888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4" y="0"/>
                    </a:moveTo>
                    <a:lnTo>
                      <a:pt x="42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1"/>
                    </a:lnTo>
                    <a:lnTo>
                      <a:pt x="65" y="17"/>
                    </a:lnTo>
                    <a:lnTo>
                      <a:pt x="67" y="23"/>
                    </a:lnTo>
                    <a:lnTo>
                      <a:pt x="69" y="29"/>
                    </a:lnTo>
                    <a:lnTo>
                      <a:pt x="71" y="36"/>
                    </a:lnTo>
                    <a:lnTo>
                      <a:pt x="69" y="44"/>
                    </a:lnTo>
                    <a:lnTo>
                      <a:pt x="67" y="50"/>
                    </a:lnTo>
                    <a:lnTo>
                      <a:pt x="65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50" y="69"/>
                    </a:lnTo>
                    <a:lnTo>
                      <a:pt x="42" y="71"/>
                    </a:lnTo>
                    <a:lnTo>
                      <a:pt x="34" y="71"/>
                    </a:lnTo>
                    <a:lnTo>
                      <a:pt x="28" y="71"/>
                    </a:lnTo>
                    <a:lnTo>
                      <a:pt x="21" y="69"/>
                    </a:lnTo>
                    <a:lnTo>
                      <a:pt x="15" y="65"/>
                    </a:lnTo>
                    <a:lnTo>
                      <a:pt x="9" y="61"/>
                    </a:lnTo>
                    <a:lnTo>
                      <a:pt x="5" y="55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9" y="11"/>
                    </a:lnTo>
                    <a:lnTo>
                      <a:pt x="15" y="8"/>
                    </a:lnTo>
                    <a:lnTo>
                      <a:pt x="21" y="4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0" name="Freeform 604"/>
              <p:cNvSpPr>
                <a:spLocks/>
              </p:cNvSpPr>
              <p:nvPr/>
            </p:nvSpPr>
            <p:spPr bwMode="auto">
              <a:xfrm>
                <a:off x="2670107" y="4008606"/>
                <a:ext cx="144412" cy="141862"/>
              </a:xfrm>
              <a:custGeom>
                <a:avLst/>
                <a:gdLst>
                  <a:gd name="T0" fmla="*/ 2147483647 w 71"/>
                  <a:gd name="T1" fmla="*/ 0 h 70"/>
                  <a:gd name="T2" fmla="*/ 2147483647 w 71"/>
                  <a:gd name="T3" fmla="*/ 0 h 70"/>
                  <a:gd name="T4" fmla="*/ 2147483647 w 71"/>
                  <a:gd name="T5" fmla="*/ 2147483647 h 70"/>
                  <a:gd name="T6" fmla="*/ 2147483647 w 71"/>
                  <a:gd name="T7" fmla="*/ 2147483647 h 70"/>
                  <a:gd name="T8" fmla="*/ 2147483647 w 71"/>
                  <a:gd name="T9" fmla="*/ 2147483647 h 70"/>
                  <a:gd name="T10" fmla="*/ 2147483647 w 71"/>
                  <a:gd name="T11" fmla="*/ 2147483647 h 70"/>
                  <a:gd name="T12" fmla="*/ 2147483647 w 71"/>
                  <a:gd name="T13" fmla="*/ 2147483647 h 70"/>
                  <a:gd name="T14" fmla="*/ 2147483647 w 71"/>
                  <a:gd name="T15" fmla="*/ 2147483647 h 70"/>
                  <a:gd name="T16" fmla="*/ 2147483647 w 71"/>
                  <a:gd name="T17" fmla="*/ 2147483647 h 70"/>
                  <a:gd name="T18" fmla="*/ 2147483647 w 71"/>
                  <a:gd name="T19" fmla="*/ 2147483647 h 70"/>
                  <a:gd name="T20" fmla="*/ 2147483647 w 71"/>
                  <a:gd name="T21" fmla="*/ 2147483647 h 70"/>
                  <a:gd name="T22" fmla="*/ 2147483647 w 71"/>
                  <a:gd name="T23" fmla="*/ 2147483647 h 70"/>
                  <a:gd name="T24" fmla="*/ 2147483647 w 71"/>
                  <a:gd name="T25" fmla="*/ 2147483647 h 70"/>
                  <a:gd name="T26" fmla="*/ 2147483647 w 71"/>
                  <a:gd name="T27" fmla="*/ 2147483647 h 70"/>
                  <a:gd name="T28" fmla="*/ 2147483647 w 71"/>
                  <a:gd name="T29" fmla="*/ 2147483647 h 70"/>
                  <a:gd name="T30" fmla="*/ 2147483647 w 71"/>
                  <a:gd name="T31" fmla="*/ 2147483647 h 70"/>
                  <a:gd name="T32" fmla="*/ 2147483647 w 71"/>
                  <a:gd name="T33" fmla="*/ 2147483647 h 70"/>
                  <a:gd name="T34" fmla="*/ 2147483647 w 71"/>
                  <a:gd name="T35" fmla="*/ 2147483647 h 70"/>
                  <a:gd name="T36" fmla="*/ 2147483647 w 71"/>
                  <a:gd name="T37" fmla="*/ 2147483647 h 70"/>
                  <a:gd name="T38" fmla="*/ 2147483647 w 71"/>
                  <a:gd name="T39" fmla="*/ 2147483647 h 70"/>
                  <a:gd name="T40" fmla="*/ 2147483647 w 71"/>
                  <a:gd name="T41" fmla="*/ 2147483647 h 70"/>
                  <a:gd name="T42" fmla="*/ 2147483647 w 71"/>
                  <a:gd name="T43" fmla="*/ 2147483647 h 70"/>
                  <a:gd name="T44" fmla="*/ 2147483647 w 71"/>
                  <a:gd name="T45" fmla="*/ 2147483647 h 70"/>
                  <a:gd name="T46" fmla="*/ 2147483647 w 71"/>
                  <a:gd name="T47" fmla="*/ 2147483647 h 70"/>
                  <a:gd name="T48" fmla="*/ 0 w 71"/>
                  <a:gd name="T49" fmla="*/ 2147483647 h 70"/>
                  <a:gd name="T50" fmla="*/ 2147483647 w 71"/>
                  <a:gd name="T51" fmla="*/ 2147483647 h 70"/>
                  <a:gd name="T52" fmla="*/ 2147483647 w 71"/>
                  <a:gd name="T53" fmla="*/ 2147483647 h 70"/>
                  <a:gd name="T54" fmla="*/ 2147483647 w 71"/>
                  <a:gd name="T55" fmla="*/ 2147483647 h 70"/>
                  <a:gd name="T56" fmla="*/ 2147483647 w 71"/>
                  <a:gd name="T57" fmla="*/ 2147483647 h 70"/>
                  <a:gd name="T58" fmla="*/ 2147483647 w 71"/>
                  <a:gd name="T59" fmla="*/ 2147483647 h 70"/>
                  <a:gd name="T60" fmla="*/ 2147483647 w 71"/>
                  <a:gd name="T61" fmla="*/ 2147483647 h 70"/>
                  <a:gd name="T62" fmla="*/ 2147483647 w 71"/>
                  <a:gd name="T63" fmla="*/ 0 h 70"/>
                  <a:gd name="T64" fmla="*/ 2147483647 w 71"/>
                  <a:gd name="T65" fmla="*/ 0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0"/>
                  <a:gd name="T101" fmla="*/ 71 w 71"/>
                  <a:gd name="T102" fmla="*/ 70 h 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0">
                    <a:moveTo>
                      <a:pt x="37" y="0"/>
                    </a:moveTo>
                    <a:lnTo>
                      <a:pt x="43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2"/>
                    </a:lnTo>
                    <a:lnTo>
                      <a:pt x="71" y="27"/>
                    </a:lnTo>
                    <a:lnTo>
                      <a:pt x="71" y="35"/>
                    </a:lnTo>
                    <a:lnTo>
                      <a:pt x="71" y="43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62" y="60"/>
                    </a:lnTo>
                    <a:lnTo>
                      <a:pt x="56" y="64"/>
                    </a:lnTo>
                    <a:lnTo>
                      <a:pt x="50" y="68"/>
                    </a:lnTo>
                    <a:lnTo>
                      <a:pt x="43" y="70"/>
                    </a:lnTo>
                    <a:lnTo>
                      <a:pt x="37" y="70"/>
                    </a:lnTo>
                    <a:lnTo>
                      <a:pt x="29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2" y="60"/>
                    </a:lnTo>
                    <a:lnTo>
                      <a:pt x="6" y="54"/>
                    </a:lnTo>
                    <a:lnTo>
                      <a:pt x="4" y="48"/>
                    </a:lnTo>
                    <a:lnTo>
                      <a:pt x="2" y="43"/>
                    </a:lnTo>
                    <a:lnTo>
                      <a:pt x="0" y="35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1" name="Freeform 605"/>
              <p:cNvSpPr>
                <a:spLocks/>
              </p:cNvSpPr>
              <p:nvPr/>
            </p:nvSpPr>
            <p:spPr bwMode="auto">
              <a:xfrm>
                <a:off x="3951519" y="4409872"/>
                <a:ext cx="144412" cy="143889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0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0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6" y="0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1" y="10"/>
                    </a:lnTo>
                    <a:lnTo>
                      <a:pt x="65" y="16"/>
                    </a:lnTo>
                    <a:lnTo>
                      <a:pt x="67" y="21"/>
                    </a:lnTo>
                    <a:lnTo>
                      <a:pt x="71" y="27"/>
                    </a:lnTo>
                    <a:lnTo>
                      <a:pt x="71" y="35"/>
                    </a:lnTo>
                    <a:lnTo>
                      <a:pt x="71" y="42"/>
                    </a:lnTo>
                    <a:lnTo>
                      <a:pt x="67" y="48"/>
                    </a:lnTo>
                    <a:lnTo>
                      <a:pt x="65" y="54"/>
                    </a:lnTo>
                    <a:lnTo>
                      <a:pt x="61" y="60"/>
                    </a:lnTo>
                    <a:lnTo>
                      <a:pt x="56" y="63"/>
                    </a:lnTo>
                    <a:lnTo>
                      <a:pt x="50" y="67"/>
                    </a:lnTo>
                    <a:lnTo>
                      <a:pt x="42" y="69"/>
                    </a:lnTo>
                    <a:lnTo>
                      <a:pt x="36" y="71"/>
                    </a:lnTo>
                    <a:lnTo>
                      <a:pt x="29" y="69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9" y="60"/>
                    </a:lnTo>
                    <a:lnTo>
                      <a:pt x="6" y="54"/>
                    </a:lnTo>
                    <a:lnTo>
                      <a:pt x="4" y="48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2" name="Freeform 606"/>
              <p:cNvSpPr>
                <a:spLocks/>
              </p:cNvSpPr>
              <p:nvPr/>
            </p:nvSpPr>
            <p:spPr bwMode="auto">
              <a:xfrm>
                <a:off x="4299330" y="5941978"/>
                <a:ext cx="140346" cy="143889"/>
              </a:xfrm>
              <a:custGeom>
                <a:avLst/>
                <a:gdLst>
                  <a:gd name="T0" fmla="*/ 2147483647 w 69"/>
                  <a:gd name="T1" fmla="*/ 0 h 71"/>
                  <a:gd name="T2" fmla="*/ 2147483647 w 69"/>
                  <a:gd name="T3" fmla="*/ 0 h 71"/>
                  <a:gd name="T4" fmla="*/ 2147483647 w 69"/>
                  <a:gd name="T5" fmla="*/ 2147483647 h 71"/>
                  <a:gd name="T6" fmla="*/ 2147483647 w 69"/>
                  <a:gd name="T7" fmla="*/ 2147483647 h 71"/>
                  <a:gd name="T8" fmla="*/ 2147483647 w 69"/>
                  <a:gd name="T9" fmla="*/ 2147483647 h 71"/>
                  <a:gd name="T10" fmla="*/ 2147483647 w 69"/>
                  <a:gd name="T11" fmla="*/ 2147483647 h 71"/>
                  <a:gd name="T12" fmla="*/ 2147483647 w 69"/>
                  <a:gd name="T13" fmla="*/ 2147483647 h 71"/>
                  <a:gd name="T14" fmla="*/ 2147483647 w 69"/>
                  <a:gd name="T15" fmla="*/ 2147483647 h 71"/>
                  <a:gd name="T16" fmla="*/ 2147483647 w 69"/>
                  <a:gd name="T17" fmla="*/ 2147483647 h 71"/>
                  <a:gd name="T18" fmla="*/ 2147483647 w 69"/>
                  <a:gd name="T19" fmla="*/ 2147483647 h 71"/>
                  <a:gd name="T20" fmla="*/ 2147483647 w 69"/>
                  <a:gd name="T21" fmla="*/ 2147483647 h 71"/>
                  <a:gd name="T22" fmla="*/ 2147483647 w 69"/>
                  <a:gd name="T23" fmla="*/ 2147483647 h 71"/>
                  <a:gd name="T24" fmla="*/ 2147483647 w 69"/>
                  <a:gd name="T25" fmla="*/ 2147483647 h 71"/>
                  <a:gd name="T26" fmla="*/ 2147483647 w 69"/>
                  <a:gd name="T27" fmla="*/ 2147483647 h 71"/>
                  <a:gd name="T28" fmla="*/ 2147483647 w 69"/>
                  <a:gd name="T29" fmla="*/ 2147483647 h 71"/>
                  <a:gd name="T30" fmla="*/ 2147483647 w 69"/>
                  <a:gd name="T31" fmla="*/ 2147483647 h 71"/>
                  <a:gd name="T32" fmla="*/ 2147483647 w 69"/>
                  <a:gd name="T33" fmla="*/ 2147483647 h 71"/>
                  <a:gd name="T34" fmla="*/ 2147483647 w 69"/>
                  <a:gd name="T35" fmla="*/ 2147483647 h 71"/>
                  <a:gd name="T36" fmla="*/ 2147483647 w 69"/>
                  <a:gd name="T37" fmla="*/ 2147483647 h 71"/>
                  <a:gd name="T38" fmla="*/ 2147483647 w 69"/>
                  <a:gd name="T39" fmla="*/ 2147483647 h 71"/>
                  <a:gd name="T40" fmla="*/ 2147483647 w 69"/>
                  <a:gd name="T41" fmla="*/ 2147483647 h 71"/>
                  <a:gd name="T42" fmla="*/ 2147483647 w 69"/>
                  <a:gd name="T43" fmla="*/ 2147483647 h 71"/>
                  <a:gd name="T44" fmla="*/ 2147483647 w 69"/>
                  <a:gd name="T45" fmla="*/ 2147483647 h 71"/>
                  <a:gd name="T46" fmla="*/ 0 w 69"/>
                  <a:gd name="T47" fmla="*/ 2147483647 h 71"/>
                  <a:gd name="T48" fmla="*/ 0 w 69"/>
                  <a:gd name="T49" fmla="*/ 2147483647 h 71"/>
                  <a:gd name="T50" fmla="*/ 0 w 69"/>
                  <a:gd name="T51" fmla="*/ 2147483647 h 71"/>
                  <a:gd name="T52" fmla="*/ 2147483647 w 69"/>
                  <a:gd name="T53" fmla="*/ 2147483647 h 71"/>
                  <a:gd name="T54" fmla="*/ 2147483647 w 69"/>
                  <a:gd name="T55" fmla="*/ 2147483647 h 71"/>
                  <a:gd name="T56" fmla="*/ 2147483647 w 69"/>
                  <a:gd name="T57" fmla="*/ 2147483647 h 71"/>
                  <a:gd name="T58" fmla="*/ 2147483647 w 69"/>
                  <a:gd name="T59" fmla="*/ 2147483647 h 71"/>
                  <a:gd name="T60" fmla="*/ 2147483647 w 69"/>
                  <a:gd name="T61" fmla="*/ 2147483647 h 71"/>
                  <a:gd name="T62" fmla="*/ 2147483647 w 69"/>
                  <a:gd name="T63" fmla="*/ 0 h 71"/>
                  <a:gd name="T64" fmla="*/ 2147483647 w 69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71"/>
                  <a:gd name="T101" fmla="*/ 69 w 69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71">
                    <a:moveTo>
                      <a:pt x="34" y="0"/>
                    </a:moveTo>
                    <a:lnTo>
                      <a:pt x="42" y="0"/>
                    </a:lnTo>
                    <a:lnTo>
                      <a:pt x="48" y="2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3" y="16"/>
                    </a:lnTo>
                    <a:lnTo>
                      <a:pt x="67" y="22"/>
                    </a:lnTo>
                    <a:lnTo>
                      <a:pt x="69" y="29"/>
                    </a:lnTo>
                    <a:lnTo>
                      <a:pt x="69" y="35"/>
                    </a:lnTo>
                    <a:lnTo>
                      <a:pt x="69" y="43"/>
                    </a:lnTo>
                    <a:lnTo>
                      <a:pt x="67" y="48"/>
                    </a:lnTo>
                    <a:lnTo>
                      <a:pt x="63" y="56"/>
                    </a:lnTo>
                    <a:lnTo>
                      <a:pt x="59" y="60"/>
                    </a:lnTo>
                    <a:lnTo>
                      <a:pt x="53" y="66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1"/>
                    </a:lnTo>
                    <a:lnTo>
                      <a:pt x="27" y="70"/>
                    </a:lnTo>
                    <a:lnTo>
                      <a:pt x="21" y="68"/>
                    </a:lnTo>
                    <a:lnTo>
                      <a:pt x="15" y="66"/>
                    </a:lnTo>
                    <a:lnTo>
                      <a:pt x="9" y="60"/>
                    </a:lnTo>
                    <a:lnTo>
                      <a:pt x="5" y="56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3" name="Freeform 607"/>
              <p:cNvSpPr>
                <a:spLocks/>
              </p:cNvSpPr>
              <p:nvPr/>
            </p:nvSpPr>
            <p:spPr bwMode="auto">
              <a:xfrm>
                <a:off x="4138646" y="5654202"/>
                <a:ext cx="144412" cy="143889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5" y="0"/>
                    </a:moveTo>
                    <a:lnTo>
                      <a:pt x="42" y="2"/>
                    </a:lnTo>
                    <a:lnTo>
                      <a:pt x="50" y="4"/>
                    </a:lnTo>
                    <a:lnTo>
                      <a:pt x="56" y="6"/>
                    </a:lnTo>
                    <a:lnTo>
                      <a:pt x="59" y="12"/>
                    </a:lnTo>
                    <a:lnTo>
                      <a:pt x="65" y="16"/>
                    </a:lnTo>
                    <a:lnTo>
                      <a:pt x="67" y="22"/>
                    </a:lnTo>
                    <a:lnTo>
                      <a:pt x="69" y="29"/>
                    </a:lnTo>
                    <a:lnTo>
                      <a:pt x="71" y="37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59" y="62"/>
                    </a:lnTo>
                    <a:lnTo>
                      <a:pt x="56" y="66"/>
                    </a:lnTo>
                    <a:lnTo>
                      <a:pt x="50" y="69"/>
                    </a:lnTo>
                    <a:lnTo>
                      <a:pt x="42" y="71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1" y="69"/>
                    </a:lnTo>
                    <a:lnTo>
                      <a:pt x="15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9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4" name="Freeform 608"/>
              <p:cNvSpPr>
                <a:spLocks/>
              </p:cNvSpPr>
              <p:nvPr/>
            </p:nvSpPr>
            <p:spPr bwMode="auto">
              <a:xfrm>
                <a:off x="3923043" y="5611644"/>
                <a:ext cx="144412" cy="143888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5" y="0"/>
                    </a:moveTo>
                    <a:lnTo>
                      <a:pt x="43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64" y="16"/>
                    </a:lnTo>
                    <a:lnTo>
                      <a:pt x="68" y="21"/>
                    </a:lnTo>
                    <a:lnTo>
                      <a:pt x="70" y="29"/>
                    </a:lnTo>
                    <a:lnTo>
                      <a:pt x="71" y="37"/>
                    </a:lnTo>
                    <a:lnTo>
                      <a:pt x="70" y="43"/>
                    </a:lnTo>
                    <a:lnTo>
                      <a:pt x="68" y="50"/>
                    </a:lnTo>
                    <a:lnTo>
                      <a:pt x="64" y="56"/>
                    </a:lnTo>
                    <a:lnTo>
                      <a:pt x="60" y="62"/>
                    </a:lnTo>
                    <a:lnTo>
                      <a:pt x="54" y="66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5" y="71"/>
                    </a:lnTo>
                    <a:lnTo>
                      <a:pt x="27" y="71"/>
                    </a:lnTo>
                    <a:lnTo>
                      <a:pt x="22" y="69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5" name="Freeform 609"/>
              <p:cNvSpPr>
                <a:spLocks/>
              </p:cNvSpPr>
              <p:nvPr/>
            </p:nvSpPr>
            <p:spPr bwMode="auto">
              <a:xfrm>
                <a:off x="3908805" y="5826463"/>
                <a:ext cx="144414" cy="143888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4" y="0"/>
                    </a:moveTo>
                    <a:lnTo>
                      <a:pt x="42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1"/>
                    </a:lnTo>
                    <a:lnTo>
                      <a:pt x="65" y="17"/>
                    </a:lnTo>
                    <a:lnTo>
                      <a:pt x="67" y="23"/>
                    </a:lnTo>
                    <a:lnTo>
                      <a:pt x="69" y="29"/>
                    </a:lnTo>
                    <a:lnTo>
                      <a:pt x="71" y="36"/>
                    </a:lnTo>
                    <a:lnTo>
                      <a:pt x="69" y="44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50" y="69"/>
                    </a:lnTo>
                    <a:lnTo>
                      <a:pt x="42" y="71"/>
                    </a:lnTo>
                    <a:lnTo>
                      <a:pt x="34" y="71"/>
                    </a:lnTo>
                    <a:lnTo>
                      <a:pt x="29" y="71"/>
                    </a:lnTo>
                    <a:lnTo>
                      <a:pt x="21" y="69"/>
                    </a:lnTo>
                    <a:lnTo>
                      <a:pt x="15" y="65"/>
                    </a:lnTo>
                    <a:lnTo>
                      <a:pt x="9" y="61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9" y="11"/>
                    </a:lnTo>
                    <a:lnTo>
                      <a:pt x="15" y="8"/>
                    </a:lnTo>
                    <a:lnTo>
                      <a:pt x="21" y="4"/>
                    </a:lnTo>
                    <a:lnTo>
                      <a:pt x="29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6" name="Freeform 610"/>
              <p:cNvSpPr>
                <a:spLocks/>
              </p:cNvSpPr>
              <p:nvPr/>
            </p:nvSpPr>
            <p:spPr bwMode="auto">
              <a:xfrm>
                <a:off x="3693202" y="5611644"/>
                <a:ext cx="144414" cy="143888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5" y="0"/>
                    </a:moveTo>
                    <a:lnTo>
                      <a:pt x="42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64" y="16"/>
                    </a:lnTo>
                    <a:lnTo>
                      <a:pt x="67" y="21"/>
                    </a:lnTo>
                    <a:lnTo>
                      <a:pt x="69" y="29"/>
                    </a:lnTo>
                    <a:lnTo>
                      <a:pt x="71" y="37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6"/>
                    </a:lnTo>
                    <a:lnTo>
                      <a:pt x="60" y="62"/>
                    </a:lnTo>
                    <a:lnTo>
                      <a:pt x="54" y="66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35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7" name="Freeform 611"/>
              <p:cNvSpPr>
                <a:spLocks/>
              </p:cNvSpPr>
              <p:nvPr/>
            </p:nvSpPr>
            <p:spPr bwMode="auto">
              <a:xfrm>
                <a:off x="3489803" y="5510314"/>
                <a:ext cx="144414" cy="143888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2147483647 w 71"/>
                  <a:gd name="T47" fmla="*/ 2147483647 h 71"/>
                  <a:gd name="T48" fmla="*/ 0 w 71"/>
                  <a:gd name="T49" fmla="*/ 2147483647 h 71"/>
                  <a:gd name="T50" fmla="*/ 2147483647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7" y="0"/>
                    </a:moveTo>
                    <a:lnTo>
                      <a:pt x="43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2"/>
                    </a:lnTo>
                    <a:lnTo>
                      <a:pt x="66" y="18"/>
                    </a:lnTo>
                    <a:lnTo>
                      <a:pt x="70" y="23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45"/>
                    </a:lnTo>
                    <a:lnTo>
                      <a:pt x="70" y="50"/>
                    </a:lnTo>
                    <a:lnTo>
                      <a:pt x="66" y="56"/>
                    </a:lnTo>
                    <a:lnTo>
                      <a:pt x="62" y="62"/>
                    </a:lnTo>
                    <a:lnTo>
                      <a:pt x="56" y="66"/>
                    </a:lnTo>
                    <a:lnTo>
                      <a:pt x="50" y="69"/>
                    </a:lnTo>
                    <a:lnTo>
                      <a:pt x="43" y="71"/>
                    </a:lnTo>
                    <a:lnTo>
                      <a:pt x="37" y="71"/>
                    </a:lnTo>
                    <a:lnTo>
                      <a:pt x="29" y="71"/>
                    </a:lnTo>
                    <a:lnTo>
                      <a:pt x="22" y="69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3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8" name="Freeform 613"/>
              <p:cNvSpPr>
                <a:spLocks/>
              </p:cNvSpPr>
              <p:nvPr/>
            </p:nvSpPr>
            <p:spPr bwMode="auto">
              <a:xfrm>
                <a:off x="4521036" y="905888"/>
                <a:ext cx="144412" cy="139834"/>
              </a:xfrm>
              <a:custGeom>
                <a:avLst/>
                <a:gdLst>
                  <a:gd name="T0" fmla="*/ 2147483647 w 71"/>
                  <a:gd name="T1" fmla="*/ 0 h 69"/>
                  <a:gd name="T2" fmla="*/ 2147483647 w 71"/>
                  <a:gd name="T3" fmla="*/ 0 h 69"/>
                  <a:gd name="T4" fmla="*/ 2147483647 w 71"/>
                  <a:gd name="T5" fmla="*/ 2147483647 h 69"/>
                  <a:gd name="T6" fmla="*/ 2147483647 w 71"/>
                  <a:gd name="T7" fmla="*/ 2147483647 h 69"/>
                  <a:gd name="T8" fmla="*/ 2147483647 w 71"/>
                  <a:gd name="T9" fmla="*/ 2147483647 h 69"/>
                  <a:gd name="T10" fmla="*/ 2147483647 w 71"/>
                  <a:gd name="T11" fmla="*/ 2147483647 h 69"/>
                  <a:gd name="T12" fmla="*/ 2147483647 w 71"/>
                  <a:gd name="T13" fmla="*/ 2147483647 h 69"/>
                  <a:gd name="T14" fmla="*/ 2147483647 w 71"/>
                  <a:gd name="T15" fmla="*/ 2147483647 h 69"/>
                  <a:gd name="T16" fmla="*/ 2147483647 w 71"/>
                  <a:gd name="T17" fmla="*/ 2147483647 h 69"/>
                  <a:gd name="T18" fmla="*/ 2147483647 w 71"/>
                  <a:gd name="T19" fmla="*/ 2147483647 h 69"/>
                  <a:gd name="T20" fmla="*/ 2147483647 w 71"/>
                  <a:gd name="T21" fmla="*/ 2147483647 h 69"/>
                  <a:gd name="T22" fmla="*/ 2147483647 w 71"/>
                  <a:gd name="T23" fmla="*/ 2147483647 h 69"/>
                  <a:gd name="T24" fmla="*/ 2147483647 w 71"/>
                  <a:gd name="T25" fmla="*/ 2147483647 h 69"/>
                  <a:gd name="T26" fmla="*/ 2147483647 w 71"/>
                  <a:gd name="T27" fmla="*/ 2147483647 h 69"/>
                  <a:gd name="T28" fmla="*/ 2147483647 w 71"/>
                  <a:gd name="T29" fmla="*/ 2147483647 h 69"/>
                  <a:gd name="T30" fmla="*/ 2147483647 w 71"/>
                  <a:gd name="T31" fmla="*/ 2147483647 h 69"/>
                  <a:gd name="T32" fmla="*/ 2147483647 w 71"/>
                  <a:gd name="T33" fmla="*/ 2147483647 h 69"/>
                  <a:gd name="T34" fmla="*/ 2147483647 w 71"/>
                  <a:gd name="T35" fmla="*/ 2147483647 h 69"/>
                  <a:gd name="T36" fmla="*/ 2147483647 w 71"/>
                  <a:gd name="T37" fmla="*/ 2147483647 h 69"/>
                  <a:gd name="T38" fmla="*/ 2147483647 w 71"/>
                  <a:gd name="T39" fmla="*/ 2147483647 h 69"/>
                  <a:gd name="T40" fmla="*/ 2147483647 w 71"/>
                  <a:gd name="T41" fmla="*/ 2147483647 h 69"/>
                  <a:gd name="T42" fmla="*/ 2147483647 w 71"/>
                  <a:gd name="T43" fmla="*/ 2147483647 h 69"/>
                  <a:gd name="T44" fmla="*/ 2147483647 w 71"/>
                  <a:gd name="T45" fmla="*/ 2147483647 h 69"/>
                  <a:gd name="T46" fmla="*/ 0 w 71"/>
                  <a:gd name="T47" fmla="*/ 2147483647 h 69"/>
                  <a:gd name="T48" fmla="*/ 0 w 71"/>
                  <a:gd name="T49" fmla="*/ 2147483647 h 69"/>
                  <a:gd name="T50" fmla="*/ 0 w 71"/>
                  <a:gd name="T51" fmla="*/ 2147483647 h 69"/>
                  <a:gd name="T52" fmla="*/ 2147483647 w 71"/>
                  <a:gd name="T53" fmla="*/ 2147483647 h 69"/>
                  <a:gd name="T54" fmla="*/ 2147483647 w 71"/>
                  <a:gd name="T55" fmla="*/ 2147483647 h 69"/>
                  <a:gd name="T56" fmla="*/ 2147483647 w 71"/>
                  <a:gd name="T57" fmla="*/ 2147483647 h 69"/>
                  <a:gd name="T58" fmla="*/ 2147483647 w 71"/>
                  <a:gd name="T59" fmla="*/ 2147483647 h 69"/>
                  <a:gd name="T60" fmla="*/ 2147483647 w 71"/>
                  <a:gd name="T61" fmla="*/ 2147483647 h 69"/>
                  <a:gd name="T62" fmla="*/ 2147483647 w 71"/>
                  <a:gd name="T63" fmla="*/ 0 h 69"/>
                  <a:gd name="T64" fmla="*/ 2147483647 w 71"/>
                  <a:gd name="T65" fmla="*/ 0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69"/>
                  <a:gd name="T101" fmla="*/ 71 w 71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69">
                    <a:moveTo>
                      <a:pt x="37" y="0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5"/>
                    </a:lnTo>
                    <a:lnTo>
                      <a:pt x="61" y="9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1" y="27"/>
                    </a:lnTo>
                    <a:lnTo>
                      <a:pt x="71" y="34"/>
                    </a:lnTo>
                    <a:lnTo>
                      <a:pt x="71" y="42"/>
                    </a:lnTo>
                    <a:lnTo>
                      <a:pt x="69" y="48"/>
                    </a:lnTo>
                    <a:lnTo>
                      <a:pt x="65" y="53"/>
                    </a:lnTo>
                    <a:lnTo>
                      <a:pt x="61" y="59"/>
                    </a:lnTo>
                    <a:lnTo>
                      <a:pt x="56" y="63"/>
                    </a:lnTo>
                    <a:lnTo>
                      <a:pt x="50" y="67"/>
                    </a:lnTo>
                    <a:lnTo>
                      <a:pt x="42" y="69"/>
                    </a:lnTo>
                    <a:lnTo>
                      <a:pt x="37" y="69"/>
                    </a:lnTo>
                    <a:lnTo>
                      <a:pt x="29" y="69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2" y="59"/>
                    </a:lnTo>
                    <a:lnTo>
                      <a:pt x="6" y="53"/>
                    </a:lnTo>
                    <a:lnTo>
                      <a:pt x="4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9" name="Freeform 614"/>
              <p:cNvSpPr>
                <a:spLocks/>
              </p:cNvSpPr>
              <p:nvPr/>
            </p:nvSpPr>
            <p:spPr bwMode="auto">
              <a:xfrm>
                <a:off x="4742740" y="4438244"/>
                <a:ext cx="144414" cy="143889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0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0 w 71"/>
                  <a:gd name="T47" fmla="*/ 2147483647 h 71"/>
                  <a:gd name="T48" fmla="*/ 0 w 71"/>
                  <a:gd name="T49" fmla="*/ 2147483647 h 71"/>
                  <a:gd name="T50" fmla="*/ 0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0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5" y="0"/>
                    </a:moveTo>
                    <a:lnTo>
                      <a:pt x="43" y="0"/>
                    </a:lnTo>
                    <a:lnTo>
                      <a:pt x="48" y="3"/>
                    </a:lnTo>
                    <a:lnTo>
                      <a:pt x="54" y="5"/>
                    </a:lnTo>
                    <a:lnTo>
                      <a:pt x="60" y="11"/>
                    </a:lnTo>
                    <a:lnTo>
                      <a:pt x="64" y="15"/>
                    </a:lnTo>
                    <a:lnTo>
                      <a:pt x="68" y="21"/>
                    </a:lnTo>
                    <a:lnTo>
                      <a:pt x="70" y="28"/>
                    </a:lnTo>
                    <a:lnTo>
                      <a:pt x="71" y="36"/>
                    </a:lnTo>
                    <a:lnTo>
                      <a:pt x="70" y="42"/>
                    </a:lnTo>
                    <a:lnTo>
                      <a:pt x="68" y="49"/>
                    </a:lnTo>
                    <a:lnTo>
                      <a:pt x="64" y="55"/>
                    </a:lnTo>
                    <a:lnTo>
                      <a:pt x="60" y="61"/>
                    </a:lnTo>
                    <a:lnTo>
                      <a:pt x="54" y="65"/>
                    </a:lnTo>
                    <a:lnTo>
                      <a:pt x="48" y="67"/>
                    </a:lnTo>
                    <a:lnTo>
                      <a:pt x="43" y="71"/>
                    </a:lnTo>
                    <a:lnTo>
                      <a:pt x="35" y="71"/>
                    </a:lnTo>
                    <a:lnTo>
                      <a:pt x="27" y="71"/>
                    </a:lnTo>
                    <a:lnTo>
                      <a:pt x="22" y="67"/>
                    </a:lnTo>
                    <a:lnTo>
                      <a:pt x="16" y="65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6" y="5"/>
                    </a:lnTo>
                    <a:lnTo>
                      <a:pt x="22" y="3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0" name="Freeform 615"/>
              <p:cNvSpPr>
                <a:spLocks/>
              </p:cNvSpPr>
              <p:nvPr/>
            </p:nvSpPr>
            <p:spPr bwMode="auto">
              <a:xfrm>
                <a:off x="4529302" y="5032352"/>
                <a:ext cx="144412" cy="143889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2147483647 w 71"/>
                  <a:gd name="T47" fmla="*/ 2147483647 h 71"/>
                  <a:gd name="T48" fmla="*/ 0 w 71"/>
                  <a:gd name="T49" fmla="*/ 2147483647 h 71"/>
                  <a:gd name="T50" fmla="*/ 2147483647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7" y="0"/>
                    </a:moveTo>
                    <a:lnTo>
                      <a:pt x="42" y="1"/>
                    </a:lnTo>
                    <a:lnTo>
                      <a:pt x="50" y="3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5" y="15"/>
                    </a:lnTo>
                    <a:lnTo>
                      <a:pt x="69" y="23"/>
                    </a:lnTo>
                    <a:lnTo>
                      <a:pt x="71" y="28"/>
                    </a:lnTo>
                    <a:lnTo>
                      <a:pt x="71" y="36"/>
                    </a:lnTo>
                    <a:lnTo>
                      <a:pt x="71" y="42"/>
                    </a:lnTo>
                    <a:lnTo>
                      <a:pt x="69" y="49"/>
                    </a:lnTo>
                    <a:lnTo>
                      <a:pt x="65" y="55"/>
                    </a:lnTo>
                    <a:lnTo>
                      <a:pt x="61" y="61"/>
                    </a:lnTo>
                    <a:lnTo>
                      <a:pt x="56" y="65"/>
                    </a:lnTo>
                    <a:lnTo>
                      <a:pt x="50" y="69"/>
                    </a:lnTo>
                    <a:lnTo>
                      <a:pt x="42" y="71"/>
                    </a:lnTo>
                    <a:lnTo>
                      <a:pt x="37" y="71"/>
                    </a:lnTo>
                    <a:lnTo>
                      <a:pt x="29" y="71"/>
                    </a:lnTo>
                    <a:lnTo>
                      <a:pt x="23" y="69"/>
                    </a:lnTo>
                    <a:lnTo>
                      <a:pt x="15" y="65"/>
                    </a:lnTo>
                    <a:lnTo>
                      <a:pt x="12" y="61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3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5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1" name="Freeform 616"/>
              <p:cNvSpPr>
                <a:spLocks/>
              </p:cNvSpPr>
              <p:nvPr/>
            </p:nvSpPr>
            <p:spPr bwMode="auto">
              <a:xfrm>
                <a:off x="5086484" y="6428361"/>
                <a:ext cx="144412" cy="143889"/>
              </a:xfrm>
              <a:custGeom>
                <a:avLst/>
                <a:gdLst>
                  <a:gd name="T0" fmla="*/ 2147483647 w 71"/>
                  <a:gd name="T1" fmla="*/ 0 h 71"/>
                  <a:gd name="T2" fmla="*/ 2147483647 w 71"/>
                  <a:gd name="T3" fmla="*/ 2147483647 h 71"/>
                  <a:gd name="T4" fmla="*/ 2147483647 w 71"/>
                  <a:gd name="T5" fmla="*/ 2147483647 h 71"/>
                  <a:gd name="T6" fmla="*/ 2147483647 w 71"/>
                  <a:gd name="T7" fmla="*/ 2147483647 h 71"/>
                  <a:gd name="T8" fmla="*/ 2147483647 w 71"/>
                  <a:gd name="T9" fmla="*/ 2147483647 h 71"/>
                  <a:gd name="T10" fmla="*/ 2147483647 w 71"/>
                  <a:gd name="T11" fmla="*/ 2147483647 h 71"/>
                  <a:gd name="T12" fmla="*/ 2147483647 w 71"/>
                  <a:gd name="T13" fmla="*/ 2147483647 h 71"/>
                  <a:gd name="T14" fmla="*/ 2147483647 w 71"/>
                  <a:gd name="T15" fmla="*/ 2147483647 h 71"/>
                  <a:gd name="T16" fmla="*/ 2147483647 w 71"/>
                  <a:gd name="T17" fmla="*/ 2147483647 h 71"/>
                  <a:gd name="T18" fmla="*/ 2147483647 w 71"/>
                  <a:gd name="T19" fmla="*/ 2147483647 h 71"/>
                  <a:gd name="T20" fmla="*/ 2147483647 w 71"/>
                  <a:gd name="T21" fmla="*/ 2147483647 h 71"/>
                  <a:gd name="T22" fmla="*/ 2147483647 w 71"/>
                  <a:gd name="T23" fmla="*/ 2147483647 h 71"/>
                  <a:gd name="T24" fmla="*/ 2147483647 w 71"/>
                  <a:gd name="T25" fmla="*/ 2147483647 h 71"/>
                  <a:gd name="T26" fmla="*/ 2147483647 w 71"/>
                  <a:gd name="T27" fmla="*/ 2147483647 h 71"/>
                  <a:gd name="T28" fmla="*/ 2147483647 w 71"/>
                  <a:gd name="T29" fmla="*/ 2147483647 h 71"/>
                  <a:gd name="T30" fmla="*/ 2147483647 w 71"/>
                  <a:gd name="T31" fmla="*/ 2147483647 h 71"/>
                  <a:gd name="T32" fmla="*/ 2147483647 w 71"/>
                  <a:gd name="T33" fmla="*/ 2147483647 h 71"/>
                  <a:gd name="T34" fmla="*/ 2147483647 w 71"/>
                  <a:gd name="T35" fmla="*/ 2147483647 h 71"/>
                  <a:gd name="T36" fmla="*/ 2147483647 w 71"/>
                  <a:gd name="T37" fmla="*/ 2147483647 h 71"/>
                  <a:gd name="T38" fmla="*/ 2147483647 w 71"/>
                  <a:gd name="T39" fmla="*/ 2147483647 h 71"/>
                  <a:gd name="T40" fmla="*/ 2147483647 w 71"/>
                  <a:gd name="T41" fmla="*/ 2147483647 h 71"/>
                  <a:gd name="T42" fmla="*/ 2147483647 w 71"/>
                  <a:gd name="T43" fmla="*/ 2147483647 h 71"/>
                  <a:gd name="T44" fmla="*/ 2147483647 w 71"/>
                  <a:gd name="T45" fmla="*/ 2147483647 h 71"/>
                  <a:gd name="T46" fmla="*/ 2147483647 w 71"/>
                  <a:gd name="T47" fmla="*/ 2147483647 h 71"/>
                  <a:gd name="T48" fmla="*/ 0 w 71"/>
                  <a:gd name="T49" fmla="*/ 2147483647 h 71"/>
                  <a:gd name="T50" fmla="*/ 2147483647 w 71"/>
                  <a:gd name="T51" fmla="*/ 2147483647 h 71"/>
                  <a:gd name="T52" fmla="*/ 2147483647 w 71"/>
                  <a:gd name="T53" fmla="*/ 2147483647 h 71"/>
                  <a:gd name="T54" fmla="*/ 2147483647 w 71"/>
                  <a:gd name="T55" fmla="*/ 2147483647 h 71"/>
                  <a:gd name="T56" fmla="*/ 2147483647 w 71"/>
                  <a:gd name="T57" fmla="*/ 2147483647 h 71"/>
                  <a:gd name="T58" fmla="*/ 2147483647 w 71"/>
                  <a:gd name="T59" fmla="*/ 2147483647 h 71"/>
                  <a:gd name="T60" fmla="*/ 2147483647 w 71"/>
                  <a:gd name="T61" fmla="*/ 2147483647 h 71"/>
                  <a:gd name="T62" fmla="*/ 2147483647 w 71"/>
                  <a:gd name="T63" fmla="*/ 2147483647 h 71"/>
                  <a:gd name="T64" fmla="*/ 2147483647 w 71"/>
                  <a:gd name="T65" fmla="*/ 0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71"/>
                  <a:gd name="T101" fmla="*/ 71 w 71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71">
                    <a:moveTo>
                      <a:pt x="37" y="0"/>
                    </a:moveTo>
                    <a:lnTo>
                      <a:pt x="43" y="2"/>
                    </a:lnTo>
                    <a:lnTo>
                      <a:pt x="50" y="4"/>
                    </a:lnTo>
                    <a:lnTo>
                      <a:pt x="56" y="6"/>
                    </a:lnTo>
                    <a:lnTo>
                      <a:pt x="62" y="12"/>
                    </a:lnTo>
                    <a:lnTo>
                      <a:pt x="66" y="16"/>
                    </a:lnTo>
                    <a:lnTo>
                      <a:pt x="69" y="21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2"/>
                    </a:lnTo>
                    <a:lnTo>
                      <a:pt x="56" y="66"/>
                    </a:lnTo>
                    <a:lnTo>
                      <a:pt x="50" y="69"/>
                    </a:lnTo>
                    <a:lnTo>
                      <a:pt x="43" y="71"/>
                    </a:lnTo>
                    <a:lnTo>
                      <a:pt x="37" y="71"/>
                    </a:lnTo>
                    <a:lnTo>
                      <a:pt x="29" y="71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2" y="43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6" y="6"/>
                    </a:lnTo>
                    <a:lnTo>
                      <a:pt x="21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29" name="Oval 82"/>
          <p:cNvSpPr>
            <a:spLocks noChangeArrowheads="1"/>
          </p:cNvSpPr>
          <p:nvPr/>
        </p:nvSpPr>
        <p:spPr bwMode="auto">
          <a:xfrm>
            <a:off x="556130" y="1073033"/>
            <a:ext cx="222250" cy="222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grpSp>
        <p:nvGrpSpPr>
          <p:cNvPr id="6149" name="Group 83"/>
          <p:cNvGrpSpPr>
            <a:grpSpLocks/>
          </p:cNvGrpSpPr>
          <p:nvPr/>
        </p:nvGrpSpPr>
        <p:grpSpPr bwMode="auto">
          <a:xfrm>
            <a:off x="532163" y="1438267"/>
            <a:ext cx="379413" cy="291953"/>
            <a:chOff x="2214" y="3407"/>
            <a:chExt cx="166" cy="10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52" name="Freeform 84"/>
            <p:cNvSpPr>
              <a:spLocks/>
            </p:cNvSpPr>
            <p:nvPr/>
          </p:nvSpPr>
          <p:spPr bwMode="auto">
            <a:xfrm>
              <a:off x="2214" y="3407"/>
              <a:ext cx="136" cy="76"/>
            </a:xfrm>
            <a:custGeom>
              <a:avLst/>
              <a:gdLst>
                <a:gd name="T0" fmla="*/ 60 w 136"/>
                <a:gd name="T1" fmla="*/ 0 h 76"/>
                <a:gd name="T2" fmla="*/ 48 w 136"/>
                <a:gd name="T3" fmla="*/ 2 h 76"/>
                <a:gd name="T4" fmla="*/ 35 w 136"/>
                <a:gd name="T5" fmla="*/ 2 h 76"/>
                <a:gd name="T6" fmla="*/ 25 w 136"/>
                <a:gd name="T7" fmla="*/ 3 h 76"/>
                <a:gd name="T8" fmla="*/ 16 w 136"/>
                <a:gd name="T9" fmla="*/ 3 h 76"/>
                <a:gd name="T10" fmla="*/ 9 w 136"/>
                <a:gd name="T11" fmla="*/ 5 h 76"/>
                <a:gd name="T12" fmla="*/ 3 w 136"/>
                <a:gd name="T13" fmla="*/ 7 h 76"/>
                <a:gd name="T14" fmla="*/ 2 w 136"/>
                <a:gd name="T15" fmla="*/ 9 h 76"/>
                <a:gd name="T16" fmla="*/ 0 w 136"/>
                <a:gd name="T17" fmla="*/ 67 h 76"/>
                <a:gd name="T18" fmla="*/ 2 w 136"/>
                <a:gd name="T19" fmla="*/ 69 h 76"/>
                <a:gd name="T20" fmla="*/ 5 w 136"/>
                <a:gd name="T21" fmla="*/ 71 h 76"/>
                <a:gd name="T22" fmla="*/ 12 w 136"/>
                <a:gd name="T23" fmla="*/ 72 h 76"/>
                <a:gd name="T24" fmla="*/ 19 w 136"/>
                <a:gd name="T25" fmla="*/ 72 h 76"/>
                <a:gd name="T26" fmla="*/ 30 w 136"/>
                <a:gd name="T27" fmla="*/ 74 h 76"/>
                <a:gd name="T28" fmla="*/ 42 w 136"/>
                <a:gd name="T29" fmla="*/ 76 h 76"/>
                <a:gd name="T30" fmla="*/ 55 w 136"/>
                <a:gd name="T31" fmla="*/ 76 h 76"/>
                <a:gd name="T32" fmla="*/ 67 w 136"/>
                <a:gd name="T33" fmla="*/ 76 h 76"/>
                <a:gd name="T34" fmla="*/ 81 w 136"/>
                <a:gd name="T35" fmla="*/ 76 h 76"/>
                <a:gd name="T36" fmla="*/ 94 w 136"/>
                <a:gd name="T37" fmla="*/ 76 h 76"/>
                <a:gd name="T38" fmla="*/ 106 w 136"/>
                <a:gd name="T39" fmla="*/ 74 h 76"/>
                <a:gd name="T40" fmla="*/ 115 w 136"/>
                <a:gd name="T41" fmla="*/ 72 h 76"/>
                <a:gd name="T42" fmla="*/ 124 w 136"/>
                <a:gd name="T43" fmla="*/ 72 h 76"/>
                <a:gd name="T44" fmla="*/ 131 w 136"/>
                <a:gd name="T45" fmla="*/ 71 h 76"/>
                <a:gd name="T46" fmla="*/ 134 w 136"/>
                <a:gd name="T47" fmla="*/ 69 h 76"/>
                <a:gd name="T48" fmla="*/ 136 w 136"/>
                <a:gd name="T49" fmla="*/ 67 h 76"/>
                <a:gd name="T50" fmla="*/ 134 w 136"/>
                <a:gd name="T51" fmla="*/ 9 h 76"/>
                <a:gd name="T52" fmla="*/ 133 w 136"/>
                <a:gd name="T53" fmla="*/ 7 h 76"/>
                <a:gd name="T54" fmla="*/ 127 w 136"/>
                <a:gd name="T55" fmla="*/ 5 h 76"/>
                <a:gd name="T56" fmla="*/ 120 w 136"/>
                <a:gd name="T57" fmla="*/ 3 h 76"/>
                <a:gd name="T58" fmla="*/ 111 w 136"/>
                <a:gd name="T59" fmla="*/ 3 h 76"/>
                <a:gd name="T60" fmla="*/ 101 w 136"/>
                <a:gd name="T61" fmla="*/ 2 h 76"/>
                <a:gd name="T62" fmla="*/ 88 w 136"/>
                <a:gd name="T63" fmla="*/ 2 h 76"/>
                <a:gd name="T64" fmla="*/ 74 w 136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76"/>
                <a:gd name="T101" fmla="*/ 136 w 136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76">
                  <a:moveTo>
                    <a:pt x="67" y="0"/>
                  </a:moveTo>
                  <a:lnTo>
                    <a:pt x="60" y="0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5" y="71"/>
                  </a:lnTo>
                  <a:lnTo>
                    <a:pt x="9" y="71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19" y="72"/>
                  </a:lnTo>
                  <a:lnTo>
                    <a:pt x="25" y="74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42" y="76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60" y="76"/>
                  </a:lnTo>
                  <a:lnTo>
                    <a:pt x="67" y="76"/>
                  </a:lnTo>
                  <a:lnTo>
                    <a:pt x="74" y="76"/>
                  </a:lnTo>
                  <a:lnTo>
                    <a:pt x="81" y="76"/>
                  </a:lnTo>
                  <a:lnTo>
                    <a:pt x="88" y="76"/>
                  </a:lnTo>
                  <a:lnTo>
                    <a:pt x="94" y="76"/>
                  </a:lnTo>
                  <a:lnTo>
                    <a:pt x="101" y="74"/>
                  </a:lnTo>
                  <a:lnTo>
                    <a:pt x="106" y="74"/>
                  </a:lnTo>
                  <a:lnTo>
                    <a:pt x="111" y="74"/>
                  </a:lnTo>
                  <a:lnTo>
                    <a:pt x="115" y="72"/>
                  </a:lnTo>
                  <a:lnTo>
                    <a:pt x="120" y="72"/>
                  </a:lnTo>
                  <a:lnTo>
                    <a:pt x="124" y="72"/>
                  </a:lnTo>
                  <a:lnTo>
                    <a:pt x="127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9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6" y="11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27" y="5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5" y="3"/>
                  </a:lnTo>
                  <a:lnTo>
                    <a:pt x="111" y="3"/>
                  </a:lnTo>
                  <a:lnTo>
                    <a:pt x="106" y="2"/>
                  </a:lnTo>
                  <a:lnTo>
                    <a:pt x="101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1" y="2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3" name="Freeform 85"/>
            <p:cNvSpPr>
              <a:spLocks/>
            </p:cNvSpPr>
            <p:nvPr/>
          </p:nvSpPr>
          <p:spPr bwMode="auto">
            <a:xfrm>
              <a:off x="2214" y="3407"/>
              <a:ext cx="136" cy="76"/>
            </a:xfrm>
            <a:custGeom>
              <a:avLst/>
              <a:gdLst>
                <a:gd name="T0" fmla="*/ 60 w 136"/>
                <a:gd name="T1" fmla="*/ 0 h 76"/>
                <a:gd name="T2" fmla="*/ 48 w 136"/>
                <a:gd name="T3" fmla="*/ 2 h 76"/>
                <a:gd name="T4" fmla="*/ 35 w 136"/>
                <a:gd name="T5" fmla="*/ 2 h 76"/>
                <a:gd name="T6" fmla="*/ 25 w 136"/>
                <a:gd name="T7" fmla="*/ 3 h 76"/>
                <a:gd name="T8" fmla="*/ 16 w 136"/>
                <a:gd name="T9" fmla="*/ 3 h 76"/>
                <a:gd name="T10" fmla="*/ 9 w 136"/>
                <a:gd name="T11" fmla="*/ 5 h 76"/>
                <a:gd name="T12" fmla="*/ 3 w 136"/>
                <a:gd name="T13" fmla="*/ 7 h 76"/>
                <a:gd name="T14" fmla="*/ 2 w 136"/>
                <a:gd name="T15" fmla="*/ 9 h 76"/>
                <a:gd name="T16" fmla="*/ 0 w 136"/>
                <a:gd name="T17" fmla="*/ 67 h 76"/>
                <a:gd name="T18" fmla="*/ 2 w 136"/>
                <a:gd name="T19" fmla="*/ 69 h 76"/>
                <a:gd name="T20" fmla="*/ 5 w 136"/>
                <a:gd name="T21" fmla="*/ 71 h 76"/>
                <a:gd name="T22" fmla="*/ 12 w 136"/>
                <a:gd name="T23" fmla="*/ 72 h 76"/>
                <a:gd name="T24" fmla="*/ 19 w 136"/>
                <a:gd name="T25" fmla="*/ 72 h 76"/>
                <a:gd name="T26" fmla="*/ 30 w 136"/>
                <a:gd name="T27" fmla="*/ 74 h 76"/>
                <a:gd name="T28" fmla="*/ 42 w 136"/>
                <a:gd name="T29" fmla="*/ 76 h 76"/>
                <a:gd name="T30" fmla="*/ 55 w 136"/>
                <a:gd name="T31" fmla="*/ 76 h 76"/>
                <a:gd name="T32" fmla="*/ 67 w 136"/>
                <a:gd name="T33" fmla="*/ 76 h 76"/>
                <a:gd name="T34" fmla="*/ 81 w 136"/>
                <a:gd name="T35" fmla="*/ 76 h 76"/>
                <a:gd name="T36" fmla="*/ 94 w 136"/>
                <a:gd name="T37" fmla="*/ 76 h 76"/>
                <a:gd name="T38" fmla="*/ 106 w 136"/>
                <a:gd name="T39" fmla="*/ 74 h 76"/>
                <a:gd name="T40" fmla="*/ 115 w 136"/>
                <a:gd name="T41" fmla="*/ 72 h 76"/>
                <a:gd name="T42" fmla="*/ 124 w 136"/>
                <a:gd name="T43" fmla="*/ 72 h 76"/>
                <a:gd name="T44" fmla="*/ 131 w 136"/>
                <a:gd name="T45" fmla="*/ 71 h 76"/>
                <a:gd name="T46" fmla="*/ 134 w 136"/>
                <a:gd name="T47" fmla="*/ 69 h 76"/>
                <a:gd name="T48" fmla="*/ 136 w 136"/>
                <a:gd name="T49" fmla="*/ 67 h 76"/>
                <a:gd name="T50" fmla="*/ 134 w 136"/>
                <a:gd name="T51" fmla="*/ 9 h 76"/>
                <a:gd name="T52" fmla="*/ 133 w 136"/>
                <a:gd name="T53" fmla="*/ 7 h 76"/>
                <a:gd name="T54" fmla="*/ 127 w 136"/>
                <a:gd name="T55" fmla="*/ 5 h 76"/>
                <a:gd name="T56" fmla="*/ 120 w 136"/>
                <a:gd name="T57" fmla="*/ 3 h 76"/>
                <a:gd name="T58" fmla="*/ 111 w 136"/>
                <a:gd name="T59" fmla="*/ 3 h 76"/>
                <a:gd name="T60" fmla="*/ 101 w 136"/>
                <a:gd name="T61" fmla="*/ 2 h 76"/>
                <a:gd name="T62" fmla="*/ 88 w 136"/>
                <a:gd name="T63" fmla="*/ 2 h 76"/>
                <a:gd name="T64" fmla="*/ 74 w 136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76"/>
                <a:gd name="T101" fmla="*/ 136 w 136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76">
                  <a:moveTo>
                    <a:pt x="67" y="0"/>
                  </a:moveTo>
                  <a:lnTo>
                    <a:pt x="60" y="0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5" y="71"/>
                  </a:lnTo>
                  <a:lnTo>
                    <a:pt x="9" y="71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19" y="72"/>
                  </a:lnTo>
                  <a:lnTo>
                    <a:pt x="25" y="74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42" y="76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60" y="76"/>
                  </a:lnTo>
                  <a:lnTo>
                    <a:pt x="67" y="76"/>
                  </a:lnTo>
                  <a:lnTo>
                    <a:pt x="74" y="76"/>
                  </a:lnTo>
                  <a:lnTo>
                    <a:pt x="81" y="76"/>
                  </a:lnTo>
                  <a:lnTo>
                    <a:pt x="88" y="76"/>
                  </a:lnTo>
                  <a:lnTo>
                    <a:pt x="94" y="76"/>
                  </a:lnTo>
                  <a:lnTo>
                    <a:pt x="101" y="74"/>
                  </a:lnTo>
                  <a:lnTo>
                    <a:pt x="106" y="74"/>
                  </a:lnTo>
                  <a:lnTo>
                    <a:pt x="111" y="74"/>
                  </a:lnTo>
                  <a:lnTo>
                    <a:pt x="115" y="72"/>
                  </a:lnTo>
                  <a:lnTo>
                    <a:pt x="120" y="72"/>
                  </a:lnTo>
                  <a:lnTo>
                    <a:pt x="124" y="72"/>
                  </a:lnTo>
                  <a:lnTo>
                    <a:pt x="127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9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6" y="11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27" y="5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5" y="3"/>
                  </a:lnTo>
                  <a:lnTo>
                    <a:pt x="111" y="3"/>
                  </a:lnTo>
                  <a:lnTo>
                    <a:pt x="106" y="2"/>
                  </a:lnTo>
                  <a:lnTo>
                    <a:pt x="101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1" y="2"/>
                  </a:lnTo>
                  <a:lnTo>
                    <a:pt x="74" y="0"/>
                  </a:lnTo>
                  <a:lnTo>
                    <a:pt x="67" y="0"/>
                  </a:lnTo>
                </a:path>
              </a:pathLst>
            </a:custGeom>
            <a:grp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4" name="Freeform 86"/>
            <p:cNvSpPr>
              <a:spLocks/>
            </p:cNvSpPr>
            <p:nvPr/>
          </p:nvSpPr>
          <p:spPr bwMode="auto">
            <a:xfrm>
              <a:off x="2214" y="3407"/>
              <a:ext cx="136" cy="19"/>
            </a:xfrm>
            <a:custGeom>
              <a:avLst/>
              <a:gdLst>
                <a:gd name="T0" fmla="*/ 2 w 136"/>
                <a:gd name="T1" fmla="*/ 11 h 19"/>
                <a:gd name="T2" fmla="*/ 3 w 136"/>
                <a:gd name="T3" fmla="*/ 12 h 19"/>
                <a:gd name="T4" fmla="*/ 9 w 136"/>
                <a:gd name="T5" fmla="*/ 14 h 19"/>
                <a:gd name="T6" fmla="*/ 16 w 136"/>
                <a:gd name="T7" fmla="*/ 16 h 19"/>
                <a:gd name="T8" fmla="*/ 25 w 136"/>
                <a:gd name="T9" fmla="*/ 18 h 19"/>
                <a:gd name="T10" fmla="*/ 35 w 136"/>
                <a:gd name="T11" fmla="*/ 18 h 19"/>
                <a:gd name="T12" fmla="*/ 48 w 136"/>
                <a:gd name="T13" fmla="*/ 19 h 19"/>
                <a:gd name="T14" fmla="*/ 60 w 136"/>
                <a:gd name="T15" fmla="*/ 19 h 19"/>
                <a:gd name="T16" fmla="*/ 74 w 136"/>
                <a:gd name="T17" fmla="*/ 19 h 19"/>
                <a:gd name="T18" fmla="*/ 88 w 136"/>
                <a:gd name="T19" fmla="*/ 19 h 19"/>
                <a:gd name="T20" fmla="*/ 101 w 136"/>
                <a:gd name="T21" fmla="*/ 18 h 19"/>
                <a:gd name="T22" fmla="*/ 111 w 136"/>
                <a:gd name="T23" fmla="*/ 18 h 19"/>
                <a:gd name="T24" fmla="*/ 120 w 136"/>
                <a:gd name="T25" fmla="*/ 16 h 19"/>
                <a:gd name="T26" fmla="*/ 127 w 136"/>
                <a:gd name="T27" fmla="*/ 14 h 19"/>
                <a:gd name="T28" fmla="*/ 133 w 136"/>
                <a:gd name="T29" fmla="*/ 12 h 19"/>
                <a:gd name="T30" fmla="*/ 134 w 136"/>
                <a:gd name="T31" fmla="*/ 11 h 19"/>
                <a:gd name="T32" fmla="*/ 134 w 136"/>
                <a:gd name="T33" fmla="*/ 9 h 19"/>
                <a:gd name="T34" fmla="*/ 133 w 136"/>
                <a:gd name="T35" fmla="*/ 7 h 19"/>
                <a:gd name="T36" fmla="*/ 127 w 136"/>
                <a:gd name="T37" fmla="*/ 5 h 19"/>
                <a:gd name="T38" fmla="*/ 120 w 136"/>
                <a:gd name="T39" fmla="*/ 3 h 19"/>
                <a:gd name="T40" fmla="*/ 111 w 136"/>
                <a:gd name="T41" fmla="*/ 3 h 19"/>
                <a:gd name="T42" fmla="*/ 101 w 136"/>
                <a:gd name="T43" fmla="*/ 2 h 19"/>
                <a:gd name="T44" fmla="*/ 88 w 136"/>
                <a:gd name="T45" fmla="*/ 2 h 19"/>
                <a:gd name="T46" fmla="*/ 74 w 136"/>
                <a:gd name="T47" fmla="*/ 0 h 19"/>
                <a:gd name="T48" fmla="*/ 60 w 136"/>
                <a:gd name="T49" fmla="*/ 0 h 19"/>
                <a:gd name="T50" fmla="*/ 48 w 136"/>
                <a:gd name="T51" fmla="*/ 2 h 19"/>
                <a:gd name="T52" fmla="*/ 35 w 136"/>
                <a:gd name="T53" fmla="*/ 2 h 19"/>
                <a:gd name="T54" fmla="*/ 25 w 136"/>
                <a:gd name="T55" fmla="*/ 3 h 19"/>
                <a:gd name="T56" fmla="*/ 16 w 136"/>
                <a:gd name="T57" fmla="*/ 3 h 19"/>
                <a:gd name="T58" fmla="*/ 9 w 136"/>
                <a:gd name="T59" fmla="*/ 5 h 19"/>
                <a:gd name="T60" fmla="*/ 3 w 136"/>
                <a:gd name="T61" fmla="*/ 7 h 19"/>
                <a:gd name="T62" fmla="*/ 2 w 136"/>
                <a:gd name="T63" fmla="*/ 9 h 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9"/>
                <a:gd name="T98" fmla="*/ 136 w 136"/>
                <a:gd name="T99" fmla="*/ 19 h 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9">
                  <a:moveTo>
                    <a:pt x="0" y="11"/>
                  </a:move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2" y="19"/>
                  </a:lnTo>
                  <a:lnTo>
                    <a:pt x="48" y="19"/>
                  </a:lnTo>
                  <a:lnTo>
                    <a:pt x="55" y="19"/>
                  </a:lnTo>
                  <a:lnTo>
                    <a:pt x="60" y="19"/>
                  </a:lnTo>
                  <a:lnTo>
                    <a:pt x="67" y="19"/>
                  </a:lnTo>
                  <a:lnTo>
                    <a:pt x="74" y="19"/>
                  </a:lnTo>
                  <a:lnTo>
                    <a:pt x="81" y="19"/>
                  </a:lnTo>
                  <a:lnTo>
                    <a:pt x="88" y="19"/>
                  </a:lnTo>
                  <a:lnTo>
                    <a:pt x="94" y="19"/>
                  </a:lnTo>
                  <a:lnTo>
                    <a:pt x="101" y="18"/>
                  </a:lnTo>
                  <a:lnTo>
                    <a:pt x="106" y="18"/>
                  </a:lnTo>
                  <a:lnTo>
                    <a:pt x="111" y="18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7" y="14"/>
                  </a:lnTo>
                  <a:lnTo>
                    <a:pt x="131" y="14"/>
                  </a:lnTo>
                  <a:lnTo>
                    <a:pt x="133" y="12"/>
                  </a:lnTo>
                  <a:lnTo>
                    <a:pt x="134" y="12"/>
                  </a:lnTo>
                  <a:lnTo>
                    <a:pt x="134" y="11"/>
                  </a:lnTo>
                  <a:lnTo>
                    <a:pt x="136" y="11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27" y="5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5" y="3"/>
                  </a:lnTo>
                  <a:lnTo>
                    <a:pt x="111" y="3"/>
                  </a:lnTo>
                  <a:lnTo>
                    <a:pt x="106" y="2"/>
                  </a:lnTo>
                  <a:lnTo>
                    <a:pt x="101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1" y="2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5" name="Freeform 87"/>
            <p:cNvSpPr>
              <a:spLocks/>
            </p:cNvSpPr>
            <p:nvPr/>
          </p:nvSpPr>
          <p:spPr bwMode="auto">
            <a:xfrm>
              <a:off x="2214" y="3407"/>
              <a:ext cx="136" cy="19"/>
            </a:xfrm>
            <a:custGeom>
              <a:avLst/>
              <a:gdLst>
                <a:gd name="T0" fmla="*/ 2 w 136"/>
                <a:gd name="T1" fmla="*/ 11 h 19"/>
                <a:gd name="T2" fmla="*/ 3 w 136"/>
                <a:gd name="T3" fmla="*/ 12 h 19"/>
                <a:gd name="T4" fmla="*/ 9 w 136"/>
                <a:gd name="T5" fmla="*/ 14 h 19"/>
                <a:gd name="T6" fmla="*/ 16 w 136"/>
                <a:gd name="T7" fmla="*/ 16 h 19"/>
                <a:gd name="T8" fmla="*/ 25 w 136"/>
                <a:gd name="T9" fmla="*/ 18 h 19"/>
                <a:gd name="T10" fmla="*/ 35 w 136"/>
                <a:gd name="T11" fmla="*/ 18 h 19"/>
                <a:gd name="T12" fmla="*/ 48 w 136"/>
                <a:gd name="T13" fmla="*/ 19 h 19"/>
                <a:gd name="T14" fmla="*/ 60 w 136"/>
                <a:gd name="T15" fmla="*/ 19 h 19"/>
                <a:gd name="T16" fmla="*/ 74 w 136"/>
                <a:gd name="T17" fmla="*/ 19 h 19"/>
                <a:gd name="T18" fmla="*/ 88 w 136"/>
                <a:gd name="T19" fmla="*/ 19 h 19"/>
                <a:gd name="T20" fmla="*/ 101 w 136"/>
                <a:gd name="T21" fmla="*/ 18 h 19"/>
                <a:gd name="T22" fmla="*/ 111 w 136"/>
                <a:gd name="T23" fmla="*/ 18 h 19"/>
                <a:gd name="T24" fmla="*/ 120 w 136"/>
                <a:gd name="T25" fmla="*/ 16 h 19"/>
                <a:gd name="T26" fmla="*/ 127 w 136"/>
                <a:gd name="T27" fmla="*/ 14 h 19"/>
                <a:gd name="T28" fmla="*/ 133 w 136"/>
                <a:gd name="T29" fmla="*/ 12 h 19"/>
                <a:gd name="T30" fmla="*/ 134 w 136"/>
                <a:gd name="T31" fmla="*/ 11 h 19"/>
                <a:gd name="T32" fmla="*/ 134 w 136"/>
                <a:gd name="T33" fmla="*/ 9 h 19"/>
                <a:gd name="T34" fmla="*/ 133 w 136"/>
                <a:gd name="T35" fmla="*/ 7 h 19"/>
                <a:gd name="T36" fmla="*/ 127 w 136"/>
                <a:gd name="T37" fmla="*/ 5 h 19"/>
                <a:gd name="T38" fmla="*/ 120 w 136"/>
                <a:gd name="T39" fmla="*/ 3 h 19"/>
                <a:gd name="T40" fmla="*/ 111 w 136"/>
                <a:gd name="T41" fmla="*/ 3 h 19"/>
                <a:gd name="T42" fmla="*/ 101 w 136"/>
                <a:gd name="T43" fmla="*/ 2 h 19"/>
                <a:gd name="T44" fmla="*/ 88 w 136"/>
                <a:gd name="T45" fmla="*/ 2 h 19"/>
                <a:gd name="T46" fmla="*/ 74 w 136"/>
                <a:gd name="T47" fmla="*/ 0 h 19"/>
                <a:gd name="T48" fmla="*/ 60 w 136"/>
                <a:gd name="T49" fmla="*/ 0 h 19"/>
                <a:gd name="T50" fmla="*/ 48 w 136"/>
                <a:gd name="T51" fmla="*/ 2 h 19"/>
                <a:gd name="T52" fmla="*/ 35 w 136"/>
                <a:gd name="T53" fmla="*/ 2 h 19"/>
                <a:gd name="T54" fmla="*/ 25 w 136"/>
                <a:gd name="T55" fmla="*/ 3 h 19"/>
                <a:gd name="T56" fmla="*/ 16 w 136"/>
                <a:gd name="T57" fmla="*/ 3 h 19"/>
                <a:gd name="T58" fmla="*/ 9 w 136"/>
                <a:gd name="T59" fmla="*/ 5 h 19"/>
                <a:gd name="T60" fmla="*/ 3 w 136"/>
                <a:gd name="T61" fmla="*/ 7 h 19"/>
                <a:gd name="T62" fmla="*/ 2 w 136"/>
                <a:gd name="T63" fmla="*/ 9 h 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9"/>
                <a:gd name="T98" fmla="*/ 136 w 136"/>
                <a:gd name="T99" fmla="*/ 19 h 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9">
                  <a:moveTo>
                    <a:pt x="0" y="11"/>
                  </a:move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2" y="19"/>
                  </a:lnTo>
                  <a:lnTo>
                    <a:pt x="48" y="19"/>
                  </a:lnTo>
                  <a:lnTo>
                    <a:pt x="55" y="19"/>
                  </a:lnTo>
                  <a:lnTo>
                    <a:pt x="60" y="19"/>
                  </a:lnTo>
                  <a:lnTo>
                    <a:pt x="67" y="19"/>
                  </a:lnTo>
                  <a:lnTo>
                    <a:pt x="74" y="19"/>
                  </a:lnTo>
                  <a:lnTo>
                    <a:pt x="81" y="19"/>
                  </a:lnTo>
                  <a:lnTo>
                    <a:pt x="88" y="19"/>
                  </a:lnTo>
                  <a:lnTo>
                    <a:pt x="94" y="19"/>
                  </a:lnTo>
                  <a:lnTo>
                    <a:pt x="101" y="18"/>
                  </a:lnTo>
                  <a:lnTo>
                    <a:pt x="106" y="18"/>
                  </a:lnTo>
                  <a:lnTo>
                    <a:pt x="111" y="18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7" y="14"/>
                  </a:lnTo>
                  <a:lnTo>
                    <a:pt x="131" y="14"/>
                  </a:lnTo>
                  <a:lnTo>
                    <a:pt x="133" y="12"/>
                  </a:lnTo>
                  <a:lnTo>
                    <a:pt x="134" y="12"/>
                  </a:lnTo>
                  <a:lnTo>
                    <a:pt x="134" y="11"/>
                  </a:lnTo>
                  <a:lnTo>
                    <a:pt x="136" y="11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27" y="5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5" y="3"/>
                  </a:lnTo>
                  <a:lnTo>
                    <a:pt x="111" y="3"/>
                  </a:lnTo>
                  <a:lnTo>
                    <a:pt x="106" y="2"/>
                  </a:lnTo>
                  <a:lnTo>
                    <a:pt x="101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1" y="2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</a:path>
              </a:pathLst>
            </a:custGeom>
            <a:grp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6" name="Freeform 88"/>
            <p:cNvSpPr>
              <a:spLocks/>
            </p:cNvSpPr>
            <p:nvPr/>
          </p:nvSpPr>
          <p:spPr bwMode="auto">
            <a:xfrm>
              <a:off x="2244" y="3433"/>
              <a:ext cx="136" cy="75"/>
            </a:xfrm>
            <a:custGeom>
              <a:avLst/>
              <a:gdLst>
                <a:gd name="T0" fmla="*/ 62 w 136"/>
                <a:gd name="T1" fmla="*/ 0 h 75"/>
                <a:gd name="T2" fmla="*/ 48 w 136"/>
                <a:gd name="T3" fmla="*/ 0 h 75"/>
                <a:gd name="T4" fmla="*/ 35 w 136"/>
                <a:gd name="T5" fmla="*/ 0 h 75"/>
                <a:gd name="T6" fmla="*/ 25 w 136"/>
                <a:gd name="T7" fmla="*/ 2 h 75"/>
                <a:gd name="T8" fmla="*/ 16 w 136"/>
                <a:gd name="T9" fmla="*/ 4 h 75"/>
                <a:gd name="T10" fmla="*/ 9 w 136"/>
                <a:gd name="T11" fmla="*/ 4 h 75"/>
                <a:gd name="T12" fmla="*/ 4 w 136"/>
                <a:gd name="T13" fmla="*/ 6 h 75"/>
                <a:gd name="T14" fmla="*/ 2 w 136"/>
                <a:gd name="T15" fmla="*/ 8 h 75"/>
                <a:gd name="T16" fmla="*/ 0 w 136"/>
                <a:gd name="T17" fmla="*/ 66 h 75"/>
                <a:gd name="T18" fmla="*/ 2 w 136"/>
                <a:gd name="T19" fmla="*/ 68 h 75"/>
                <a:gd name="T20" fmla="*/ 5 w 136"/>
                <a:gd name="T21" fmla="*/ 69 h 75"/>
                <a:gd name="T22" fmla="*/ 12 w 136"/>
                <a:gd name="T23" fmla="*/ 71 h 75"/>
                <a:gd name="T24" fmla="*/ 21 w 136"/>
                <a:gd name="T25" fmla="*/ 73 h 75"/>
                <a:gd name="T26" fmla="*/ 30 w 136"/>
                <a:gd name="T27" fmla="*/ 73 h 75"/>
                <a:gd name="T28" fmla="*/ 42 w 136"/>
                <a:gd name="T29" fmla="*/ 75 h 75"/>
                <a:gd name="T30" fmla="*/ 55 w 136"/>
                <a:gd name="T31" fmla="*/ 75 h 75"/>
                <a:gd name="T32" fmla="*/ 67 w 136"/>
                <a:gd name="T33" fmla="*/ 75 h 75"/>
                <a:gd name="T34" fmla="*/ 81 w 136"/>
                <a:gd name="T35" fmla="*/ 75 h 75"/>
                <a:gd name="T36" fmla="*/ 94 w 136"/>
                <a:gd name="T37" fmla="*/ 75 h 75"/>
                <a:gd name="T38" fmla="*/ 106 w 136"/>
                <a:gd name="T39" fmla="*/ 73 h 75"/>
                <a:gd name="T40" fmla="*/ 115 w 136"/>
                <a:gd name="T41" fmla="*/ 73 h 75"/>
                <a:gd name="T42" fmla="*/ 124 w 136"/>
                <a:gd name="T43" fmla="*/ 71 h 75"/>
                <a:gd name="T44" fmla="*/ 131 w 136"/>
                <a:gd name="T45" fmla="*/ 69 h 75"/>
                <a:gd name="T46" fmla="*/ 134 w 136"/>
                <a:gd name="T47" fmla="*/ 68 h 75"/>
                <a:gd name="T48" fmla="*/ 136 w 136"/>
                <a:gd name="T49" fmla="*/ 66 h 75"/>
                <a:gd name="T50" fmla="*/ 134 w 136"/>
                <a:gd name="T51" fmla="*/ 8 h 75"/>
                <a:gd name="T52" fmla="*/ 133 w 136"/>
                <a:gd name="T53" fmla="*/ 6 h 75"/>
                <a:gd name="T54" fmla="*/ 127 w 136"/>
                <a:gd name="T55" fmla="*/ 4 h 75"/>
                <a:gd name="T56" fmla="*/ 120 w 136"/>
                <a:gd name="T57" fmla="*/ 4 h 75"/>
                <a:gd name="T58" fmla="*/ 111 w 136"/>
                <a:gd name="T59" fmla="*/ 2 h 75"/>
                <a:gd name="T60" fmla="*/ 101 w 136"/>
                <a:gd name="T61" fmla="*/ 0 h 75"/>
                <a:gd name="T62" fmla="*/ 88 w 136"/>
                <a:gd name="T63" fmla="*/ 0 h 75"/>
                <a:gd name="T64" fmla="*/ 74 w 136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75"/>
                <a:gd name="T101" fmla="*/ 136 w 136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75">
                  <a:moveTo>
                    <a:pt x="67" y="0"/>
                  </a:move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9"/>
                  </a:lnTo>
                  <a:lnTo>
                    <a:pt x="9" y="69"/>
                  </a:lnTo>
                  <a:lnTo>
                    <a:pt x="12" y="71"/>
                  </a:lnTo>
                  <a:lnTo>
                    <a:pt x="16" y="71"/>
                  </a:lnTo>
                  <a:lnTo>
                    <a:pt x="21" y="73"/>
                  </a:lnTo>
                  <a:lnTo>
                    <a:pt x="25" y="73"/>
                  </a:lnTo>
                  <a:lnTo>
                    <a:pt x="30" y="73"/>
                  </a:lnTo>
                  <a:lnTo>
                    <a:pt x="35" y="73"/>
                  </a:lnTo>
                  <a:lnTo>
                    <a:pt x="42" y="75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2" y="75"/>
                  </a:lnTo>
                  <a:lnTo>
                    <a:pt x="67" y="75"/>
                  </a:lnTo>
                  <a:lnTo>
                    <a:pt x="74" y="75"/>
                  </a:lnTo>
                  <a:lnTo>
                    <a:pt x="81" y="75"/>
                  </a:lnTo>
                  <a:lnTo>
                    <a:pt x="88" y="75"/>
                  </a:lnTo>
                  <a:lnTo>
                    <a:pt x="94" y="75"/>
                  </a:lnTo>
                  <a:lnTo>
                    <a:pt x="101" y="73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15" y="73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7" y="69"/>
                  </a:lnTo>
                  <a:lnTo>
                    <a:pt x="131" y="69"/>
                  </a:lnTo>
                  <a:lnTo>
                    <a:pt x="133" y="68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6" y="9"/>
                  </a:lnTo>
                  <a:lnTo>
                    <a:pt x="134" y="8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27" y="4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7" name="Freeform 89"/>
            <p:cNvSpPr>
              <a:spLocks/>
            </p:cNvSpPr>
            <p:nvPr/>
          </p:nvSpPr>
          <p:spPr bwMode="auto">
            <a:xfrm>
              <a:off x="2244" y="3433"/>
              <a:ext cx="136" cy="75"/>
            </a:xfrm>
            <a:custGeom>
              <a:avLst/>
              <a:gdLst>
                <a:gd name="T0" fmla="*/ 62 w 136"/>
                <a:gd name="T1" fmla="*/ 0 h 75"/>
                <a:gd name="T2" fmla="*/ 48 w 136"/>
                <a:gd name="T3" fmla="*/ 0 h 75"/>
                <a:gd name="T4" fmla="*/ 35 w 136"/>
                <a:gd name="T5" fmla="*/ 0 h 75"/>
                <a:gd name="T6" fmla="*/ 25 w 136"/>
                <a:gd name="T7" fmla="*/ 2 h 75"/>
                <a:gd name="T8" fmla="*/ 16 w 136"/>
                <a:gd name="T9" fmla="*/ 4 h 75"/>
                <a:gd name="T10" fmla="*/ 9 w 136"/>
                <a:gd name="T11" fmla="*/ 4 h 75"/>
                <a:gd name="T12" fmla="*/ 4 w 136"/>
                <a:gd name="T13" fmla="*/ 6 h 75"/>
                <a:gd name="T14" fmla="*/ 2 w 136"/>
                <a:gd name="T15" fmla="*/ 8 h 75"/>
                <a:gd name="T16" fmla="*/ 0 w 136"/>
                <a:gd name="T17" fmla="*/ 66 h 75"/>
                <a:gd name="T18" fmla="*/ 2 w 136"/>
                <a:gd name="T19" fmla="*/ 68 h 75"/>
                <a:gd name="T20" fmla="*/ 5 w 136"/>
                <a:gd name="T21" fmla="*/ 69 h 75"/>
                <a:gd name="T22" fmla="*/ 12 w 136"/>
                <a:gd name="T23" fmla="*/ 71 h 75"/>
                <a:gd name="T24" fmla="*/ 21 w 136"/>
                <a:gd name="T25" fmla="*/ 73 h 75"/>
                <a:gd name="T26" fmla="*/ 30 w 136"/>
                <a:gd name="T27" fmla="*/ 73 h 75"/>
                <a:gd name="T28" fmla="*/ 42 w 136"/>
                <a:gd name="T29" fmla="*/ 75 h 75"/>
                <a:gd name="T30" fmla="*/ 55 w 136"/>
                <a:gd name="T31" fmla="*/ 75 h 75"/>
                <a:gd name="T32" fmla="*/ 67 w 136"/>
                <a:gd name="T33" fmla="*/ 75 h 75"/>
                <a:gd name="T34" fmla="*/ 81 w 136"/>
                <a:gd name="T35" fmla="*/ 75 h 75"/>
                <a:gd name="T36" fmla="*/ 94 w 136"/>
                <a:gd name="T37" fmla="*/ 75 h 75"/>
                <a:gd name="T38" fmla="*/ 106 w 136"/>
                <a:gd name="T39" fmla="*/ 73 h 75"/>
                <a:gd name="T40" fmla="*/ 115 w 136"/>
                <a:gd name="T41" fmla="*/ 73 h 75"/>
                <a:gd name="T42" fmla="*/ 124 w 136"/>
                <a:gd name="T43" fmla="*/ 71 h 75"/>
                <a:gd name="T44" fmla="*/ 131 w 136"/>
                <a:gd name="T45" fmla="*/ 69 h 75"/>
                <a:gd name="T46" fmla="*/ 134 w 136"/>
                <a:gd name="T47" fmla="*/ 68 h 75"/>
                <a:gd name="T48" fmla="*/ 136 w 136"/>
                <a:gd name="T49" fmla="*/ 66 h 75"/>
                <a:gd name="T50" fmla="*/ 134 w 136"/>
                <a:gd name="T51" fmla="*/ 8 h 75"/>
                <a:gd name="T52" fmla="*/ 133 w 136"/>
                <a:gd name="T53" fmla="*/ 6 h 75"/>
                <a:gd name="T54" fmla="*/ 127 w 136"/>
                <a:gd name="T55" fmla="*/ 4 h 75"/>
                <a:gd name="T56" fmla="*/ 120 w 136"/>
                <a:gd name="T57" fmla="*/ 4 h 75"/>
                <a:gd name="T58" fmla="*/ 111 w 136"/>
                <a:gd name="T59" fmla="*/ 2 h 75"/>
                <a:gd name="T60" fmla="*/ 101 w 136"/>
                <a:gd name="T61" fmla="*/ 0 h 75"/>
                <a:gd name="T62" fmla="*/ 88 w 136"/>
                <a:gd name="T63" fmla="*/ 0 h 75"/>
                <a:gd name="T64" fmla="*/ 74 w 136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75"/>
                <a:gd name="T101" fmla="*/ 136 w 136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75">
                  <a:moveTo>
                    <a:pt x="67" y="0"/>
                  </a:move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9"/>
                  </a:lnTo>
                  <a:lnTo>
                    <a:pt x="9" y="69"/>
                  </a:lnTo>
                  <a:lnTo>
                    <a:pt x="12" y="71"/>
                  </a:lnTo>
                  <a:lnTo>
                    <a:pt x="16" y="71"/>
                  </a:lnTo>
                  <a:lnTo>
                    <a:pt x="21" y="73"/>
                  </a:lnTo>
                  <a:lnTo>
                    <a:pt x="25" y="73"/>
                  </a:lnTo>
                  <a:lnTo>
                    <a:pt x="30" y="73"/>
                  </a:lnTo>
                  <a:lnTo>
                    <a:pt x="35" y="73"/>
                  </a:lnTo>
                  <a:lnTo>
                    <a:pt x="42" y="75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2" y="75"/>
                  </a:lnTo>
                  <a:lnTo>
                    <a:pt x="67" y="75"/>
                  </a:lnTo>
                  <a:lnTo>
                    <a:pt x="74" y="75"/>
                  </a:lnTo>
                  <a:lnTo>
                    <a:pt x="81" y="75"/>
                  </a:lnTo>
                  <a:lnTo>
                    <a:pt x="88" y="75"/>
                  </a:lnTo>
                  <a:lnTo>
                    <a:pt x="94" y="75"/>
                  </a:lnTo>
                  <a:lnTo>
                    <a:pt x="101" y="73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15" y="73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7" y="69"/>
                  </a:lnTo>
                  <a:lnTo>
                    <a:pt x="131" y="69"/>
                  </a:lnTo>
                  <a:lnTo>
                    <a:pt x="133" y="68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6" y="9"/>
                  </a:lnTo>
                  <a:lnTo>
                    <a:pt x="134" y="8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27" y="4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0"/>
                  </a:lnTo>
                </a:path>
              </a:pathLst>
            </a:custGeom>
            <a:grp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8" name="Freeform 90"/>
            <p:cNvSpPr>
              <a:spLocks/>
            </p:cNvSpPr>
            <p:nvPr/>
          </p:nvSpPr>
          <p:spPr bwMode="auto">
            <a:xfrm>
              <a:off x="2244" y="3433"/>
              <a:ext cx="136" cy="18"/>
            </a:xfrm>
            <a:custGeom>
              <a:avLst/>
              <a:gdLst>
                <a:gd name="T0" fmla="*/ 2 w 136"/>
                <a:gd name="T1" fmla="*/ 9 h 18"/>
                <a:gd name="T2" fmla="*/ 4 w 136"/>
                <a:gd name="T3" fmla="*/ 11 h 18"/>
                <a:gd name="T4" fmla="*/ 9 w 136"/>
                <a:gd name="T5" fmla="*/ 13 h 18"/>
                <a:gd name="T6" fmla="*/ 16 w 136"/>
                <a:gd name="T7" fmla="*/ 15 h 18"/>
                <a:gd name="T8" fmla="*/ 25 w 136"/>
                <a:gd name="T9" fmla="*/ 16 h 18"/>
                <a:gd name="T10" fmla="*/ 35 w 136"/>
                <a:gd name="T11" fmla="*/ 18 h 18"/>
                <a:gd name="T12" fmla="*/ 48 w 136"/>
                <a:gd name="T13" fmla="*/ 18 h 18"/>
                <a:gd name="T14" fmla="*/ 62 w 136"/>
                <a:gd name="T15" fmla="*/ 18 h 18"/>
                <a:gd name="T16" fmla="*/ 74 w 136"/>
                <a:gd name="T17" fmla="*/ 18 h 18"/>
                <a:gd name="T18" fmla="*/ 88 w 136"/>
                <a:gd name="T19" fmla="*/ 18 h 18"/>
                <a:gd name="T20" fmla="*/ 101 w 136"/>
                <a:gd name="T21" fmla="*/ 18 h 18"/>
                <a:gd name="T22" fmla="*/ 111 w 136"/>
                <a:gd name="T23" fmla="*/ 16 h 18"/>
                <a:gd name="T24" fmla="*/ 120 w 136"/>
                <a:gd name="T25" fmla="*/ 15 h 18"/>
                <a:gd name="T26" fmla="*/ 127 w 136"/>
                <a:gd name="T27" fmla="*/ 13 h 18"/>
                <a:gd name="T28" fmla="*/ 133 w 136"/>
                <a:gd name="T29" fmla="*/ 11 h 18"/>
                <a:gd name="T30" fmla="*/ 134 w 136"/>
                <a:gd name="T31" fmla="*/ 9 h 18"/>
                <a:gd name="T32" fmla="*/ 134 w 136"/>
                <a:gd name="T33" fmla="*/ 8 h 18"/>
                <a:gd name="T34" fmla="*/ 133 w 136"/>
                <a:gd name="T35" fmla="*/ 6 h 18"/>
                <a:gd name="T36" fmla="*/ 127 w 136"/>
                <a:gd name="T37" fmla="*/ 4 h 18"/>
                <a:gd name="T38" fmla="*/ 120 w 136"/>
                <a:gd name="T39" fmla="*/ 4 h 18"/>
                <a:gd name="T40" fmla="*/ 111 w 136"/>
                <a:gd name="T41" fmla="*/ 2 h 18"/>
                <a:gd name="T42" fmla="*/ 101 w 136"/>
                <a:gd name="T43" fmla="*/ 0 h 18"/>
                <a:gd name="T44" fmla="*/ 88 w 136"/>
                <a:gd name="T45" fmla="*/ 0 h 18"/>
                <a:gd name="T46" fmla="*/ 74 w 136"/>
                <a:gd name="T47" fmla="*/ 0 h 18"/>
                <a:gd name="T48" fmla="*/ 62 w 136"/>
                <a:gd name="T49" fmla="*/ 0 h 18"/>
                <a:gd name="T50" fmla="*/ 48 w 136"/>
                <a:gd name="T51" fmla="*/ 0 h 18"/>
                <a:gd name="T52" fmla="*/ 35 w 136"/>
                <a:gd name="T53" fmla="*/ 0 h 18"/>
                <a:gd name="T54" fmla="*/ 25 w 136"/>
                <a:gd name="T55" fmla="*/ 2 h 18"/>
                <a:gd name="T56" fmla="*/ 16 w 136"/>
                <a:gd name="T57" fmla="*/ 4 h 18"/>
                <a:gd name="T58" fmla="*/ 9 w 136"/>
                <a:gd name="T59" fmla="*/ 4 h 18"/>
                <a:gd name="T60" fmla="*/ 4 w 136"/>
                <a:gd name="T61" fmla="*/ 6 h 18"/>
                <a:gd name="T62" fmla="*/ 2 w 136"/>
                <a:gd name="T63" fmla="*/ 8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8"/>
                <a:gd name="T98" fmla="*/ 136 w 136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8">
                  <a:moveTo>
                    <a:pt x="0" y="9"/>
                  </a:moveTo>
                  <a:lnTo>
                    <a:pt x="2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21" y="16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5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5" y="18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4" y="18"/>
                  </a:lnTo>
                  <a:lnTo>
                    <a:pt x="101" y="18"/>
                  </a:lnTo>
                  <a:lnTo>
                    <a:pt x="106" y="16"/>
                  </a:lnTo>
                  <a:lnTo>
                    <a:pt x="111" y="16"/>
                  </a:lnTo>
                  <a:lnTo>
                    <a:pt x="115" y="16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3"/>
                  </a:lnTo>
                  <a:lnTo>
                    <a:pt x="131" y="13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4" y="8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27" y="4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9" name="Freeform 91"/>
            <p:cNvSpPr>
              <a:spLocks/>
            </p:cNvSpPr>
            <p:nvPr/>
          </p:nvSpPr>
          <p:spPr bwMode="auto">
            <a:xfrm>
              <a:off x="2244" y="3433"/>
              <a:ext cx="136" cy="18"/>
            </a:xfrm>
            <a:custGeom>
              <a:avLst/>
              <a:gdLst>
                <a:gd name="T0" fmla="*/ 2 w 136"/>
                <a:gd name="T1" fmla="*/ 9 h 18"/>
                <a:gd name="T2" fmla="*/ 4 w 136"/>
                <a:gd name="T3" fmla="*/ 11 h 18"/>
                <a:gd name="T4" fmla="*/ 9 w 136"/>
                <a:gd name="T5" fmla="*/ 13 h 18"/>
                <a:gd name="T6" fmla="*/ 16 w 136"/>
                <a:gd name="T7" fmla="*/ 15 h 18"/>
                <a:gd name="T8" fmla="*/ 25 w 136"/>
                <a:gd name="T9" fmla="*/ 16 h 18"/>
                <a:gd name="T10" fmla="*/ 35 w 136"/>
                <a:gd name="T11" fmla="*/ 18 h 18"/>
                <a:gd name="T12" fmla="*/ 48 w 136"/>
                <a:gd name="T13" fmla="*/ 18 h 18"/>
                <a:gd name="T14" fmla="*/ 62 w 136"/>
                <a:gd name="T15" fmla="*/ 18 h 18"/>
                <a:gd name="T16" fmla="*/ 74 w 136"/>
                <a:gd name="T17" fmla="*/ 18 h 18"/>
                <a:gd name="T18" fmla="*/ 88 w 136"/>
                <a:gd name="T19" fmla="*/ 18 h 18"/>
                <a:gd name="T20" fmla="*/ 101 w 136"/>
                <a:gd name="T21" fmla="*/ 18 h 18"/>
                <a:gd name="T22" fmla="*/ 111 w 136"/>
                <a:gd name="T23" fmla="*/ 16 h 18"/>
                <a:gd name="T24" fmla="*/ 120 w 136"/>
                <a:gd name="T25" fmla="*/ 15 h 18"/>
                <a:gd name="T26" fmla="*/ 127 w 136"/>
                <a:gd name="T27" fmla="*/ 13 h 18"/>
                <a:gd name="T28" fmla="*/ 133 w 136"/>
                <a:gd name="T29" fmla="*/ 11 h 18"/>
                <a:gd name="T30" fmla="*/ 134 w 136"/>
                <a:gd name="T31" fmla="*/ 9 h 18"/>
                <a:gd name="T32" fmla="*/ 134 w 136"/>
                <a:gd name="T33" fmla="*/ 8 h 18"/>
                <a:gd name="T34" fmla="*/ 133 w 136"/>
                <a:gd name="T35" fmla="*/ 6 h 18"/>
                <a:gd name="T36" fmla="*/ 127 w 136"/>
                <a:gd name="T37" fmla="*/ 4 h 18"/>
                <a:gd name="T38" fmla="*/ 120 w 136"/>
                <a:gd name="T39" fmla="*/ 4 h 18"/>
                <a:gd name="T40" fmla="*/ 111 w 136"/>
                <a:gd name="T41" fmla="*/ 2 h 18"/>
                <a:gd name="T42" fmla="*/ 101 w 136"/>
                <a:gd name="T43" fmla="*/ 0 h 18"/>
                <a:gd name="T44" fmla="*/ 88 w 136"/>
                <a:gd name="T45" fmla="*/ 0 h 18"/>
                <a:gd name="T46" fmla="*/ 74 w 136"/>
                <a:gd name="T47" fmla="*/ 0 h 18"/>
                <a:gd name="T48" fmla="*/ 62 w 136"/>
                <a:gd name="T49" fmla="*/ 0 h 18"/>
                <a:gd name="T50" fmla="*/ 48 w 136"/>
                <a:gd name="T51" fmla="*/ 0 h 18"/>
                <a:gd name="T52" fmla="*/ 35 w 136"/>
                <a:gd name="T53" fmla="*/ 0 h 18"/>
                <a:gd name="T54" fmla="*/ 25 w 136"/>
                <a:gd name="T55" fmla="*/ 2 h 18"/>
                <a:gd name="T56" fmla="*/ 16 w 136"/>
                <a:gd name="T57" fmla="*/ 4 h 18"/>
                <a:gd name="T58" fmla="*/ 9 w 136"/>
                <a:gd name="T59" fmla="*/ 4 h 18"/>
                <a:gd name="T60" fmla="*/ 4 w 136"/>
                <a:gd name="T61" fmla="*/ 6 h 18"/>
                <a:gd name="T62" fmla="*/ 2 w 136"/>
                <a:gd name="T63" fmla="*/ 8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8"/>
                <a:gd name="T98" fmla="*/ 136 w 136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8">
                  <a:moveTo>
                    <a:pt x="0" y="9"/>
                  </a:moveTo>
                  <a:lnTo>
                    <a:pt x="2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21" y="16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5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5" y="18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4" y="18"/>
                  </a:lnTo>
                  <a:lnTo>
                    <a:pt x="101" y="18"/>
                  </a:lnTo>
                  <a:lnTo>
                    <a:pt x="106" y="16"/>
                  </a:lnTo>
                  <a:lnTo>
                    <a:pt x="111" y="16"/>
                  </a:lnTo>
                  <a:lnTo>
                    <a:pt x="115" y="16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3"/>
                  </a:lnTo>
                  <a:lnTo>
                    <a:pt x="131" y="13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6" y="9"/>
                  </a:lnTo>
                  <a:lnTo>
                    <a:pt x="134" y="8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27" y="4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841" name="Straight Connector 840"/>
          <p:cNvCxnSpPr/>
          <p:nvPr/>
        </p:nvCxnSpPr>
        <p:spPr>
          <a:xfrm>
            <a:off x="527555" y="921516"/>
            <a:ext cx="279400" cy="158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7983" y="4252709"/>
            <a:ext cx="2593660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tabLst>
                <a:tab pos="341313" algn="r"/>
                <a:tab pos="457200" algn="l"/>
              </a:tabLst>
              <a:defRPr/>
            </a:pPr>
            <a:r>
              <a:rPr lang="en-US" b="1" dirty="0">
                <a:solidFill>
                  <a:srgbClr val="7030A0"/>
                </a:solidFill>
                <a:latin typeface="Franklin Gothic Demi" pitchFamily="34" charset="0"/>
              </a:rPr>
              <a:t>27 Local</a:t>
            </a:r>
          </a:p>
          <a:p>
            <a:pPr algn="l">
              <a:tabLst>
                <a:tab pos="341313" algn="r"/>
                <a:tab pos="457200" algn="l"/>
              </a:tabLst>
              <a:defRPr/>
            </a:pPr>
            <a:r>
              <a:rPr lang="en-US" b="1" dirty="0">
                <a:solidFill>
                  <a:srgbClr val="7030A0"/>
                </a:solidFill>
                <a:latin typeface="Franklin Gothic Demi" pitchFamily="34" charset="0"/>
              </a:rPr>
              <a:t>Satellite Systems</a:t>
            </a:r>
          </a:p>
          <a:p>
            <a:pPr algn="l">
              <a:tabLst>
                <a:tab pos="341313" algn="r"/>
                <a:tab pos="457200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~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</a:rPr>
              <a:t>5,000 miles sewers</a:t>
            </a:r>
          </a:p>
          <a:p>
            <a:pPr algn="l">
              <a:tabLst>
                <a:tab pos="341313" algn="r"/>
                <a:tab pos="457200" algn="l"/>
              </a:tabLs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</a:rPr>
              <a:t>~109 lift stations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39" name="Rectangle 35"/>
          <p:cNvSpPr>
            <a:spLocks noChangeArrowheads="1"/>
          </p:cNvSpPr>
          <p:nvPr/>
        </p:nvSpPr>
        <p:spPr bwMode="invGray">
          <a:xfrm>
            <a:off x="293112" y="223342"/>
            <a:ext cx="4354439" cy="6005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>
              <a:tabLst>
                <a:tab pos="341313" algn="r"/>
                <a:tab pos="457200" algn="l"/>
              </a:tabLst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Franklin Gothic Demi" pitchFamily="34" charset="0"/>
              </a:rPr>
              <a:t>OCSD Regional System</a:t>
            </a:r>
          </a:p>
          <a:p>
            <a:pPr algn="l">
              <a:tabLst>
                <a:tab pos="341313" algn="r"/>
                <a:tab pos="457200" algn="l"/>
              </a:tabLs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        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  <a:p>
            <a:pPr algn="l">
              <a:tabLst>
                <a:tab pos="341313" algn="r"/>
                <a:tab pos="457200" algn="l"/>
              </a:tabLst>
              <a:defRPr/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822" y="750593"/>
            <a:ext cx="3131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572 miles of sewers</a:t>
            </a:r>
          </a:p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15 lift stations</a:t>
            </a:r>
          </a:p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 treatment plants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9525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OCSD’s Message - What2Flush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3895725" y="1147763"/>
            <a:ext cx="5248275" cy="394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Franklin Gothic Demi" pitchFamily="34" charset="0"/>
              </a:rPr>
              <a:t>OCSD’s Public Outreach</a:t>
            </a:r>
          </a:p>
          <a:p>
            <a:r>
              <a:rPr lang="en-US" sz="2800" dirty="0" smtClean="0"/>
              <a:t>It’s simple – the toilet is only meant to flush the </a:t>
            </a:r>
            <a:r>
              <a:rPr lang="en-US" sz="2800" b="1" dirty="0" smtClean="0"/>
              <a:t>three P’s </a:t>
            </a:r>
            <a:r>
              <a:rPr lang="en-US" sz="2800" dirty="0" smtClean="0"/>
              <a:t>–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Pee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Poop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Toilet Paper</a:t>
            </a:r>
          </a:p>
          <a:p>
            <a:pPr marL="342900" lvl="1" indent="0"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www.What2Flush.com</a:t>
            </a:r>
          </a:p>
          <a:p>
            <a:endParaRPr lang="en-US" sz="3000" dirty="0" smtClean="0">
              <a:latin typeface="Franklin Gothic Demi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275870" y="1231899"/>
            <a:ext cx="3669350" cy="3635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3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9525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Getting the Word Out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3943351" y="1149351"/>
            <a:ext cx="5133974" cy="431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Franklin Gothic Demi" pitchFamily="34" charset="0"/>
              </a:rPr>
              <a:t>Public Works Magazine</a:t>
            </a:r>
          </a:p>
          <a:p>
            <a:r>
              <a:rPr lang="en-US" sz="2800" dirty="0"/>
              <a:t>Strangled by Disposables</a:t>
            </a:r>
            <a:endParaRPr lang="en-US" sz="2800" dirty="0" smtClean="0">
              <a:latin typeface="Franklin Gothic Book" pitchFamily="34" charset="0"/>
            </a:endParaRPr>
          </a:p>
          <a:p>
            <a:r>
              <a:rPr lang="en-US" sz="2800" dirty="0" smtClean="0">
                <a:latin typeface="Franklin Gothic Book" pitchFamily="34" charset="0"/>
              </a:rPr>
              <a:t>October 2012 Issue - Part 1</a:t>
            </a:r>
          </a:p>
          <a:p>
            <a:r>
              <a:rPr lang="en-US" sz="2800" dirty="0" smtClean="0">
                <a:latin typeface="Franklin Gothic Book" pitchFamily="34" charset="0"/>
                <a:hlinkClick r:id="rId3"/>
              </a:rPr>
              <a:t>www.PWMAG.com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u="sng" dirty="0">
                <a:solidFill>
                  <a:srgbClr val="0000FF"/>
                </a:solidFill>
              </a:rPr>
              <a:t>http://www.pwmag.com</a:t>
            </a:r>
            <a:r>
              <a:rPr lang="en-US" sz="2400" u="sng" dirty="0" smtClean="0">
                <a:solidFill>
                  <a:srgbClr val="0000FF"/>
                </a:solidFill>
              </a:rPr>
              <a:t>/</a:t>
            </a:r>
            <a:br>
              <a:rPr lang="en-US" sz="2400" u="sng" dirty="0" smtClean="0">
                <a:solidFill>
                  <a:srgbClr val="0000FF"/>
                </a:solidFill>
              </a:rPr>
            </a:br>
            <a:r>
              <a:rPr lang="en-US" sz="2400" u="sng" dirty="0" smtClean="0">
                <a:solidFill>
                  <a:srgbClr val="0000FF"/>
                </a:solidFill>
              </a:rPr>
              <a:t>wastewater/strangled-by-disposables.aspx </a:t>
            </a:r>
          </a:p>
          <a:p>
            <a:r>
              <a:rPr lang="en-US" sz="2800" dirty="0" smtClean="0"/>
              <a:t>Networking with others</a:t>
            </a:r>
            <a:br>
              <a:rPr lang="en-US" sz="2800" dirty="0" smtClean="0"/>
            </a:br>
            <a:r>
              <a:rPr lang="en-US" sz="2800" dirty="0" smtClean="0"/>
              <a:t>in the media</a:t>
            </a:r>
            <a:endParaRPr lang="en-US" sz="2800" dirty="0" smtClean="0">
              <a:latin typeface="Franklin Gothic Book" pitchFamily="34" charset="0"/>
            </a:endParaRPr>
          </a:p>
          <a:p>
            <a:endParaRPr lang="en-US" sz="3000" dirty="0" smtClean="0">
              <a:latin typeface="Franklin Gothic Demi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276452" y="909636"/>
            <a:ext cx="2949348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76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9144000" cy="11796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</a:t>
            </a:r>
            <a:r>
              <a:rPr lang="en-US" dirty="0" err="1" smtClean="0"/>
              <a:t>HydraSpun</a:t>
            </a:r>
            <a:r>
              <a:rPr lang="en-US" dirty="0" smtClean="0"/>
              <a:t>® – Flushable vs.   	Dispersible? 	     </a:t>
            </a:r>
            <a:r>
              <a:rPr lang="en-US" sz="3100" dirty="0" smtClean="0">
                <a:solidFill>
                  <a:schemeClr val="tx1"/>
                </a:solidFill>
              </a:rPr>
              <a:t>OCSD </a:t>
            </a:r>
            <a:r>
              <a:rPr lang="en-US" sz="3100" dirty="0">
                <a:solidFill>
                  <a:schemeClr val="tx1"/>
                </a:solidFill>
              </a:rPr>
              <a:t>Lab </a:t>
            </a:r>
            <a:r>
              <a:rPr lang="en-US" sz="3100" dirty="0" smtClean="0">
                <a:solidFill>
                  <a:schemeClr val="tx1"/>
                </a:solidFill>
              </a:rPr>
              <a:t>JAN 2013</a:t>
            </a:r>
            <a:endParaRPr lang="en-US" sz="3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8126" y="4457699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1F497D"/>
                </a:solidFill>
                <a:latin typeface="Franklin Gothic Medium" pitchFamily="34" charset="0"/>
              </a:rPr>
              <a:t>HydraSpun</a:t>
            </a:r>
            <a:r>
              <a:rPr lang="en-US" dirty="0" smtClean="0">
                <a:solidFill>
                  <a:srgbClr val="1F497D"/>
                </a:solidFill>
                <a:latin typeface="Franklin Gothic Medium" pitchFamily="34" charset="0"/>
              </a:rPr>
              <a:t>® nonwoven substrate  after 1 hour – some dispersion – some good news?</a:t>
            </a:r>
          </a:p>
          <a:p>
            <a:pPr algn="l"/>
            <a:endParaRPr lang="en-US" dirty="0">
              <a:solidFill>
                <a:srgbClr val="1F497D"/>
              </a:solidFill>
              <a:latin typeface="Franklin Gothic Medium" pitchFamily="34" charset="0"/>
            </a:endParaRPr>
          </a:p>
          <a:p>
            <a:pPr algn="l"/>
            <a:r>
              <a:rPr lang="en-US" dirty="0" smtClean="0">
                <a:solidFill>
                  <a:srgbClr val="1F497D"/>
                </a:solidFill>
                <a:latin typeface="Franklin Gothic Medium" pitchFamily="34" charset="0"/>
              </a:rPr>
              <a:t>Test report due in March</a:t>
            </a:r>
            <a:endParaRPr lang="en-US" dirty="0">
              <a:solidFill>
                <a:srgbClr val="1F497D"/>
              </a:solidFill>
              <a:latin typeface="Franklin Gothic Medium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4" y="1446382"/>
            <a:ext cx="3495675" cy="5426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79" y="2040063"/>
            <a:ext cx="4307046" cy="2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287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UK WIR Reports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United Kingdom Water Industry Research Limited (UKWIR) – 2012 </a:t>
            </a:r>
            <a:r>
              <a:rPr lang="en-GB" sz="2800" b="1" dirty="0" smtClean="0"/>
              <a:t>published </a:t>
            </a:r>
            <a:r>
              <a:rPr lang="en-GB" sz="2800" b="1" dirty="0"/>
              <a:t>two reports</a:t>
            </a:r>
            <a:r>
              <a:rPr lang="en-GB" sz="2800" b="1" dirty="0" smtClean="0"/>
              <a:t>:</a:t>
            </a:r>
          </a:p>
          <a:p>
            <a:r>
              <a:rPr lang="en-GB" sz="2600" b="1" dirty="0" smtClean="0"/>
              <a:t>12/CU/02/12 </a:t>
            </a:r>
            <a:r>
              <a:rPr lang="en-GB" sz="2600" b="1" dirty="0"/>
              <a:t> “Best Practice for National Communications </a:t>
            </a:r>
            <a:r>
              <a:rPr lang="en-GB" sz="2600" dirty="0"/>
              <a:t>- Responsible Use of Sewers” </a:t>
            </a:r>
            <a:r>
              <a:rPr lang="en-US" sz="2600" u="sng" dirty="0">
                <a:hlinkClick r:id="rId2"/>
              </a:rPr>
              <a:t>http://www.ukwir.org/ukwirlibrary/94930</a:t>
            </a:r>
            <a:endParaRPr lang="en-US" sz="2600" dirty="0"/>
          </a:p>
          <a:p>
            <a:r>
              <a:rPr lang="en-GB" sz="2600" b="1" dirty="0"/>
              <a:t>12/WM/07/16 “Test Protocol to Determine the </a:t>
            </a:r>
            <a:r>
              <a:rPr lang="en-GB" sz="2600" b="1" dirty="0" err="1"/>
              <a:t>Flushability</a:t>
            </a:r>
            <a:r>
              <a:rPr lang="en-GB" sz="2600" b="1" dirty="0"/>
              <a:t> of Disposable Products</a:t>
            </a:r>
            <a:r>
              <a:rPr lang="en-GB" sz="2600" dirty="0"/>
              <a:t>” </a:t>
            </a:r>
            <a:r>
              <a:rPr lang="en-US" sz="2600" u="sng" dirty="0">
                <a:hlinkClick r:id="rId3"/>
              </a:rPr>
              <a:t>http://</a:t>
            </a:r>
            <a:r>
              <a:rPr lang="en-US" sz="2600" u="sng" dirty="0" smtClean="0">
                <a:hlinkClick r:id="rId3"/>
              </a:rPr>
              <a:t>www.ukwir.org/ukwirlibrary/95043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55715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7" descr="http://www.cityoflfp.com/towncrier/2009_tc/images/ToiletunhappyLin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043"/>
            <a:ext cx="3432019" cy="469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 bwMode="blackWhite">
          <a:xfrm>
            <a:off x="1" y="184149"/>
            <a:ext cx="9112250" cy="10255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200" dirty="0" smtClean="0"/>
              <a:t>Next Steps: Other options and ideas?</a:t>
            </a:r>
            <a:br>
              <a:rPr lang="en-US" sz="4200" dirty="0" smtClean="0"/>
            </a:br>
            <a:r>
              <a:rPr lang="en-US" sz="3300" b="0" dirty="0" smtClean="0"/>
              <a:t>Put Non-</a:t>
            </a:r>
            <a:r>
              <a:rPr lang="en-US" sz="3300" b="0" dirty="0" err="1" smtClean="0"/>
              <a:t>Dispersibles</a:t>
            </a:r>
            <a:r>
              <a:rPr lang="en-US" sz="3300" b="0" dirty="0" smtClean="0"/>
              <a:t> in the Trash, Not the Sewer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blackWhite">
          <a:xfrm>
            <a:off x="3762375" y="1390650"/>
            <a:ext cx="5010150" cy="48768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smtClean="0"/>
              <a:t>Sanitary and/or Combined Sewers are not an effective or proper way to move non-</a:t>
            </a:r>
            <a:r>
              <a:rPr lang="en-US" sz="2400" dirty="0" err="1" smtClean="0"/>
              <a:t>dispersibles</a:t>
            </a:r>
            <a:r>
              <a:rPr lang="en-US" sz="2400" dirty="0" smtClean="0"/>
              <a:t> to the landfill</a:t>
            </a:r>
          </a:p>
          <a:p>
            <a:r>
              <a:rPr lang="en-US" sz="2400" b="1" dirty="0" smtClean="0"/>
              <a:t>Sustainability – long-term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Water Conservation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Energy Conservation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Extended Producer </a:t>
            </a:r>
            <a:r>
              <a:rPr lang="en-US" sz="2400" dirty="0" err="1" smtClean="0"/>
              <a:t>Pesponsibility</a:t>
            </a:r>
            <a:endParaRPr lang="en-US" sz="2400" dirty="0" smtClean="0"/>
          </a:p>
          <a:p>
            <a:pPr lvl="1">
              <a:lnSpc>
                <a:spcPts val="2500"/>
              </a:lnSpc>
            </a:pPr>
            <a:r>
              <a:rPr lang="en-US" sz="2400" dirty="0" smtClean="0"/>
              <a:t>Lower our labor needs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Help update INDA Voluntary Guidelines Rev. 3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5494" y="5181421"/>
            <a:ext cx="23015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Franklin Gothic Book" pitchFamily="34" charset="0"/>
              </a:rPr>
              <a:t>Graphic courtesy of King County 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1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0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</a:rPr>
              <a:t>How SCAP Members </a:t>
            </a:r>
            <a:r>
              <a:rPr lang="en-US" sz="4000" dirty="0"/>
              <a:t>Can Help</a:t>
            </a:r>
            <a:endParaRPr lang="en-US" sz="4000" b="0" dirty="0" smtClean="0">
              <a:solidFill>
                <a:srgbClr val="7030A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3257549" y="1082676"/>
            <a:ext cx="5724525" cy="4575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Franklin Gothic Demi" pitchFamily="34" charset="0"/>
              </a:rPr>
              <a:t>Collect and Document all Costs</a:t>
            </a:r>
            <a:endParaRPr lang="en-US" sz="3000" dirty="0" smtClean="0"/>
          </a:p>
          <a:p>
            <a:r>
              <a:rPr lang="en-US" sz="2800" dirty="0"/>
              <a:t>Preventative and corrective maintenance </a:t>
            </a:r>
            <a:r>
              <a:rPr lang="en-US" sz="2800" dirty="0" smtClean="0"/>
              <a:t>tasks in sewers/pump stations/treatment plants</a:t>
            </a:r>
            <a:endParaRPr lang="en-US" sz="2800" dirty="0"/>
          </a:p>
          <a:p>
            <a:r>
              <a:rPr lang="en-US" sz="2800" dirty="0" smtClean="0"/>
              <a:t>Labor hours/costs</a:t>
            </a:r>
          </a:p>
          <a:p>
            <a:r>
              <a:rPr lang="en-US" sz="2800" dirty="0" smtClean="0"/>
              <a:t>Equipment repair/replacement costs</a:t>
            </a:r>
          </a:p>
          <a:p>
            <a:r>
              <a:rPr lang="en-US" sz="2800" dirty="0"/>
              <a:t>Fuel costs</a:t>
            </a:r>
          </a:p>
          <a:p>
            <a:r>
              <a:rPr lang="en-US" sz="2800" dirty="0" smtClean="0"/>
              <a:t>Debris hauling fees</a:t>
            </a:r>
          </a:p>
          <a:p>
            <a:r>
              <a:rPr lang="en-US" sz="2800" dirty="0" smtClean="0"/>
              <a:t>Blockages, SSO events, and fines</a:t>
            </a:r>
          </a:p>
          <a:p>
            <a:r>
              <a:rPr lang="en-US" sz="2800" dirty="0" smtClean="0"/>
              <a:t>Document </a:t>
            </a:r>
            <a:r>
              <a:rPr lang="en-US" sz="2800" dirty="0"/>
              <a:t>your “</a:t>
            </a:r>
            <a:r>
              <a:rPr lang="en-US" sz="2800" dirty="0" err="1"/>
              <a:t>deragging</a:t>
            </a:r>
            <a:r>
              <a:rPr lang="en-US" sz="2800" dirty="0"/>
              <a:t>” costs and share info with SCAP CSC</a:t>
            </a:r>
          </a:p>
          <a:p>
            <a:endParaRPr lang="en-US" sz="2800" dirty="0" smtClean="0">
              <a:latin typeface="Franklin Gothic Demi" pitchFamily="34" charset="0"/>
            </a:endParaRPr>
          </a:p>
        </p:txBody>
      </p:sp>
      <p:pic>
        <p:nvPicPr>
          <p:cNvPr id="2050" name="Picture 2" descr="H:\dept\fss\320\Staff\hellebra\1 FSSD\Arhontes\NonDispersables\PHOTOS\SlaterPS\IMG_44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163419" y="2033856"/>
            <a:ext cx="5460561" cy="31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0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</a:rPr>
              <a:t>How SCAP Members </a:t>
            </a:r>
            <a:r>
              <a:rPr lang="en-US" sz="4000" dirty="0"/>
              <a:t>Can Help</a:t>
            </a:r>
            <a:endParaRPr lang="en-US" sz="4000" b="0" dirty="0" smtClean="0">
              <a:solidFill>
                <a:srgbClr val="7030A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3067049" y="1023938"/>
            <a:ext cx="5915025" cy="482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Franklin Gothic Demi" pitchFamily="34" charset="0"/>
              </a:rPr>
              <a:t>Conduct Characterization Studies</a:t>
            </a:r>
          </a:p>
          <a:p>
            <a:r>
              <a:rPr lang="en-US" sz="2600" dirty="0" smtClean="0"/>
              <a:t>Use a standardized methodology</a:t>
            </a:r>
          </a:p>
          <a:p>
            <a:r>
              <a:rPr lang="en-US" sz="2600" dirty="0" smtClean="0"/>
              <a:t>“Standard Operating Procedures for Evaluation Materials in Pump Clogs and Sewer Obstructions”</a:t>
            </a:r>
            <a:br>
              <a:rPr lang="en-US" sz="2600" dirty="0" smtClean="0"/>
            </a:br>
            <a:r>
              <a:rPr lang="en-US" sz="23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23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2300" dirty="0" smtClean="0">
                <a:solidFill>
                  <a:srgbClr val="FF0000"/>
                </a:solidFill>
                <a:hlinkClick r:id="rId3"/>
              </a:rPr>
              <a:t>www.mwwca.org/PumpClogSOP.pdf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and on NACWA website</a:t>
            </a:r>
          </a:p>
          <a:p>
            <a:r>
              <a:rPr lang="en-US" sz="2600" dirty="0" smtClean="0"/>
              <a:t>Support the NEWEA position paper of 1/27/13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 smtClean="0">
              <a:latin typeface="Franklin Gothic Demi" pitchFamily="34" charset="0"/>
            </a:endParaRPr>
          </a:p>
        </p:txBody>
      </p:sp>
      <p:pic>
        <p:nvPicPr>
          <p:cNvPr id="1026" name="Picture 2" descr="H:\dept\fss\320\Staff\hellebra\1 FSSD\Arhontes\NonDispersables\PHOTOS\SlaterPS\IMG_45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-954794" y="1926342"/>
            <a:ext cx="4881391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8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://www.cityoflfp.com/towncrier/2009_tc/images/ToiletunhappyLin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043"/>
            <a:ext cx="2776443" cy="44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3544" y="4932817"/>
            <a:ext cx="23015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Franklin Gothic Book" pitchFamily="34" charset="0"/>
              </a:rPr>
              <a:t>Graphic courtesy of King County 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0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Networking Opportunities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2776443" y="1119188"/>
            <a:ext cx="6367557" cy="4538662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CWEA P3S Committee</a:t>
            </a:r>
          </a:p>
          <a:p>
            <a:r>
              <a:rPr lang="en-US" sz="2100" dirty="0" smtClean="0"/>
              <a:t>California Clean Water Summit Partners (CCWSP)</a:t>
            </a:r>
          </a:p>
          <a:p>
            <a:r>
              <a:rPr lang="en-US" sz="2100" dirty="0"/>
              <a:t>Water Environment Federation (WEF), </a:t>
            </a:r>
            <a:r>
              <a:rPr lang="en-US" sz="2100" dirty="0" smtClean="0"/>
              <a:t>WEF House of Delegates (HOD), WEF </a:t>
            </a:r>
            <a:r>
              <a:rPr lang="en-US" sz="2100" dirty="0"/>
              <a:t>Member Associations, and Europeans </a:t>
            </a:r>
          </a:p>
          <a:p>
            <a:r>
              <a:rPr lang="en-US" sz="2100" dirty="0"/>
              <a:t>National Association of Clean Water Agencies (NACWA) – Resource Center </a:t>
            </a:r>
            <a:r>
              <a:rPr lang="en-US" sz="2100" u="sng" dirty="0" smtClean="0">
                <a:solidFill>
                  <a:srgbClr val="0000FF"/>
                </a:solidFill>
                <a:hlinkClick r:id="rId4"/>
              </a:rPr>
              <a:t>www.nacwa.org/flushables</a:t>
            </a:r>
            <a:endParaRPr lang="en-US" sz="2100" dirty="0" smtClean="0"/>
          </a:p>
          <a:p>
            <a:r>
              <a:rPr lang="en-US" sz="2100" dirty="0" smtClean="0"/>
              <a:t>American Public Works Assoc. (APWA)</a:t>
            </a:r>
          </a:p>
          <a:p>
            <a:r>
              <a:rPr lang="en-US" sz="2100" dirty="0" smtClean="0"/>
              <a:t>American Water Works Assoc. (AWWA)</a:t>
            </a:r>
          </a:p>
          <a:p>
            <a:r>
              <a:rPr lang="en-US" sz="2100" dirty="0" smtClean="0"/>
              <a:t>Canadian </a:t>
            </a:r>
            <a:r>
              <a:rPr lang="en-US" sz="2100" dirty="0"/>
              <a:t>Water and Wastewater </a:t>
            </a:r>
            <a:r>
              <a:rPr lang="en-US" sz="2100" dirty="0" smtClean="0"/>
              <a:t>Assoc. (CWWA)</a:t>
            </a:r>
          </a:p>
          <a:p>
            <a:r>
              <a:rPr lang="en-US" sz="2100" dirty="0" smtClean="0"/>
              <a:t>Onsite Systems: </a:t>
            </a:r>
            <a:r>
              <a:rPr lang="en-US" sz="2100" dirty="0" smtClean="0">
                <a:hlinkClick r:id="rId5"/>
              </a:rPr>
              <a:t>www.cowa.org</a:t>
            </a:r>
            <a:r>
              <a:rPr lang="en-US" sz="2100" dirty="0" smtClean="0"/>
              <a:t>  and </a:t>
            </a:r>
            <a:r>
              <a:rPr lang="en-US" sz="2100" dirty="0" smtClean="0">
                <a:hlinkClick r:id="rId6"/>
              </a:rPr>
              <a:t>www.nowra.org</a:t>
            </a:r>
            <a:endParaRPr lang="en-US" sz="2100" dirty="0" smtClean="0"/>
          </a:p>
          <a:p>
            <a:r>
              <a:rPr lang="en-US" sz="2200" b="1" dirty="0" smtClean="0"/>
              <a:t>Need your suggestions</a:t>
            </a:r>
            <a:r>
              <a:rPr lang="en-US" sz="2100" b="1" dirty="0" smtClean="0"/>
              <a:t>! </a:t>
            </a:r>
          </a:p>
          <a:p>
            <a:endParaRPr lang="en-US" sz="2100" dirty="0"/>
          </a:p>
          <a:p>
            <a:endParaRPr lang="en-US" sz="2800" dirty="0" smtClean="0">
              <a:latin typeface="Franklin Gothic Book" pitchFamily="34" charset="0"/>
            </a:endParaRPr>
          </a:p>
          <a:p>
            <a:endParaRPr lang="en-US" sz="3000" dirty="0" smtClean="0">
              <a:latin typeface="Franklin Gothic Demi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0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2127250"/>
            <a:ext cx="91646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Franklin Gothic Demi" pitchFamily="34" charset="0"/>
              </a:rPr>
              <a:t>Questions?</a:t>
            </a:r>
            <a:br>
              <a:rPr lang="en-US" sz="7200" dirty="0" smtClean="0">
                <a:solidFill>
                  <a:srgbClr val="7030A0"/>
                </a:solidFill>
                <a:latin typeface="Franklin Gothic Demi" pitchFamily="34" charset="0"/>
              </a:rPr>
            </a:br>
            <a:endParaRPr lang="en-US" sz="720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336800" y="3890963"/>
            <a:ext cx="6807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1F497D"/>
                </a:solidFill>
                <a:latin typeface="Franklin Gothic Book" pitchFamily="34" charset="0"/>
              </a:rPr>
              <a:t>Nick J. Arhontes, P. E. </a:t>
            </a:r>
            <a:r>
              <a:rPr lang="en-US" sz="2600" dirty="0" smtClean="0">
                <a:solidFill>
                  <a:srgbClr val="1F497D"/>
                </a:solidFill>
                <a:latin typeface="Franklin Gothic Book" pitchFamily="34" charset="0"/>
              </a:rPr>
              <a:t/>
            </a:r>
            <a:br>
              <a:rPr lang="en-US" sz="2600" dirty="0" smtClean="0">
                <a:solidFill>
                  <a:srgbClr val="1F497D"/>
                </a:solidFill>
                <a:latin typeface="Franklin Gothic Book" pitchFamily="34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Franklin Gothic Book" pitchFamily="34" charset="0"/>
              </a:rPr>
              <a:t>Director of Facilities Support Services Dept.</a:t>
            </a:r>
            <a:br>
              <a:rPr lang="en-US" sz="2600" dirty="0" smtClean="0">
                <a:solidFill>
                  <a:srgbClr val="000000"/>
                </a:solidFill>
                <a:latin typeface="Franklin Gothic Book" pitchFamily="34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Franklin Gothic Book" pitchFamily="34" charset="0"/>
              </a:rPr>
              <a:t>714.593.7210</a:t>
            </a:r>
            <a:br>
              <a:rPr lang="en-US" sz="2600" dirty="0" smtClean="0">
                <a:solidFill>
                  <a:srgbClr val="000000"/>
                </a:solidFill>
                <a:latin typeface="Franklin Gothic Book" pitchFamily="34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Franklin Gothic Book" pitchFamily="34" charset="0"/>
              </a:rPr>
              <a:t>narhontes@ocsd.com</a:t>
            </a:r>
            <a:br>
              <a:rPr lang="en-US" sz="2600" dirty="0" smtClean="0">
                <a:solidFill>
                  <a:srgbClr val="000000"/>
                </a:solidFill>
                <a:latin typeface="Franklin Gothic Book" pitchFamily="34" charset="0"/>
              </a:rPr>
            </a:br>
            <a:endParaRPr lang="en-US" sz="2600" dirty="0" smtClean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577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www.What2Flush.com</a:t>
            </a:r>
            <a:endParaRPr lang="en-US" sz="40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4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zzle.com/img/articleImages/432135-57411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587672"/>
            <a:ext cx="2247900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8801"/>
            <a:ext cx="4191000" cy="5774529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0"/>
            <a:ext cx="9144000" cy="948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What’s the Problem?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4191000" y="1158477"/>
            <a:ext cx="4800599" cy="34147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System Reliability</a:t>
            </a:r>
          </a:p>
          <a:p>
            <a:r>
              <a:rPr lang="en-US" sz="2800" dirty="0" smtClean="0">
                <a:latin typeface="Franklin Gothic Medium" pitchFamily="34" charset="0"/>
              </a:rPr>
              <a:t>Costs to Prevent Sewer Spills</a:t>
            </a:r>
          </a:p>
          <a:p>
            <a:r>
              <a:rPr lang="en-US" sz="2800" dirty="0" smtClean="0">
                <a:latin typeface="Franklin Gothic Medium" pitchFamily="34" charset="0"/>
              </a:rPr>
              <a:t>Flushable vs. </a:t>
            </a:r>
            <a:br>
              <a:rPr lang="en-US" sz="2800" dirty="0" smtClean="0">
                <a:latin typeface="Franklin Gothic Medium" pitchFamily="34" charset="0"/>
              </a:rPr>
            </a:br>
            <a:r>
              <a:rPr lang="en-US" sz="2800" dirty="0" smtClean="0">
                <a:latin typeface="Franklin Gothic Medium" pitchFamily="34" charset="0"/>
              </a:rPr>
              <a:t>Non-dispersible </a:t>
            </a:r>
            <a:br>
              <a:rPr lang="en-US" sz="2800" dirty="0" smtClean="0">
                <a:latin typeface="Franklin Gothic Medium" pitchFamily="34" charset="0"/>
              </a:rPr>
            </a:br>
            <a:r>
              <a:rPr lang="en-US" sz="2800" dirty="0" smtClean="0">
                <a:latin typeface="Franklin Gothic Medium" pitchFamily="34" charset="0"/>
              </a:rPr>
              <a:t>Confusion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1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 bwMode="blackGray">
          <a:xfrm>
            <a:off x="76200" y="276225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Toilet Paper Rapidly Disperses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>
                <a:solidFill>
                  <a:schemeClr val="tx1"/>
                </a:solidFill>
              </a:rPr>
              <a:t>i</a:t>
            </a:r>
            <a:r>
              <a:rPr lang="en-US" sz="3100" dirty="0" smtClean="0">
                <a:solidFill>
                  <a:schemeClr val="tx1"/>
                </a:solidFill>
              </a:rPr>
              <a:t>n less than 30 seconds in OCSD Lab 2010</a:t>
            </a:r>
            <a:endParaRPr lang="en-US" sz="3100" dirty="0" smtClean="0"/>
          </a:p>
        </p:txBody>
      </p:sp>
      <p:pic>
        <p:nvPicPr>
          <p:cNvPr id="9219" name="Picture 4" descr="H:\dept\gmo\150\152\Graphic Services\PICTURES\Collections\Flushable Wipes\Flushable towels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650" y="1573214"/>
            <a:ext cx="4173538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H:\dept\gmo\150\152\Graphic Services\PICTURES\Collections\Flushable Wipes\Flushable towels 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7250" y="1573213"/>
            <a:ext cx="4191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6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701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6" y="9525"/>
            <a:ext cx="4991100" cy="68701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4686300"/>
            <a:ext cx="1714500" cy="5334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43701" y="4533900"/>
            <a:ext cx="938211" cy="419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4404546"/>
            <a:ext cx="1314452" cy="3960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1949" y="3435050"/>
            <a:ext cx="126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</a:t>
            </a:r>
            <a:endParaRPr lang="en-US" sz="1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7125" y="3435050"/>
            <a:ext cx="126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</a:t>
            </a:r>
            <a:endParaRPr lang="en-US" sz="1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125" y="6248400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2012</a:t>
            </a:r>
            <a:endParaRPr lang="en-US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950" y="1247775"/>
            <a:ext cx="6931740" cy="4857749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142876"/>
            <a:ext cx="9144000" cy="10191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Kirkland – Flushable vs. Dispersible?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OCSD </a:t>
            </a:r>
            <a:r>
              <a:rPr lang="en-US" sz="3100" dirty="0">
                <a:solidFill>
                  <a:schemeClr val="tx1"/>
                </a:solidFill>
              </a:rPr>
              <a:t>Lab </a:t>
            </a:r>
            <a:r>
              <a:rPr lang="en-US" sz="3100" dirty="0" smtClean="0">
                <a:solidFill>
                  <a:schemeClr val="tx1"/>
                </a:solidFill>
              </a:rPr>
              <a:t>2012</a:t>
            </a:r>
            <a:endParaRPr lang="en-US" sz="3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6191249"/>
            <a:ext cx="295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Wipes after 24 hours </a:t>
            </a:r>
            <a:endParaRPr lang="en-US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750" y="6191248"/>
            <a:ext cx="374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Toilet Paper after 5 min.  </a:t>
            </a:r>
            <a:endParaRPr lang="en-US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 bwMode="blackWhite">
          <a:xfrm>
            <a:off x="0" y="0"/>
            <a:ext cx="9143998" cy="1009650"/>
          </a:xfrm>
        </p:spPr>
        <p:txBody>
          <a:bodyPr/>
          <a:lstStyle/>
          <a:p>
            <a:r>
              <a:rPr lang="en-US" sz="4000" dirty="0" smtClean="0"/>
              <a:t>Presentation Outline</a:t>
            </a:r>
          </a:p>
        </p:txBody>
      </p:sp>
      <p:pic>
        <p:nvPicPr>
          <p:cNvPr id="8196" name="Picture 5" descr="http://ecx.images-amazon.com/images/I/41iGzqBxx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3511" y="1139820"/>
            <a:ext cx="3900487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028"/>
          <p:cNvSpPr txBox="1">
            <a:spLocks noChangeArrowheads="1"/>
          </p:cNvSpPr>
          <p:nvPr/>
        </p:nvSpPr>
        <p:spPr bwMode="blackWhite">
          <a:xfrm>
            <a:off x="255587" y="1130297"/>
            <a:ext cx="5621337" cy="451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b="1" dirty="0"/>
              <a:t>History</a:t>
            </a:r>
          </a:p>
          <a:p>
            <a:pPr lvl="1">
              <a:lnSpc>
                <a:spcPts val="2000"/>
              </a:lnSpc>
              <a:spcAft>
                <a:spcPts val="600"/>
              </a:spcAft>
            </a:pPr>
            <a:r>
              <a:rPr lang="en-US" sz="2600" b="1" dirty="0" smtClean="0"/>
              <a:t>California plumbing code</a:t>
            </a:r>
          </a:p>
          <a:p>
            <a:pPr lvl="1">
              <a:lnSpc>
                <a:spcPts val="2000"/>
              </a:lnSpc>
              <a:spcAft>
                <a:spcPts val="600"/>
              </a:spcAft>
            </a:pPr>
            <a:r>
              <a:rPr lang="en-US" sz="2600" b="1" dirty="0" smtClean="0"/>
              <a:t>Statewide WDR Order</a:t>
            </a:r>
          </a:p>
          <a:p>
            <a:pPr lvl="1">
              <a:lnSpc>
                <a:spcPts val="2000"/>
              </a:lnSpc>
              <a:spcAft>
                <a:spcPts val="600"/>
              </a:spcAft>
            </a:pPr>
            <a:r>
              <a:rPr lang="en-US" sz="2600" b="1" dirty="0" smtClean="0"/>
              <a:t>Legislative attempts</a:t>
            </a:r>
          </a:p>
          <a:p>
            <a:pPr lvl="1">
              <a:lnSpc>
                <a:spcPts val="2000"/>
              </a:lnSpc>
              <a:spcAft>
                <a:spcPts val="600"/>
              </a:spcAft>
            </a:pPr>
            <a:r>
              <a:rPr lang="en-US" sz="2600" b="1" dirty="0" smtClean="0"/>
              <a:t>Who are INDA and EDANA?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b="1" dirty="0" smtClean="0"/>
              <a:t>Characterization Studies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b="1" dirty="0" smtClean="0"/>
              <a:t>What OCSD is doing</a:t>
            </a:r>
            <a:endParaRPr lang="en-US" sz="2800" b="1" dirty="0"/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b="1" dirty="0" smtClean="0"/>
              <a:t>How SCAP members can help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sz="2600" b="1" dirty="0" smtClean="0"/>
          </a:p>
          <a:p>
            <a:pPr lvl="1">
              <a:lnSpc>
                <a:spcPts val="2600"/>
              </a:lnSpc>
              <a:spcAft>
                <a:spcPts val="600"/>
              </a:spcAft>
            </a:pP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78612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blackWhite">
          <a:xfrm>
            <a:off x="0" y="873125"/>
            <a:ext cx="9144000" cy="143351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California Uniform Plumbing Code </a:t>
            </a:r>
            <a:r>
              <a:rPr lang="en-US" sz="4000" dirty="0"/>
              <a:t>Chapter 3</a:t>
            </a:r>
            <a:br>
              <a:rPr lang="en-US" sz="4000" dirty="0"/>
            </a:br>
            <a:r>
              <a:rPr lang="en-US" sz="2900" u="sng" dirty="0">
                <a:solidFill>
                  <a:srgbClr val="0000FF"/>
                </a:solidFill>
                <a:latin typeface="Franklin Gothic Book" pitchFamily="34" charset="0"/>
                <a:ea typeface="+mn-ea"/>
                <a:cs typeface="+mn-cs"/>
              </a:rPr>
              <a:t>http://www.iapmo.org/Pages/2009UniformCodes.aspx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b="0" dirty="0" smtClean="0">
                <a:solidFill>
                  <a:schemeClr val="tx1"/>
                </a:solidFill>
              </a:rPr>
              <a:t>§ 306.1  Damage to Drainage System or Public Sewer…</a:t>
            </a:r>
            <a:endParaRPr lang="en-US" sz="4000" b="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 bwMode="blackWhite">
          <a:xfrm>
            <a:off x="325438" y="2463801"/>
            <a:ext cx="8504237" cy="1841499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It shall be unlawful for any person to deposit… solids;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rags</a:t>
            </a:r>
            <a:r>
              <a:rPr lang="en-US" sz="2800" dirty="0" smtClean="0"/>
              <a:t>; …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oils; grease;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any other thing whatsoever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that would, or could, cause damage to the drainage system or public sewer.</a:t>
            </a:r>
          </a:p>
          <a:p>
            <a:pPr>
              <a:lnSpc>
                <a:spcPts val="34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291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rPr>
              <a:t>Statewide WDR Order No. </a:t>
            </a:r>
            <a:r>
              <a:rPr lang="en-US" sz="3600" dirty="0" smtClean="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rPr>
              <a:t>2006-003</a:t>
            </a:r>
            <a:endParaRPr lang="en-US" sz="3600" dirty="0">
              <a:solidFill>
                <a:srgbClr val="7030A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3870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600" dirty="0">
                <a:latin typeface="Franklin Gothic Book" pitchFamily="34" charset="0"/>
                <a:hlinkClick r:id="rId3"/>
              </a:rPr>
              <a:t>http://www.waterboards.ca.gov/water_issues/programs/sso/</a:t>
            </a:r>
            <a:endParaRPr lang="en-US" sz="2600" dirty="0">
              <a:latin typeface="Franklin Gothic Book" pitchFamily="34" charset="0"/>
            </a:endParaRPr>
          </a:p>
          <a:p>
            <a:endParaRPr lang="en-US" sz="2800" dirty="0">
              <a:latin typeface="Franklin Gothic Book" pitchFamily="34" charset="0"/>
            </a:endParaRPr>
          </a:p>
        </p:txBody>
      </p:sp>
      <p:pic>
        <p:nvPicPr>
          <p:cNvPr id="9" name="Picture 5" descr="File:Iapmo 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7" y="124630"/>
            <a:ext cx="1614487" cy="80246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4124325"/>
            <a:ext cx="9144000" cy="571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eamstime.com/california-state-capitol-building-sacramento-ca-thumb4979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9688" y="1152526"/>
            <a:ext cx="28971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152525"/>
            <a:ext cx="6096000" cy="520065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dirty="0" smtClean="0"/>
              <a:t>2010 – AB 2256 California </a:t>
            </a:r>
            <a:r>
              <a:rPr lang="en-US" sz="2800" dirty="0" smtClean="0"/>
              <a:t>Proposed labeling and third-party verification of </a:t>
            </a:r>
            <a:r>
              <a:rPr lang="en-US" sz="2800" dirty="0" err="1" smtClean="0"/>
              <a:t>dispersibilty</a:t>
            </a:r>
            <a:r>
              <a:rPr lang="en-US" sz="2800" dirty="0" smtClean="0"/>
              <a:t>, and fines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dirty="0" smtClean="0"/>
              <a:t>2011 </a:t>
            </a:r>
            <a:r>
              <a:rPr lang="en-US" dirty="0"/>
              <a:t>– LD 781 </a:t>
            </a:r>
            <a:r>
              <a:rPr lang="en-US" dirty="0" smtClean="0"/>
              <a:t>Maine </a:t>
            </a:r>
            <a:br>
              <a:rPr lang="en-US" dirty="0" smtClean="0"/>
            </a:br>
            <a:r>
              <a:rPr lang="en-US" sz="2800" dirty="0" smtClean="0"/>
              <a:t>Proposed establishing standards for products advertised as flushable</a:t>
            </a:r>
            <a:endParaRPr lang="en-US" dirty="0" smtClean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514725" y="4753569"/>
            <a:ext cx="5324475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Under review FEB 2013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4725" y="2483792"/>
            <a:ext cx="5324475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Inactive NOV 2010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9525"/>
            <a:ext cx="9144000" cy="10191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Proposed Legislation</a:t>
            </a:r>
          </a:p>
        </p:txBody>
      </p:sp>
    </p:spTree>
    <p:extLst>
      <p:ext uri="{BB962C8B-B14F-4D97-AF65-F5344CB8AC3E}">
        <p14:creationId xmlns:p14="http://schemas.microsoft.com/office/powerpoint/2010/main" val="9934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3225C82-4B01-4FD5-B872-F47E8D260C5A">130221 Presentation by Nick Arhontes on Flushables </Description0>
    <Source_x002f_Event xmlns="B3225C82-4B01-4FD5-B872-F47E8D260C5A">February 21, 2013 Collection Systems Committee Meeting</Source_x002f_Event>
    <Posted xmlns="B3225C82-4B01-4FD5-B872-F47E8D260C5A">2013-02-22T08:00:00+00:00</Posted>
    <Year xmlns="B3225C82-4B01-4FD5-B872-F47E8D260C5A">2013</Yea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6266399E2B46A911C08830B71589" ma:contentTypeVersion="19" ma:contentTypeDescription="Create a new document." ma:contentTypeScope="" ma:versionID="112d8890a96fed696cc8d1b4738a1a79">
  <xsd:schema xmlns:xsd="http://www.w3.org/2001/XMLSchema" xmlns:xs="http://www.w3.org/2001/XMLSchema" xmlns:p="http://schemas.microsoft.com/office/2006/metadata/properties" xmlns:ns2="B3225C82-4B01-4FD5-B872-F47E8D260C5A" targetNamespace="http://schemas.microsoft.com/office/2006/metadata/properties" ma:root="true" ma:fieldsID="c6ef0d823bcaa5c86ca39177c36c84d0" ns2:_="">
    <xsd:import namespace="B3225C82-4B01-4FD5-B872-F47E8D260C5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 minOccurs="0"/>
                <xsd:element ref="ns2:Year" minOccurs="0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5C82-4B01-4FD5-B872-F47E8D260C5A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/>
      </xsd:simpleType>
    </xsd:element>
    <xsd:element name="Posted" ma:index="9" nillable="true" ma:displayName="Posted" ma:default="[today]" ma:format="DateOnly" ma:internalName="Posted" ma:readOnly="false">
      <xsd:simpleType>
        <xsd:restriction base="dms:DateTime"/>
      </xsd:simpleType>
    </xsd:element>
    <xsd:element name="Year" ma:index="10" nillable="true" ma:displayName="Year" ma:default="Year Posted ?" ma:description="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DD54C-BE68-4F17-96CF-8B882A34D23D}"/>
</file>

<file path=customXml/itemProps2.xml><?xml version="1.0" encoding="utf-8"?>
<ds:datastoreItem xmlns:ds="http://schemas.openxmlformats.org/officeDocument/2006/customXml" ds:itemID="{BEAD754B-F899-40EB-ADE6-A797FE1EFD78}"/>
</file>

<file path=customXml/itemProps3.xml><?xml version="1.0" encoding="utf-8"?>
<ds:datastoreItem xmlns:ds="http://schemas.openxmlformats.org/officeDocument/2006/customXml" ds:itemID="{EF24EB80-E225-41B6-B77C-CC642ADD4EF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13619</TotalTime>
  <Words>1433</Words>
  <Application>Microsoft Office PowerPoint</Application>
  <PresentationFormat>On-screen Show (4:3)</PresentationFormat>
  <Paragraphs>262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5_Custom Design</vt:lpstr>
      <vt:lpstr>4_Custom Design</vt:lpstr>
      <vt:lpstr>Office Theme</vt:lpstr>
      <vt:lpstr>6_Custom Design</vt:lpstr>
      <vt:lpstr>PowerPoint Presentation</vt:lpstr>
      <vt:lpstr>PowerPoint Presentation</vt:lpstr>
      <vt:lpstr>What’s the Problem?</vt:lpstr>
      <vt:lpstr>Toilet Paper Rapidly Disperses in less than 30 seconds in OCSD Lab 2010</vt:lpstr>
      <vt:lpstr>PowerPoint Presentation</vt:lpstr>
      <vt:lpstr>Kirkland – Flushable vs. Dispersible? OCSD Lab 2012</vt:lpstr>
      <vt:lpstr>Presentation Outline</vt:lpstr>
      <vt:lpstr>California Uniform Plumbing Code Chapter 3 http://www.iapmo.org/Pages/2009UniformCodes.aspx § 306.1  Damage to Drainage System or Public Sewer…</vt:lpstr>
      <vt:lpstr>PowerPoint Presentation</vt:lpstr>
      <vt:lpstr>Who is INDA, EDANA, HAPPI, TAPPI ?</vt:lpstr>
      <vt:lpstr>PowerPoint Presentation</vt:lpstr>
      <vt:lpstr>Nonwoven Industry Guidelines</vt:lpstr>
      <vt:lpstr>Portland, Maine Sept. 2011 Characterization Study</vt:lpstr>
      <vt:lpstr>PowerPoint Presentation</vt:lpstr>
      <vt:lpstr>What We Learned in Maine</vt:lpstr>
      <vt:lpstr>Redefining the Problem</vt:lpstr>
      <vt:lpstr>Recommendations</vt:lpstr>
      <vt:lpstr>OCSD Activities</vt:lpstr>
      <vt:lpstr>OCSD’s Deragging Study</vt:lpstr>
      <vt:lpstr>OCSD’s Message - What2Flush</vt:lpstr>
      <vt:lpstr>Getting the Word Out</vt:lpstr>
      <vt:lpstr> HydraSpun® – Flushable vs.    Dispersible?       OCSD Lab JAN 2013</vt:lpstr>
      <vt:lpstr>UK WIR Reports</vt:lpstr>
      <vt:lpstr>Next Steps: Other options and ideas? Put Non-Dispersibles in the Trash, Not the Sewer</vt:lpstr>
      <vt:lpstr>How SCAP Members Can Help</vt:lpstr>
      <vt:lpstr>How SCAP Members Can Help</vt:lpstr>
      <vt:lpstr>Networking Opportunities</vt:lpstr>
      <vt:lpstr>PowerPoint Presentation</vt:lpstr>
    </vt:vector>
  </TitlesOfParts>
  <Company>OCSD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Secondary Effluent for Reuse</dc:title>
  <dc:subject>WateReuse Symposium 9/22/04, Phoenix, AZ</dc:subject>
  <dc:creator>W. Sevendant/J. Colson</dc:creator>
  <cp:lastModifiedBy>John Pastore</cp:lastModifiedBy>
  <cp:revision>851</cp:revision>
  <cp:lastPrinted>2013-02-20T16:18:13Z</cp:lastPrinted>
  <dcterms:created xsi:type="dcterms:W3CDTF">1999-07-27T21:32:16Z</dcterms:created>
  <dcterms:modified xsi:type="dcterms:W3CDTF">2013-02-22T17:38:39Z</dcterms:modified>
  <cp:category>ON-SCREEN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0x01010051C16266399E2B46A911C08830B71589</vt:lpwstr>
  </property>
</Properties>
</file>