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10" r:id="rId2"/>
    <p:sldMasterId id="2147483734" r:id="rId3"/>
  </p:sldMasterIdLst>
  <p:notesMasterIdLst>
    <p:notesMasterId r:id="rId23"/>
  </p:notesMasterIdLst>
  <p:handoutMasterIdLst>
    <p:handoutMasterId r:id="rId24"/>
  </p:handoutMasterIdLst>
  <p:sldIdLst>
    <p:sldId id="1326" r:id="rId4"/>
    <p:sldId id="1391" r:id="rId5"/>
    <p:sldId id="1349" r:id="rId6"/>
    <p:sldId id="1401" r:id="rId7"/>
    <p:sldId id="1402" r:id="rId8"/>
    <p:sldId id="1413" r:id="rId9"/>
    <p:sldId id="1390" r:id="rId10"/>
    <p:sldId id="1380" r:id="rId11"/>
    <p:sldId id="1392" r:id="rId12"/>
    <p:sldId id="1406" r:id="rId13"/>
    <p:sldId id="1414" r:id="rId14"/>
    <p:sldId id="1415" r:id="rId15"/>
    <p:sldId id="1388" r:id="rId16"/>
    <p:sldId id="1393" r:id="rId17"/>
    <p:sldId id="1408" r:id="rId18"/>
    <p:sldId id="1416" r:id="rId19"/>
    <p:sldId id="1409" r:id="rId20"/>
    <p:sldId id="1410" r:id="rId21"/>
    <p:sldId id="1347" r:id="rId2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209"/>
    <a:srgbClr val="0000FF"/>
    <a:srgbClr val="016C99"/>
    <a:srgbClr val="006A99"/>
    <a:srgbClr val="006699"/>
    <a:srgbClr val="4F81BD"/>
    <a:srgbClr val="6600CC"/>
    <a:srgbClr val="FF0000"/>
    <a:srgbClr val="008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631" autoAdjust="0"/>
  </p:normalViewPr>
  <p:slideViewPr>
    <p:cSldViewPr snapToGrid="0">
      <p:cViewPr>
        <p:scale>
          <a:sx n="80" d="100"/>
          <a:sy n="80" d="100"/>
        </p:scale>
        <p:origin x="-960" y="-58"/>
      </p:cViewPr>
      <p:guideLst>
        <p:guide orient="horz" pos="122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99" y="-58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3494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l" defTabSz="914437">
              <a:defRPr sz="1200" b="1" i="1"/>
            </a:lvl1pPr>
          </a:lstStyle>
          <a:p>
            <a:endParaRPr lang="en-US" sz="1000" b="0" dirty="0" smtClean="0">
              <a:latin typeface="Franklin Gothic Book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6" y="2"/>
            <a:ext cx="30368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r" defTabSz="914437">
              <a:defRPr sz="1200" b="1" i="1"/>
            </a:lvl1pPr>
          </a:lstStyle>
          <a:p>
            <a:r>
              <a:rPr lang="en-US" sz="1000" b="0" dirty="0" smtClean="0">
                <a:latin typeface="Franklin Gothic Book" pitchFamily="34" charset="0"/>
              </a:rPr>
              <a:t>SCAP CSC  Meeting– 9/24/13</a:t>
            </a:r>
            <a:r>
              <a:rPr lang="en-US" sz="1000" b="0" dirty="0">
                <a:latin typeface="Franklin Gothic Book" pitchFamily="34" charset="0"/>
              </a:rPr>
              <a:t/>
            </a:r>
            <a:br>
              <a:rPr lang="en-US" sz="1000" b="0" dirty="0">
                <a:latin typeface="Franklin Gothic Book" pitchFamily="34" charset="0"/>
              </a:rPr>
            </a:br>
            <a:r>
              <a:rPr lang="en-US" sz="1000" b="0" dirty="0" smtClean="0">
                <a:latin typeface="Franklin Gothic Book" pitchFamily="34" charset="0"/>
              </a:rPr>
              <a:t>Ontario, </a:t>
            </a:r>
            <a:r>
              <a:rPr lang="en-US" sz="1000" b="0" dirty="0">
                <a:latin typeface="Franklin Gothic Book" pitchFamily="34" charset="0"/>
              </a:rPr>
              <a:t>CA</a:t>
            </a:r>
          </a:p>
          <a:p>
            <a:endParaRPr lang="en-US" sz="1000" b="0" dirty="0" smtClean="0">
              <a:latin typeface="Franklin Gothic Book" pitchFamily="34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6" y="8831270"/>
            <a:ext cx="30368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b" anchorCtr="0" compatLnSpc="1">
            <a:prstTxWarp prst="textNoShape">
              <a:avLst/>
            </a:prstTxWarp>
          </a:bodyPr>
          <a:lstStyle>
            <a:lvl1pPr algn="r" defTabSz="914437">
              <a:defRPr sz="1200" b="1" i="1"/>
            </a:lvl1pPr>
          </a:lstStyle>
          <a:p>
            <a:fld id="{AF4A2BE8-C9BB-4F7E-9978-67CCE59AE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03688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l" defTabSz="914437">
              <a:defRPr sz="1200"/>
            </a:lvl1pPr>
          </a:lstStyle>
          <a:p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6" y="2"/>
            <a:ext cx="30368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>
            <a:lvl1pPr algn="r" defTabSz="914437">
              <a:defRPr sz="1200"/>
            </a:lvl1pPr>
          </a:lstStyle>
          <a:p>
            <a:r>
              <a:rPr lang="en-US" dirty="0" smtClean="0"/>
              <a:t>7/16/13</a:t>
            </a: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4" y="4414840"/>
            <a:ext cx="5140325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31270"/>
            <a:ext cx="3036888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b" anchorCtr="0" compatLnSpc="1">
            <a:prstTxWarp prst="textNoShape">
              <a:avLst/>
            </a:prstTxWarp>
          </a:bodyPr>
          <a:lstStyle>
            <a:lvl1pPr algn="l" defTabSz="914437"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6" y="8831270"/>
            <a:ext cx="30368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2" tIns="44439" rIns="90462" bIns="44439" numCol="1" anchor="b" anchorCtr="0" compatLnSpc="1">
            <a:prstTxWarp prst="textNoShape">
              <a:avLst/>
            </a:prstTxWarp>
          </a:bodyPr>
          <a:lstStyle>
            <a:lvl1pPr algn="r" defTabSz="914437">
              <a:defRPr sz="1200"/>
            </a:lvl1pPr>
          </a:lstStyle>
          <a:p>
            <a:fld id="{9D0F824E-1987-4AC2-B56D-817BFCC0D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44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3913" cy="3475038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4950" rIns="91505" bIns="44950"/>
          <a:lstStyle/>
          <a:p>
            <a:pPr marL="231171" indent="-231171"/>
            <a:r>
              <a:rPr lang="en-US" sz="2400" dirty="0">
                <a:latin typeface="Arial" pitchFamily="34" charset="0"/>
                <a:cs typeface="Arial" pitchFamily="34" charset="0"/>
              </a:rPr>
              <a:t>Self introduction</a:t>
            </a:r>
          </a:p>
          <a:p>
            <a:pPr marL="231171" indent="-231171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972560" y="8826833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905" tIns="46452" rIns="92905" bIns="46452" rtlCol="0" anchor="b"/>
          <a:lstStyle>
            <a:defPPr>
              <a:defRPr lang="en-US"/>
            </a:defPPr>
            <a:lvl1pPr marL="0" algn="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60729" indent="-292588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70353" indent="-234071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8494" indent="-234071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06635" indent="-234071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74776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042917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11059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979199" indent="-23407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3DD8FB-88DF-4221-AE64-8889662C7C19}" type="slidenum">
              <a:rPr lang="en-US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Sewers are a cost inefficient means to send rags to a landfill</a:t>
            </a:r>
          </a:p>
          <a:p>
            <a:r>
              <a:rPr lang="en-US" smtClean="0"/>
              <a:t>The trash can is a better transport mechanism to move used nonwovens to the landfill</a:t>
            </a:r>
          </a:p>
          <a:p>
            <a:r>
              <a:rPr lang="en-US" smtClean="0"/>
              <a:t>Helps prevent sewer spills and reduce O&amp;M costs</a:t>
            </a:r>
          </a:p>
          <a:p>
            <a:r>
              <a:rPr lang="en-US" smtClean="0"/>
              <a:t>Helps improve ratepayer access to a better functioning sewer and treatment system?</a:t>
            </a:r>
          </a:p>
          <a:p>
            <a:r>
              <a:rPr lang="en-US" smtClean="0"/>
              <a:t>Other options and ideas 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Sewers are a cost inefficient means to send rags to a landfill</a:t>
            </a:r>
          </a:p>
          <a:p>
            <a:r>
              <a:rPr lang="en-US" dirty="0" smtClean="0"/>
              <a:t>The trash can is a better transport mechanism to move used nonwovens to the landfill</a:t>
            </a:r>
          </a:p>
          <a:p>
            <a:r>
              <a:rPr lang="en-US" dirty="0" smtClean="0"/>
              <a:t>Helps prevent sewer spills and reduce O&amp;M costs</a:t>
            </a:r>
          </a:p>
          <a:p>
            <a:r>
              <a:rPr lang="en-US" dirty="0" smtClean="0"/>
              <a:t>Helps improve ratepayer access to a better functioning sewer and treatment system?</a:t>
            </a:r>
          </a:p>
          <a:p>
            <a:r>
              <a:rPr lang="en-US" dirty="0" smtClean="0"/>
              <a:t>Other options and ideas 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3913" cy="3475038"/>
          </a:xfrm>
          <a:ln w="12700" cap="flat">
            <a:solidFill>
              <a:schemeClr val="tx1"/>
            </a:solidFill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4950" rIns="91505" bIns="44950"/>
          <a:lstStyle/>
          <a:p>
            <a:pPr marL="230188" indent="-230188"/>
            <a:endParaRPr lang="en-US" sz="2400" dirty="0" smtClean="0">
              <a:cs typeface="Arial" charset="0"/>
            </a:endParaRPr>
          </a:p>
        </p:txBody>
      </p:sp>
      <p:sp>
        <p:nvSpPr>
          <p:cNvPr id="77828" name="Slide Number Placeholder 3"/>
          <p:cNvSpPr txBox="1">
            <a:spLocks/>
          </p:cNvSpPr>
          <p:nvPr/>
        </p:nvSpPr>
        <p:spPr bwMode="auto">
          <a:xfrm>
            <a:off x="3972560" y="8826739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5" tIns="46452" rIns="92905" bIns="46452" anchor="b"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282C78-0D39-4E9B-AAB1-593507812B00}" type="slidenum">
              <a:rPr lang="en-US" sz="2400" smtClean="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Sewers are a cost inefficient means to send rags to a landfill</a:t>
            </a:r>
          </a:p>
          <a:p>
            <a:r>
              <a:rPr lang="en-US" dirty="0" smtClean="0"/>
              <a:t>The trash can is a better transport mechanism to move used nonwovens to the landfill</a:t>
            </a:r>
          </a:p>
          <a:p>
            <a:r>
              <a:rPr lang="en-US" dirty="0" smtClean="0"/>
              <a:t>Helps prevent sewer spills and reduce O&amp;M costs</a:t>
            </a:r>
          </a:p>
          <a:p>
            <a:r>
              <a:rPr lang="en-US" dirty="0" smtClean="0"/>
              <a:t>Helps improve ratepayer access to a better functioning sewer and treatment system?</a:t>
            </a:r>
          </a:p>
          <a:p>
            <a:r>
              <a:rPr lang="en-US" dirty="0" smtClean="0"/>
              <a:t>Other options and ideas 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– </a:t>
            </a:r>
            <a:r>
              <a:rPr lang="en-US" sz="1200" i="1" dirty="0" smtClean="0"/>
              <a:t>“be compatible with wastewater conveyance and treatment plants”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F15C02-3B64-4147-A63B-D647F5704AB2}" type="slidenum">
              <a:rPr lang="en-US">
                <a:solidFill>
                  <a:prstClr val="black"/>
                </a:solidFill>
                <a:latin typeface="Corbel" pitchFamily="34" charset="0"/>
              </a:rPr>
              <a:pPr eaLnBrk="1" hangingPunct="1"/>
              <a:t>4</a:t>
            </a:fld>
            <a:endParaRPr lang="en-US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Currently – every Monday and Thursday crews remove </a:t>
            </a:r>
            <a:r>
              <a:rPr lang="en-US" dirty="0" err="1" smtClean="0"/>
              <a:t>nondispersibles</a:t>
            </a:r>
            <a:r>
              <a:rPr lang="en-US" dirty="0" smtClean="0"/>
              <a:t> from 3 pump stations.</a:t>
            </a:r>
          </a:p>
          <a:p>
            <a:r>
              <a:rPr lang="en-US" dirty="0" smtClean="0"/>
              <a:t>At each station a</a:t>
            </a:r>
            <a:r>
              <a:rPr lang="en-US" baseline="0" dirty="0" smtClean="0"/>
              <a:t> minimum of 3 pumps must be taken out of service to be cleaned.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task that takes two employees up to two hours to complete.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F176F-0CC4-462E-B3F5-0CC74805FF92}" type="datetime1">
              <a:rPr lang="en-US" smtClean="0">
                <a:solidFill>
                  <a:prstClr val="black"/>
                </a:solidFill>
              </a:rPr>
              <a:pPr/>
              <a:t>9/24/2013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F824E-1987-4AC2-B56D-817BFCC0D0A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3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Sewers are a cost inefficient means to send rags to a landfill</a:t>
            </a:r>
          </a:p>
          <a:p>
            <a:r>
              <a:rPr lang="en-US" smtClean="0"/>
              <a:t>The trash can is a better transport mechanism to move used nonwovens to the landfill</a:t>
            </a:r>
          </a:p>
          <a:p>
            <a:r>
              <a:rPr lang="en-US" smtClean="0"/>
              <a:t>Helps prevent sewer spills and reduce O&amp;M costs</a:t>
            </a:r>
          </a:p>
          <a:p>
            <a:r>
              <a:rPr lang="en-US" smtClean="0"/>
              <a:t>Helps improve ratepayer access to a better functioning sewer and treatment system?</a:t>
            </a:r>
          </a:p>
          <a:p>
            <a:r>
              <a:rPr lang="en-US" smtClean="0"/>
              <a:t>Other options and ideas 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8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2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0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6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584B-DDDC-4313-BB63-FD344CD21D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FC9E-684E-4FC3-A433-99957D9F8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92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11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18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7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98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967E6C2-0314-438C-B72C-671A247D9233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99A783E-9496-4A38-8633-490EBA7E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DED140E5-2ED4-4E00-B360-B039D6D29420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F30AED89-7625-46D5-8DB2-ACC149D64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5D76D5F4-5314-4A84-A775-A56F921DE1A6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B38E7919-3F03-4D69-B60E-84D68D26A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4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125E40D9-A84C-4D8A-9531-CF0BC9705FD0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0F346C2C-22CC-4C08-AF76-ACD2EC23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DE80BFC6-C6B3-4C45-A070-77E2EE8169E4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9EAD756B-5FBF-444F-A771-6CF3224CE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8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F3C24470-764C-45AF-B3C9-BB84993C1AAF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C7C2B53-CF05-4F77-AE76-53CEF940C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9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AC81B5C6-C235-4A01-897E-5B4F4549B077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6A893C44-ECBF-434E-87AE-58A308C6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9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00F66885-81ED-4C79-AFA0-BB79C3D5AD94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A180FDE6-8408-4D31-8F8C-0EDC053A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1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7FE32DD1-96FD-4EC7-B0EB-AD301FAB38DF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82985324-02FD-41FA-B073-C6CA5B86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2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D4E64477-DDE7-4E7A-BFB2-32533E1311F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9CA9F360-478F-4EDA-81F8-3207875B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F823DD8A-0A5C-4479-A3EB-92BFE0340B4C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82000"/>
              <a:buFont typeface="Wingdings" pitchFamily="2" charset="2"/>
              <a:buChar char="u"/>
              <a:defRPr>
                <a:latin typeface="Arial" charset="0"/>
              </a:defRPr>
            </a:lvl1pPr>
          </a:lstStyle>
          <a:p>
            <a:pPr>
              <a:defRPr/>
            </a:pPr>
            <a:fld id="{C5E24040-754B-476C-AAFB-E577465C9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4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778" b="5574"/>
          <a:stretch/>
        </p:blipFill>
        <p:spPr>
          <a:xfrm>
            <a:off x="-1" y="5479592"/>
            <a:ext cx="9144001" cy="13868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5ED1EC-E1D6-48E7-8995-CF0E8DD074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56B039-8BEC-4C84-8E8F-D07E1985B7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871" b="2775"/>
          <a:stretch/>
        </p:blipFill>
        <p:spPr>
          <a:xfrm>
            <a:off x="-8470" y="4588934"/>
            <a:ext cx="9152471" cy="22677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D2EA85D-FAFF-4787-AD9E-F99A0B3089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1EB4C91-B80E-408F-A25E-A3A5A4C2DA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872" b="2776"/>
          <a:stretch>
            <a:fillRect/>
          </a:stretch>
        </p:blipFill>
        <p:spPr bwMode="auto">
          <a:xfrm>
            <a:off x="-7938" y="4589463"/>
            <a:ext cx="91519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D14E52-A161-4C70-9CC5-FAA736280F29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18A42A3-B017-4DA7-B3CA-3B9A00396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030A0"/>
          </a:solidFill>
          <a:latin typeface="Franklin Gothic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sewer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what2flush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wa.org/flushable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2flush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" TargetMode="External"/><Relationship Id="rId2" Type="http://schemas.openxmlformats.org/officeDocument/2006/relationships/hyperlink" Target="http://www.nacwa.org/flushabl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wra.org/" TargetMode="External"/><Relationship Id="rId5" Type="http://schemas.openxmlformats.org/officeDocument/2006/relationships/hyperlink" Target="http://www.cowa.org/" TargetMode="External"/><Relationship Id="rId4" Type="http://schemas.openxmlformats.org/officeDocument/2006/relationships/hyperlink" Target="http://www.nacwa.org/flushabl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1392657"/>
            <a:ext cx="9164638" cy="2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ts val="6200"/>
              </a:lnSpc>
            </a:pPr>
            <a:endParaRPr lang="en-US" sz="4400" dirty="0" smtClean="0">
              <a:solidFill>
                <a:srgbClr val="7030A0"/>
              </a:solidFill>
              <a:latin typeface="Franklin Gothic Demi" pitchFamily="34" charset="0"/>
            </a:endParaRPr>
          </a:p>
          <a:p>
            <a:pPr>
              <a:lnSpc>
                <a:spcPts val="6200"/>
              </a:lnSpc>
            </a:pPr>
            <a:r>
              <a:rPr lang="en-US" sz="4400" dirty="0" smtClean="0">
                <a:solidFill>
                  <a:srgbClr val="7030A0"/>
                </a:solidFill>
                <a:latin typeface="Franklin Gothic Demi" pitchFamily="34" charset="0"/>
              </a:rPr>
              <a:t>Non-</a:t>
            </a:r>
            <a:r>
              <a:rPr lang="en-US" sz="4400" dirty="0" err="1" smtClean="0">
                <a:solidFill>
                  <a:srgbClr val="7030A0"/>
                </a:solidFill>
                <a:latin typeface="Franklin Gothic Demi" pitchFamily="34" charset="0"/>
              </a:rPr>
              <a:t>Dispersibles</a:t>
            </a:r>
            <a:r>
              <a:rPr lang="en-US" sz="4400" dirty="0" smtClean="0">
                <a:solidFill>
                  <a:srgbClr val="7030A0"/>
                </a:solidFill>
                <a:latin typeface="Franklin Gothic Demi" pitchFamily="34" charset="0"/>
              </a:rPr>
              <a:t> Update</a:t>
            </a:r>
            <a:r>
              <a:rPr lang="en-US" dirty="0" smtClean="0">
                <a:solidFill>
                  <a:srgbClr val="7030A0"/>
                </a:solidFill>
                <a:latin typeface="Franklin Gothic Demi" pitchFamily="34" charset="0"/>
              </a:rPr>
              <a:t>   </a:t>
            </a:r>
            <a:r>
              <a:rPr lang="en-US" sz="5400" dirty="0">
                <a:solidFill>
                  <a:srgbClr val="7030A0"/>
                </a:solidFill>
                <a:latin typeface="Franklin Gothic Demi" pitchFamily="34" charset="0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Franklin Gothic Demi" pitchFamily="34" charset="0"/>
              </a:rPr>
            </a:br>
            <a:endParaRPr lang="en-US" sz="5400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36800" y="3573505"/>
            <a:ext cx="680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  <a:t>Nick  J. Arhontes, P.E.</a:t>
            </a:r>
            <a:b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</a:br>
            <a:r>
              <a:rPr lang="en-US" sz="2000" dirty="0" smtClean="0">
                <a:latin typeface="Franklin Gothic Book" pitchFamily="34" charset="0"/>
              </a:rPr>
              <a:t>Director</a:t>
            </a:r>
            <a: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  <a:t>Facilities Support Services Dept.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Orange County Sanitation District, </a:t>
            </a: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</a:rPr>
              <a:t>Fountain Valley, CA </a:t>
            </a: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  <a:hlinkClick r:id="rId3"/>
              </a:rPr>
              <a:t>www.ocsewers.com</a:t>
            </a:r>
            <a:endParaRPr lang="en-US" sz="2000" dirty="0" smtClean="0">
              <a:solidFill>
                <a:prstClr val="black"/>
              </a:solidFill>
              <a:latin typeface="Franklin Gothic Book" pitchFamily="34" charset="0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Franklin Gothic Book" pitchFamily="34" charset="0"/>
                <a:hlinkClick r:id="rId4"/>
              </a:rPr>
              <a:t>www.What2Flush.com</a:t>
            </a:r>
            <a:endParaRPr lang="en-US" sz="2000" dirty="0" smtClean="0">
              <a:solidFill>
                <a:prstClr val="black"/>
              </a:solidFill>
              <a:latin typeface="Franklin Gothic Book" pitchFamily="34" charset="0"/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9" y="2857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SCAP CSC Meeting – September 24, 2013 </a:t>
            </a:r>
          </a:p>
          <a:p>
            <a:r>
              <a:rPr lang="en-US" dirty="0" smtClean="0">
                <a:latin typeface="Franklin Gothic Book" pitchFamily="34" charset="0"/>
              </a:rPr>
              <a:t>City of Ontario, CA Municipal Utilities Company</a:t>
            </a:r>
          </a:p>
          <a:p>
            <a:endParaRPr lang="en-US" sz="1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20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9144000" cy="11796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</a:t>
            </a:r>
            <a:r>
              <a:rPr lang="en-US" dirty="0" err="1" smtClean="0"/>
              <a:t>HydraSpun</a:t>
            </a:r>
            <a:r>
              <a:rPr lang="en-US" dirty="0" smtClean="0"/>
              <a:t>® – Flushable vs.   	Dispersible? 	     </a:t>
            </a:r>
            <a:r>
              <a:rPr lang="en-US" sz="3100" dirty="0" smtClean="0">
                <a:solidFill>
                  <a:schemeClr val="tx1"/>
                </a:solidFill>
              </a:rPr>
              <a:t>OCSD </a:t>
            </a:r>
            <a:r>
              <a:rPr lang="en-US" sz="3100" dirty="0">
                <a:solidFill>
                  <a:schemeClr val="tx1"/>
                </a:solidFill>
              </a:rPr>
              <a:t>Lab </a:t>
            </a:r>
            <a:r>
              <a:rPr lang="en-US" sz="3100" dirty="0" smtClean="0">
                <a:solidFill>
                  <a:schemeClr val="tx1"/>
                </a:solidFill>
              </a:rPr>
              <a:t>JAN 2013</a:t>
            </a:r>
            <a:endParaRPr lang="en-US" sz="3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8126" y="4457699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1F497D"/>
                </a:solidFill>
                <a:latin typeface="Franklin Gothic Medium" pitchFamily="34" charset="0"/>
              </a:rPr>
              <a:t>HydraSpun</a:t>
            </a:r>
            <a:r>
              <a:rPr lang="en-US" dirty="0" smtClean="0">
                <a:solidFill>
                  <a:srgbClr val="1F497D"/>
                </a:solidFill>
                <a:latin typeface="Franklin Gothic Medium" pitchFamily="34" charset="0"/>
              </a:rPr>
              <a:t>® nonwoven substrate  after 1 hour – some dispersion – some good news?</a:t>
            </a:r>
          </a:p>
          <a:p>
            <a:pPr algn="l"/>
            <a:endParaRPr lang="en-US" dirty="0" smtClean="0">
              <a:solidFill>
                <a:srgbClr val="1F497D"/>
              </a:solidFill>
              <a:latin typeface="Franklin Gothic Medium" pitchFamily="34" charset="0"/>
            </a:endParaRPr>
          </a:p>
          <a:p>
            <a:pPr algn="l"/>
            <a:r>
              <a:rPr lang="en-US" dirty="0" smtClean="0">
                <a:solidFill>
                  <a:srgbClr val="1F497D"/>
                </a:solidFill>
                <a:latin typeface="Franklin Gothic Medium" pitchFamily="34" charset="0"/>
              </a:rPr>
              <a:t>Product re-engineering is possible</a:t>
            </a:r>
            <a:endParaRPr lang="en-US" dirty="0">
              <a:solidFill>
                <a:srgbClr val="1F497D"/>
              </a:solidFill>
              <a:latin typeface="Franklin Gothic Medium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4" y="1446382"/>
            <a:ext cx="3495675" cy="542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79" y="2040063"/>
            <a:ext cx="4307046" cy="2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PARSA Potty – June 2013</a:t>
            </a:r>
            <a:endParaRPr lang="en-U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13" y="1556174"/>
            <a:ext cx="4690388" cy="362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" y="1085850"/>
            <a:ext cx="43869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6675"/>
            <a:ext cx="9144000" cy="9620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Vancouver In-Sewer Test for </a:t>
            </a:r>
            <a:r>
              <a:rPr lang="en-US" sz="4000" dirty="0" smtClean="0"/>
              <a:t>Wipes </a:t>
            </a:r>
            <a:br>
              <a:rPr lang="en-US" sz="4000" dirty="0" smtClean="0"/>
            </a:br>
            <a:r>
              <a:rPr lang="en-US" sz="4000" dirty="0" smtClean="0"/>
              <a:t>August 2013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03973"/>
            <a:ext cx="3600450" cy="4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olor_OCSD_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34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</a:rPr>
              <a:t>How SCAP Members </a:t>
            </a:r>
            <a:r>
              <a:rPr lang="en-US" sz="4000" dirty="0"/>
              <a:t>Can Help</a:t>
            </a:r>
            <a:endParaRPr lang="en-US" sz="4000" b="0" dirty="0" smtClean="0">
              <a:solidFill>
                <a:srgbClr val="7030A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3257549" y="1082676"/>
            <a:ext cx="5724525" cy="45751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latin typeface="Franklin Gothic Demi" panose="020B0703020102020204" pitchFamily="34" charset="0"/>
              </a:rPr>
              <a:t>Continue to NETWORK regionally and </a:t>
            </a:r>
            <a:endParaRPr lang="en-US" sz="2900" dirty="0">
              <a:latin typeface="Franklin Gothic Demi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Franklin Gothic Demi" pitchFamily="34" charset="0"/>
              </a:rPr>
              <a:t>also Collect and Document all Costs on </a:t>
            </a:r>
            <a:r>
              <a:rPr lang="en-US" sz="29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SCAP’s  Incident Report form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2800" dirty="0"/>
              <a:t>Preventative and corrective maintenance </a:t>
            </a:r>
            <a:r>
              <a:rPr lang="en-US" sz="2800" dirty="0" smtClean="0"/>
              <a:t>tasks in sewers/pump stations/treatment plants</a:t>
            </a:r>
            <a:endParaRPr lang="en-US" sz="2800" dirty="0"/>
          </a:p>
          <a:p>
            <a:r>
              <a:rPr lang="en-US" sz="2800" dirty="0" smtClean="0"/>
              <a:t>Labor hours/costs</a:t>
            </a:r>
          </a:p>
          <a:p>
            <a:r>
              <a:rPr lang="en-US" sz="2800" dirty="0" smtClean="0"/>
              <a:t>Equipment repair/replacement costs</a:t>
            </a:r>
          </a:p>
          <a:p>
            <a:r>
              <a:rPr lang="en-US" sz="2800" dirty="0" smtClean="0"/>
              <a:t>? CIP Projects needed $$$$</a:t>
            </a:r>
          </a:p>
          <a:p>
            <a:r>
              <a:rPr lang="en-US" sz="2800" dirty="0"/>
              <a:t>Fuel costs</a:t>
            </a:r>
          </a:p>
          <a:p>
            <a:r>
              <a:rPr lang="en-US" sz="2800" dirty="0" smtClean="0"/>
              <a:t>Debris hauling fees</a:t>
            </a:r>
          </a:p>
          <a:p>
            <a:r>
              <a:rPr lang="en-US" sz="2800" dirty="0" smtClean="0"/>
              <a:t>Blockages, SSO events, and fines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See </a:t>
            </a:r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www.nacwa.org/flushables</a:t>
            </a:r>
            <a:r>
              <a:rPr lang="en-US" sz="2800" b="1" dirty="0" smtClean="0">
                <a:solidFill>
                  <a:srgbClr val="FF0000"/>
                </a:solidFill>
              </a:rPr>
              <a:t> and use Maine WWCA’s SOP for detailed characterization studies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 smtClean="0">
              <a:latin typeface="Franklin Gothic Demi" pitchFamily="34" charset="0"/>
            </a:endParaRPr>
          </a:p>
        </p:txBody>
      </p:sp>
      <p:pic>
        <p:nvPicPr>
          <p:cNvPr id="2050" name="Picture 2" descr="H:\dept\fss\320\Staff\hellebra\1 FSSD\Arhontes\NonDispersables\PHOTOS\SlaterPS\IMG_4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163419" y="2033856"/>
            <a:ext cx="5460561" cy="31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9525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OCSD’s Message - What2Flush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3895725" y="1147763"/>
            <a:ext cx="5248275" cy="3948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Franklin Gothic Demi" pitchFamily="34" charset="0"/>
              </a:rPr>
              <a:t>OCSD’s Public Outreach Campaign Developed:</a:t>
            </a:r>
          </a:p>
          <a:p>
            <a:r>
              <a:rPr lang="en-US" sz="2800" dirty="0" smtClean="0"/>
              <a:t>It’s simple – the toilet is only meant to flush the </a:t>
            </a:r>
            <a:r>
              <a:rPr lang="en-US" sz="2800" b="1" dirty="0" smtClean="0"/>
              <a:t>three P’s </a:t>
            </a:r>
            <a:r>
              <a:rPr lang="en-US" sz="2800" dirty="0" smtClean="0"/>
              <a:t>–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Pee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Poop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Toilet Paper</a:t>
            </a:r>
          </a:p>
          <a:p>
            <a:pPr marL="342900" lvl="1" indent="0">
              <a:buNone/>
            </a:pPr>
            <a:r>
              <a:rPr lang="en-US" u="sng" dirty="0" smtClean="0">
                <a:solidFill>
                  <a:srgbClr val="0000FF"/>
                </a:solidFill>
                <a:hlinkClick r:id="rId3"/>
              </a:rPr>
              <a:t>www.What2Flush.com</a:t>
            </a:r>
            <a:endParaRPr lang="en-US" u="sng" dirty="0" smtClean="0">
              <a:solidFill>
                <a:srgbClr val="0000FF"/>
              </a:solidFill>
            </a:endParaRPr>
          </a:p>
          <a:p>
            <a:pPr marL="342900" lvl="1" indent="0"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 marL="3429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What’s your message?</a:t>
            </a:r>
          </a:p>
          <a:p>
            <a:endParaRPr lang="en-US" sz="3000" dirty="0" smtClean="0">
              <a:latin typeface="Franklin Gothic Demi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275870" y="1231899"/>
            <a:ext cx="3669350" cy="3635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3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"/>
            <a:ext cx="91440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More Ideas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38" y="1132609"/>
            <a:ext cx="8223662" cy="4879255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Speak up and provide your examples using the SCAP form</a:t>
            </a:r>
          </a:p>
          <a:p>
            <a:r>
              <a:rPr lang="en-US" sz="2400" b="1" dirty="0" smtClean="0"/>
              <a:t>Align </a:t>
            </a:r>
            <a:r>
              <a:rPr lang="en-US" sz="2400" b="1" dirty="0"/>
              <a:t>with CWEA </a:t>
            </a:r>
            <a:r>
              <a:rPr lang="en-US" sz="2400" b="1" dirty="0" smtClean="0"/>
              <a:t>P3S &amp; Gov’t Affairs……&amp; </a:t>
            </a:r>
            <a:r>
              <a:rPr lang="en-US" sz="2400" b="1" dirty="0"/>
              <a:t>NACWA P3S</a:t>
            </a:r>
          </a:p>
          <a:p>
            <a:r>
              <a:rPr lang="en-US" sz="2400" b="1" dirty="0" smtClean="0"/>
              <a:t>Follow </a:t>
            </a:r>
            <a:r>
              <a:rPr lang="en-US" sz="2400" b="1" dirty="0" smtClean="0">
                <a:hlinkClick r:id="rId2"/>
              </a:rPr>
              <a:t>www.NACWA.org/flushables</a:t>
            </a:r>
            <a:endParaRPr lang="en-US" sz="2400" b="1" dirty="0"/>
          </a:p>
          <a:p>
            <a:r>
              <a:rPr lang="en-US" sz="2400" b="1" dirty="0" smtClean="0"/>
              <a:t>Prepare a Position </a:t>
            </a:r>
            <a:r>
              <a:rPr lang="en-US" sz="2400" b="1" dirty="0"/>
              <a:t>Papers like </a:t>
            </a:r>
            <a:r>
              <a:rPr lang="en-US" sz="2400" b="1" dirty="0" smtClean="0"/>
              <a:t>NEWEA’s</a:t>
            </a:r>
            <a:endParaRPr lang="en-US" sz="2400" b="1" dirty="0"/>
          </a:p>
          <a:p>
            <a:r>
              <a:rPr lang="en-US" sz="2400" b="1" u="sng" dirty="0" smtClean="0"/>
              <a:t>Consider</a:t>
            </a:r>
            <a:r>
              <a:rPr lang="en-US" sz="2400" b="1" dirty="0" smtClean="0"/>
              <a:t> renewing Legislation in CA?</a:t>
            </a:r>
          </a:p>
          <a:p>
            <a:r>
              <a:rPr lang="en-US" sz="2400" b="1" dirty="0" smtClean="0"/>
              <a:t>Help strengthen city and agency ordinances</a:t>
            </a:r>
          </a:p>
          <a:p>
            <a:r>
              <a:rPr lang="en-US" sz="2400" b="1" dirty="0" smtClean="0"/>
              <a:t>Understand the role of Federal Trade Commission (FTC)  </a:t>
            </a:r>
            <a:r>
              <a:rPr lang="en-US" sz="2400" b="1" dirty="0" smtClean="0">
                <a:hlinkClick r:id="rId3"/>
              </a:rPr>
              <a:t>www.FTC.gov</a:t>
            </a:r>
            <a:endParaRPr lang="en-US" sz="2400" b="1" dirty="0" smtClean="0"/>
          </a:p>
          <a:p>
            <a:r>
              <a:rPr lang="en-US" sz="2400" b="1" dirty="0" smtClean="0"/>
              <a:t>New friends in Canada at MESUG</a:t>
            </a:r>
          </a:p>
          <a:p>
            <a:r>
              <a:rPr lang="en-US" sz="2400" b="1" dirty="0" smtClean="0"/>
              <a:t>Push for improved labeling</a:t>
            </a:r>
          </a:p>
          <a:p>
            <a:r>
              <a:rPr lang="en-US" sz="2400" b="1" dirty="0" smtClean="0"/>
              <a:t>Monitor tests being done in Vancouver, WE and at PARSA in NJ</a:t>
            </a:r>
          </a:p>
        </p:txBody>
      </p:sp>
    </p:spTree>
    <p:extLst>
      <p:ext uri="{BB962C8B-B14F-4D97-AF65-F5344CB8AC3E}">
        <p14:creationId xmlns:p14="http://schemas.microsoft.com/office/powerpoint/2010/main" val="368699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Costco Baby Wipes - June 2013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2472532"/>
            <a:ext cx="4914899" cy="368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4270375" cy="32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203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://www.cityoflfp.com/towncrier/2009_tc/images/ToiletunhappyLin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43"/>
            <a:ext cx="2776443" cy="44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3544" y="4932817"/>
            <a:ext cx="23015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Franklin Gothic Book" pitchFamily="34" charset="0"/>
              </a:rPr>
              <a:t>Graphic courtesy of King County 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1009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More Networking Opportunities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2776443" y="1119188"/>
            <a:ext cx="6367557" cy="453866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CWEA  Committees &amp; Sections</a:t>
            </a:r>
          </a:p>
          <a:p>
            <a:r>
              <a:rPr lang="en-US" sz="2400" dirty="0" smtClean="0"/>
              <a:t>California Clean Water Summit Partners (CCWSP)</a:t>
            </a:r>
          </a:p>
          <a:p>
            <a:r>
              <a:rPr lang="en-US" sz="2400" dirty="0"/>
              <a:t>Water Environment Federation (WEF), </a:t>
            </a:r>
            <a:r>
              <a:rPr lang="en-US" sz="2400" dirty="0" smtClean="0"/>
              <a:t>WEF House of Delegates (HOD), WEF </a:t>
            </a:r>
            <a:r>
              <a:rPr lang="en-US" sz="2400" dirty="0"/>
              <a:t>Member Associations, and Europeans </a:t>
            </a:r>
          </a:p>
          <a:p>
            <a:r>
              <a:rPr lang="en-US" sz="2400" dirty="0"/>
              <a:t>National Association of Clean Water Agencies (NACWA) </a:t>
            </a:r>
            <a:r>
              <a:rPr lang="en-US" sz="2400" dirty="0" smtClean="0"/>
              <a:t>hosts </a:t>
            </a:r>
            <a:r>
              <a:rPr lang="en-US" sz="2400" u="sng" dirty="0" smtClean="0">
                <a:solidFill>
                  <a:srgbClr val="0000FF"/>
                </a:solidFill>
                <a:hlinkClick r:id="rId4"/>
              </a:rPr>
              <a:t>www.nacwa.org/flushables</a:t>
            </a:r>
            <a:endParaRPr lang="en-US" sz="2400" dirty="0" smtClean="0"/>
          </a:p>
          <a:p>
            <a:r>
              <a:rPr lang="en-US" sz="2400" dirty="0" smtClean="0"/>
              <a:t>American Public Works Assoc. (APWA)</a:t>
            </a:r>
          </a:p>
          <a:p>
            <a:r>
              <a:rPr lang="en-US" sz="2400" dirty="0" smtClean="0"/>
              <a:t>American Water Works Assoc. (AWWA) ????</a:t>
            </a:r>
          </a:p>
          <a:p>
            <a:r>
              <a:rPr lang="en-US" sz="2400" dirty="0" smtClean="0"/>
              <a:t>Canadian </a:t>
            </a:r>
            <a:r>
              <a:rPr lang="en-US" sz="2400" dirty="0"/>
              <a:t>Water and Wastewater </a:t>
            </a:r>
            <a:r>
              <a:rPr lang="en-US" sz="2400" dirty="0" smtClean="0"/>
              <a:t>Assoc. (CWWA)</a:t>
            </a:r>
          </a:p>
          <a:p>
            <a:r>
              <a:rPr lang="en-US" sz="2400" dirty="0" smtClean="0"/>
              <a:t>Onsite Systems: </a:t>
            </a:r>
            <a:r>
              <a:rPr lang="en-US" sz="2400" dirty="0" smtClean="0">
                <a:hlinkClick r:id="rId5"/>
              </a:rPr>
              <a:t>www.cowa.org</a:t>
            </a:r>
            <a:r>
              <a:rPr lang="en-US" sz="2400" dirty="0" smtClean="0"/>
              <a:t>  and </a:t>
            </a:r>
            <a:r>
              <a:rPr lang="en-US" sz="2400" dirty="0" smtClean="0">
                <a:hlinkClick r:id="rId6"/>
              </a:rPr>
              <a:t>www.nowra.org</a:t>
            </a:r>
            <a:endParaRPr lang="en-US" sz="2400" dirty="0" smtClean="0"/>
          </a:p>
          <a:p>
            <a:r>
              <a:rPr lang="en-US" sz="2400" dirty="0" smtClean="0"/>
              <a:t>CA  Rural Water Association?</a:t>
            </a:r>
          </a:p>
          <a:p>
            <a:r>
              <a:rPr lang="en-US" sz="2400" b="1" dirty="0" smtClean="0">
                <a:solidFill>
                  <a:srgbClr val="FD3209"/>
                </a:solidFill>
              </a:rPr>
              <a:t>Your suggestions</a:t>
            </a:r>
          </a:p>
          <a:p>
            <a:endParaRPr lang="en-US" sz="2100" dirty="0"/>
          </a:p>
          <a:p>
            <a:endParaRPr lang="en-US" sz="2800" dirty="0" smtClean="0">
              <a:latin typeface="Franklin Gothic Book" pitchFamily="34" charset="0"/>
            </a:endParaRPr>
          </a:p>
          <a:p>
            <a:endParaRPr lang="en-US" sz="3000" dirty="0" smtClean="0">
              <a:latin typeface="Franklin Gothic Demi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90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 descr="http://www.cityoflfp.com/towncrier/2009_tc/images/ToiletunhappyLin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43"/>
            <a:ext cx="3432019" cy="46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 bwMode="blackWhite">
          <a:xfrm>
            <a:off x="1" y="184149"/>
            <a:ext cx="9112250" cy="10255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200" dirty="0" smtClean="0"/>
              <a:t>Next Steps: </a:t>
            </a:r>
            <a:r>
              <a:rPr lang="en-US" sz="4000" b="0" dirty="0" smtClean="0"/>
              <a:t>Put Non-</a:t>
            </a:r>
            <a:r>
              <a:rPr lang="en-US" sz="4000" b="0" dirty="0" err="1" smtClean="0"/>
              <a:t>Dispersibles</a:t>
            </a:r>
            <a:r>
              <a:rPr lang="en-US" sz="4000" b="0" dirty="0" smtClean="0"/>
              <a:t> in the Trash, Not the Sewer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blackWhite">
          <a:xfrm>
            <a:off x="3762375" y="1390650"/>
            <a:ext cx="5010150" cy="48768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smtClean="0"/>
              <a:t>Sanitary and/or Combined Sewers are not an effective or proper way to move non-</a:t>
            </a:r>
            <a:r>
              <a:rPr lang="en-US" sz="2400" dirty="0" err="1" smtClean="0"/>
              <a:t>dispersibles</a:t>
            </a:r>
            <a:r>
              <a:rPr lang="en-US" sz="2400" dirty="0" smtClean="0"/>
              <a:t> to the landfill</a:t>
            </a:r>
          </a:p>
          <a:p>
            <a:r>
              <a:rPr lang="en-US" sz="2400" b="1" dirty="0" smtClean="0"/>
              <a:t>Sustainability – long-term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Water Conservation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Energy Conservation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Extended Producer Responsibility (EPR) ???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Lower our labor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494" y="5181421"/>
            <a:ext cx="23015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Franklin Gothic Book" pitchFamily="34" charset="0"/>
              </a:rPr>
              <a:t>Graphic courtesy of King County 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00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2127250"/>
            <a:ext cx="91646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Franklin Gothic Demi" pitchFamily="34" charset="0"/>
              </a:rPr>
              <a:t>Questions?</a:t>
            </a:r>
            <a:br>
              <a:rPr lang="en-US" sz="7200" dirty="0" smtClean="0">
                <a:solidFill>
                  <a:srgbClr val="7030A0"/>
                </a:solidFill>
                <a:latin typeface="Franklin Gothic Demi" pitchFamily="34" charset="0"/>
              </a:rPr>
            </a:br>
            <a:endParaRPr lang="en-US" sz="720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336800" y="3890963"/>
            <a:ext cx="680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82000"/>
              <a:buFont typeface="Wingdings" pitchFamily="2" charset="2"/>
              <a:buChar char="u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1F497D"/>
                </a:solidFill>
                <a:latin typeface="Franklin Gothic Book" pitchFamily="34" charset="0"/>
              </a:rPr>
              <a:t>Nick J. Arhontes, P. E. </a:t>
            </a:r>
            <a:r>
              <a:rPr lang="en-US" sz="2000" dirty="0" smtClean="0">
                <a:solidFill>
                  <a:srgbClr val="1F497D"/>
                </a:solidFill>
                <a:latin typeface="Franklin Gothic Book" pitchFamily="34" charset="0"/>
              </a:rPr>
              <a:t/>
            </a:r>
            <a:br>
              <a:rPr lang="en-US" sz="2000" dirty="0" smtClean="0">
                <a:solidFill>
                  <a:srgbClr val="1F497D"/>
                </a:solidFill>
                <a:latin typeface="Franklin Gothic Book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Franklin Gothic Book" pitchFamily="34" charset="0"/>
              </a:rPr>
              <a:t>Director of Facilities Support Services Dept.</a:t>
            </a:r>
            <a:br>
              <a:rPr lang="en-US" sz="2000" dirty="0" smtClean="0">
                <a:solidFill>
                  <a:srgbClr val="000000"/>
                </a:solidFill>
                <a:latin typeface="Franklin Gothic Book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Franklin Gothic Book" pitchFamily="34" charset="0"/>
              </a:rPr>
              <a:t>714.593.7210</a:t>
            </a:r>
            <a:br>
              <a:rPr lang="en-US" sz="2000" dirty="0" smtClean="0">
                <a:solidFill>
                  <a:srgbClr val="000000"/>
                </a:solidFill>
                <a:latin typeface="Franklin Gothic Book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Franklin Gothic Book" pitchFamily="34" charset="0"/>
              </a:rPr>
              <a:t>narhontes@ocsd.com</a:t>
            </a:r>
            <a:br>
              <a:rPr lang="en-US" sz="2000" dirty="0" smtClean="0">
                <a:solidFill>
                  <a:srgbClr val="000000"/>
                </a:solidFill>
                <a:latin typeface="Franklin Gothic Book" pitchFamily="34" charset="0"/>
              </a:rPr>
            </a:br>
            <a:endParaRPr lang="en-US" sz="2000" dirty="0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381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www.What2Flush.com</a:t>
            </a:r>
            <a:endParaRPr lang="en-US" sz="40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4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zzle.com/img/articleImages/432135-57411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05" y="2759122"/>
            <a:ext cx="2129669" cy="32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8801"/>
            <a:ext cx="4191000" cy="5774529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0"/>
            <a:ext cx="9144000" cy="948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</a:rPr>
              <a:t>What’s the Problem?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4191000" y="1158477"/>
            <a:ext cx="4800599" cy="34147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System Reliability</a:t>
            </a:r>
          </a:p>
          <a:p>
            <a:r>
              <a:rPr lang="en-US" sz="2800" dirty="0" smtClean="0">
                <a:latin typeface="Franklin Gothic Medium" pitchFamily="34" charset="0"/>
              </a:rPr>
              <a:t>Costs to Prevent Sewer Spills</a:t>
            </a:r>
          </a:p>
          <a:p>
            <a:r>
              <a:rPr lang="en-US" sz="2800" dirty="0" smtClean="0">
                <a:latin typeface="Franklin Gothic Medium" pitchFamily="34" charset="0"/>
              </a:rPr>
              <a:t>Flushable vs. </a:t>
            </a:r>
            <a:br>
              <a:rPr lang="en-US" sz="2800" dirty="0" smtClean="0">
                <a:latin typeface="Franklin Gothic Medium" pitchFamily="34" charset="0"/>
              </a:rPr>
            </a:br>
            <a:r>
              <a:rPr lang="en-US" sz="2800" dirty="0" smtClean="0">
                <a:latin typeface="Franklin Gothic Medium" pitchFamily="34" charset="0"/>
              </a:rPr>
              <a:t>Non-dispersible </a:t>
            </a:r>
            <a:br>
              <a:rPr lang="en-US" sz="2800" dirty="0" smtClean="0">
                <a:latin typeface="Franklin Gothic Medium" pitchFamily="34" charset="0"/>
              </a:rPr>
            </a:br>
            <a:r>
              <a:rPr lang="en-US" sz="2800" dirty="0" smtClean="0">
                <a:latin typeface="Franklin Gothic Medium" pitchFamily="34" charset="0"/>
              </a:rPr>
              <a:t>Confusion</a:t>
            </a:r>
          </a:p>
          <a:p>
            <a:r>
              <a:rPr lang="en-US" sz="2800" dirty="0" smtClean="0">
                <a:latin typeface="Franklin Gothic Medium" pitchFamily="34" charset="0"/>
              </a:rPr>
              <a:t>Product labeling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1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0191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Nonwoven Industry Guidelines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496300" cy="47910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2003 </a:t>
            </a:r>
            <a:r>
              <a:rPr lang="en-US" sz="2800" dirty="0"/>
              <a:t>WERF DOCUMENT #</a:t>
            </a:r>
            <a:r>
              <a:rPr lang="en-US" sz="2800" dirty="0" smtClean="0"/>
              <a:t>02CTS7P - </a:t>
            </a:r>
            <a:r>
              <a:rPr lang="en-US" sz="2800" i="1" dirty="0" smtClean="0"/>
              <a:t>“Protocols to Assess the Breakdown of Flushable Consumer Products”</a:t>
            </a:r>
            <a:r>
              <a:rPr lang="en-US" sz="2800" dirty="0" smtClean="0"/>
              <a:t> for Proctor and Gamble - did not fully address potential problems between the toilet and treatment plant 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Contains </a:t>
            </a:r>
            <a:r>
              <a:rPr lang="en-US" sz="2800" b="1" dirty="0" smtClean="0">
                <a:solidFill>
                  <a:srgbClr val="FF0000"/>
                </a:solidFill>
              </a:rPr>
              <a:t>voluntary</a:t>
            </a:r>
            <a:r>
              <a:rPr lang="en-US" sz="2800" dirty="0" smtClean="0"/>
              <a:t>  guidelines for testing for “</a:t>
            </a:r>
            <a:r>
              <a:rPr lang="en-US" sz="2800" dirty="0" err="1" smtClean="0"/>
              <a:t>flushability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INDA/EDANA’s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ed. guidelines based on this desire– “</a:t>
            </a:r>
            <a:r>
              <a:rPr lang="en-US" sz="2800" i="1" dirty="0" smtClean="0"/>
              <a:t>become unrecognizable in a reasonable amount of time”</a:t>
            </a:r>
          </a:p>
          <a:p>
            <a:pPr eaLnBrk="1" hangingPunct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June 2013 INDA/EDANA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ed. </a:t>
            </a:r>
            <a:r>
              <a:rPr lang="en-US" sz="2800" b="1" dirty="0" smtClean="0">
                <a:solidFill>
                  <a:srgbClr val="FF0000"/>
                </a:solidFill>
              </a:rPr>
              <a:t>voluntary</a:t>
            </a:r>
            <a:r>
              <a:rPr lang="en-US" sz="2800" dirty="0" smtClean="0"/>
              <a:t> guidelines released to members – </a:t>
            </a:r>
            <a:r>
              <a:rPr lang="en-US" sz="2800" b="1" i="1" dirty="0" smtClean="0">
                <a:solidFill>
                  <a:srgbClr val="FF0000"/>
                </a:solidFill>
              </a:rPr>
              <a:t>very </a:t>
            </a:r>
            <a:r>
              <a:rPr lang="en-US" sz="2800" b="1" i="1" dirty="0" smtClean="0">
                <a:solidFill>
                  <a:srgbClr val="FD3209"/>
                </a:solidFill>
              </a:rPr>
              <a:t>limited comments taken from WEF &amp; NACWA</a:t>
            </a:r>
          </a:p>
          <a:p>
            <a:pPr eaLnBrk="1" hangingPunct="1">
              <a:spcAft>
                <a:spcPts val="600"/>
              </a:spcAft>
            </a:pP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54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701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6" y="9525"/>
            <a:ext cx="4991100" cy="68701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4686300"/>
            <a:ext cx="1714500" cy="5334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43701" y="4533900"/>
            <a:ext cx="938211" cy="419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4404546"/>
            <a:ext cx="1314452" cy="3960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1949" y="3435050"/>
            <a:ext cx="126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</a:t>
            </a:r>
            <a:endParaRPr lang="en-US" sz="1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125" y="3435050"/>
            <a:ext cx="126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</a:t>
            </a:r>
            <a:endParaRPr lang="en-US" sz="1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25" y="6248400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2012</a:t>
            </a:r>
            <a:endParaRPr lang="en-US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50" y="1247775"/>
            <a:ext cx="6931740" cy="4857749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142876"/>
            <a:ext cx="9144000" cy="10191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Flushable vs. Dispersible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OCSD </a:t>
            </a:r>
            <a:r>
              <a:rPr lang="en-US" sz="3100" dirty="0">
                <a:solidFill>
                  <a:schemeClr val="tx1"/>
                </a:solidFill>
              </a:rPr>
              <a:t>Lab </a:t>
            </a:r>
            <a:r>
              <a:rPr lang="en-US" sz="3100" dirty="0" smtClean="0">
                <a:solidFill>
                  <a:schemeClr val="tx1"/>
                </a:solidFill>
              </a:rPr>
              <a:t>2012</a:t>
            </a:r>
            <a:endParaRPr lang="en-US" sz="3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6191249"/>
            <a:ext cx="295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Wipes after 24 hours </a:t>
            </a:r>
            <a:endParaRPr lang="en-US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750" y="6191248"/>
            <a:ext cx="374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Toilet Paper after 5 min.  </a:t>
            </a:r>
            <a:endParaRPr lang="en-US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INDA Slosh Box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" y="1038225"/>
            <a:ext cx="826346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olor_OCSD_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36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eamstime.com/california-state-capitol-building-sacramento-ca-thumb4979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688" y="1152526"/>
            <a:ext cx="28971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152525"/>
            <a:ext cx="6096000" cy="520065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dirty="0" smtClean="0"/>
              <a:t>2010 – AB 2256 California </a:t>
            </a:r>
            <a:r>
              <a:rPr lang="en-US" sz="2800" dirty="0" smtClean="0"/>
              <a:t>Proposed labeling and third-party verification of </a:t>
            </a:r>
            <a:r>
              <a:rPr lang="en-US" sz="2800" dirty="0" err="1" smtClean="0"/>
              <a:t>dispersibilty</a:t>
            </a:r>
            <a:r>
              <a:rPr lang="en-US" sz="2800" dirty="0" smtClean="0"/>
              <a:t>, and fines for non-compliance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dirty="0" smtClean="0"/>
              <a:t>2011 </a:t>
            </a:r>
            <a:r>
              <a:rPr lang="en-US" dirty="0"/>
              <a:t>– LD 781 </a:t>
            </a:r>
            <a:r>
              <a:rPr lang="en-US" dirty="0" smtClean="0"/>
              <a:t>Maine </a:t>
            </a:r>
            <a:br>
              <a:rPr lang="en-US" dirty="0" smtClean="0"/>
            </a:br>
            <a:r>
              <a:rPr lang="en-US" sz="2800" dirty="0" smtClean="0"/>
              <a:t>Proposed establishing standards for products advertised as flushable</a:t>
            </a:r>
            <a:endParaRPr lang="en-US" dirty="0" smtClean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514722" y="5183425"/>
            <a:ext cx="5324475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New studies starting fall 2013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4724" y="2938760"/>
            <a:ext cx="5324475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Demi" pitchFamily="34" charset="0"/>
              </a:rPr>
              <a:t>Inactive NOV 2010</a:t>
            </a:r>
            <a:endParaRPr lang="en-US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9525"/>
            <a:ext cx="9144000" cy="10191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Proposed Legislation</a:t>
            </a:r>
          </a:p>
        </p:txBody>
      </p:sp>
    </p:spTree>
    <p:extLst>
      <p:ext uri="{BB962C8B-B14F-4D97-AF65-F5344CB8AC3E}">
        <p14:creationId xmlns:p14="http://schemas.microsoft.com/office/powerpoint/2010/main" val="993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701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3" y="290212"/>
            <a:ext cx="6239823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7275"/>
            <a:ext cx="4111096" cy="4619623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blackWhite">
          <a:xfrm>
            <a:off x="0" y="9525"/>
            <a:ext cx="9144000" cy="100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OCSD’s First </a:t>
            </a:r>
            <a:r>
              <a:rPr lang="en-US" sz="4000" dirty="0" err="1" smtClean="0"/>
              <a:t>Deragging</a:t>
            </a:r>
            <a:r>
              <a:rPr lang="en-US" sz="4000" dirty="0" smtClean="0"/>
              <a:t> Study</a:t>
            </a:r>
            <a:endParaRPr lang="en-US" sz="4000" b="0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blackWhite">
          <a:xfrm>
            <a:off x="4152900" y="1057275"/>
            <a:ext cx="4991100" cy="48623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Franklin Gothic Demi" pitchFamily="34" charset="0"/>
              </a:rPr>
              <a:t>2010-11</a:t>
            </a:r>
          </a:p>
          <a:p>
            <a:r>
              <a:rPr lang="en-US" sz="2800" dirty="0" smtClean="0"/>
              <a:t>971 preventative or corrective </a:t>
            </a:r>
            <a:r>
              <a:rPr lang="en-US" sz="2800" dirty="0" err="1" smtClean="0"/>
              <a:t>deragging</a:t>
            </a:r>
            <a:r>
              <a:rPr lang="en-US" sz="2800" dirty="0" smtClean="0"/>
              <a:t> tasks on 10 pump stations</a:t>
            </a:r>
            <a:endParaRPr lang="en-US" b="1" dirty="0" smtClean="0"/>
          </a:p>
          <a:p>
            <a:pPr>
              <a:spcAft>
                <a:spcPts val="1800"/>
              </a:spcAft>
            </a:pPr>
            <a:r>
              <a:rPr lang="en-US" sz="3000" dirty="0" smtClean="0">
                <a:latin typeface="Franklin Gothic Demi" pitchFamily="34" charset="0"/>
              </a:rPr>
              <a:t>Total labor cost $320,000</a:t>
            </a:r>
          </a:p>
          <a:p>
            <a:pPr>
              <a:spcAft>
                <a:spcPts val="1800"/>
              </a:spcAft>
            </a:pPr>
            <a:r>
              <a:rPr lang="en-US" sz="3000" dirty="0" smtClean="0">
                <a:latin typeface="Franklin Gothic Demi" pitchFamily="34" charset="0"/>
              </a:rPr>
              <a:t>Occasional needle sticks add more risks</a:t>
            </a:r>
          </a:p>
          <a:p>
            <a:pPr marL="0" indent="0">
              <a:buNone/>
            </a:pPr>
            <a:r>
              <a:rPr lang="en-US" sz="3000" dirty="0" smtClean="0">
                <a:latin typeface="Franklin Gothic Demi" pitchFamily="34" charset="0"/>
              </a:rPr>
              <a:t>08/13/2012</a:t>
            </a:r>
          </a:p>
          <a:p>
            <a:r>
              <a:rPr lang="en-US" sz="2800" dirty="0" smtClean="0"/>
              <a:t>New Plant 2 </a:t>
            </a:r>
            <a:r>
              <a:rPr lang="en-US" sz="2800" dirty="0" err="1" smtClean="0"/>
              <a:t>Headworks</a:t>
            </a:r>
            <a:endParaRPr lang="en-US" sz="2800" dirty="0" smtClean="0"/>
          </a:p>
          <a:p>
            <a:r>
              <a:rPr lang="en-US" sz="2800" dirty="0" smtClean="0"/>
              <a:t>40 large trash bags of debris removed from 3 plugged washer compactors took 6-8 hours and </a:t>
            </a:r>
            <a:br>
              <a:rPr lang="en-US" sz="2800" dirty="0" smtClean="0"/>
            </a:br>
            <a:r>
              <a:rPr lang="en-US" sz="2800" dirty="0" smtClean="0"/>
              <a:t>10 staff to correct</a:t>
            </a:r>
          </a:p>
          <a:p>
            <a:r>
              <a:rPr lang="en-US" sz="2800" dirty="0" smtClean="0"/>
              <a:t>Engineering the problem away – pushes it down the line</a:t>
            </a:r>
          </a:p>
          <a:p>
            <a:pPr lvl="1"/>
            <a:r>
              <a:rPr lang="en-US" dirty="0" smtClean="0"/>
              <a:t>Debris doesn’t disappear</a:t>
            </a:r>
          </a:p>
          <a:p>
            <a:pPr lvl="1"/>
            <a:r>
              <a:rPr lang="en-US" dirty="0" smtClean="0"/>
              <a:t>$$$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Using SCAP Incident Report forms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5459413"/>
            <a:ext cx="9144000" cy="1398587"/>
            <a:chOff x="0" y="5460035"/>
            <a:chExt cx="9144000" cy="139796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" t="2" r="2991" b="5109"/>
            <a:stretch>
              <a:fillRect/>
            </a:stretch>
          </p:blipFill>
          <p:spPr bwMode="auto">
            <a:xfrm>
              <a:off x="0" y="5460035"/>
              <a:ext cx="9144000" cy="139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olor_OCSD_tra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44" y="5920033"/>
              <a:ext cx="803357" cy="80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6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3225C82-4B01-4FD5-B872-F47E8D260C5A">Nick Arhontes - Flushables Update</Description0>
    <Source_x002f_Event xmlns="B3225C82-4B01-4FD5-B872-F47E8D260C5A">Sept. 24, 2013 SCAP CSC Meeting</Source_x002f_Event>
    <Posted xmlns="B3225C82-4B01-4FD5-B872-F47E8D260C5A">2013-09-25T07:00:00+00:00</Posted>
    <Year xmlns="B3225C82-4B01-4FD5-B872-F47E8D260C5A">2013</Ye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6266399E2B46A911C08830B71589" ma:contentTypeVersion="19" ma:contentTypeDescription="Create a new document." ma:contentTypeScope="" ma:versionID="112d8890a96fed696cc8d1b4738a1a79">
  <xsd:schema xmlns:xsd="http://www.w3.org/2001/XMLSchema" xmlns:xs="http://www.w3.org/2001/XMLSchema" xmlns:p="http://schemas.microsoft.com/office/2006/metadata/properties" xmlns:ns2="B3225C82-4B01-4FD5-B872-F47E8D260C5A" targetNamespace="http://schemas.microsoft.com/office/2006/metadata/properties" ma:root="true" ma:fieldsID="c6ef0d823bcaa5c86ca39177c36c84d0" ns2:_="">
    <xsd:import namespace="B3225C82-4B01-4FD5-B872-F47E8D260C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Year" minOccurs="0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5C82-4B01-4FD5-B872-F47E8D260C5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Year" ma:index="10" nillable="true" ma:displayName="Year" ma:default="Year Posted ?" ma:description="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A5D3-6D84-4B3E-8F04-8D258097568F}"/>
</file>

<file path=customXml/itemProps2.xml><?xml version="1.0" encoding="utf-8"?>
<ds:datastoreItem xmlns:ds="http://schemas.openxmlformats.org/officeDocument/2006/customXml" ds:itemID="{27CD98D6-A6D7-49FB-B701-EABB6984F4A8}"/>
</file>

<file path=customXml/itemProps3.xml><?xml version="1.0" encoding="utf-8"?>
<ds:datastoreItem xmlns:ds="http://schemas.openxmlformats.org/officeDocument/2006/customXml" ds:itemID="{9A18D410-EE26-4E5E-9D38-52546FC283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13877</TotalTime>
  <Words>859</Words>
  <Application>Microsoft Office PowerPoint</Application>
  <PresentationFormat>On-screen Show (4:3)</PresentationFormat>
  <Paragraphs>139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5_Custom Design</vt:lpstr>
      <vt:lpstr>4_Custom Design</vt:lpstr>
      <vt:lpstr>6_Custom Design</vt:lpstr>
      <vt:lpstr>PowerPoint Presentation</vt:lpstr>
      <vt:lpstr>What’s the Problem?</vt:lpstr>
      <vt:lpstr>Nonwoven Industry Guidelines</vt:lpstr>
      <vt:lpstr>PowerPoint Presentation</vt:lpstr>
      <vt:lpstr>Flushable vs. Dispersible OCSD Lab 2012</vt:lpstr>
      <vt:lpstr>PowerPoint Presentation</vt:lpstr>
      <vt:lpstr>PowerPoint Presentation</vt:lpstr>
      <vt:lpstr>PowerPoint Presentation</vt:lpstr>
      <vt:lpstr>OCSD’s First Deragging Study</vt:lpstr>
      <vt:lpstr> HydraSpun® – Flushable vs.    Dispersible?       OCSD Lab JAN 2013</vt:lpstr>
      <vt:lpstr>PowerPoint Presentation</vt:lpstr>
      <vt:lpstr>PowerPoint Presentation</vt:lpstr>
      <vt:lpstr>How SCAP Members Can Help</vt:lpstr>
      <vt:lpstr>OCSD’s Message - What2Flush</vt:lpstr>
      <vt:lpstr>More Ideas</vt:lpstr>
      <vt:lpstr>PowerPoint Presentation</vt:lpstr>
      <vt:lpstr>More Networking Opportunities</vt:lpstr>
      <vt:lpstr>Next Steps: Put Non-Dispersibles in the Trash, Not the Sewer</vt:lpstr>
      <vt:lpstr>PowerPoint Presentation</vt:lpstr>
    </vt:vector>
  </TitlesOfParts>
  <Company>OCSD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CWEA Govt Affairs Cmte_Flushables</dc:title>
  <dc:subject>Flushables</dc:subject>
  <dc:creator>W. Sevendant/J. Colson</dc:creator>
  <cp:lastModifiedBy>employee</cp:lastModifiedBy>
  <cp:revision>900</cp:revision>
  <cp:lastPrinted>2013-09-23T22:14:53Z</cp:lastPrinted>
  <dcterms:created xsi:type="dcterms:W3CDTF">1999-07-27T21:32:16Z</dcterms:created>
  <dcterms:modified xsi:type="dcterms:W3CDTF">2013-09-24T12:37:47Z</dcterms:modified>
  <cp:category>ON-SCREEN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0x01010051C16266399E2B46A911C08830B71589</vt:lpwstr>
  </property>
</Properties>
</file>