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2" r:id="rId3"/>
    <p:sldId id="376" r:id="rId4"/>
    <p:sldId id="367" r:id="rId5"/>
    <p:sldId id="382" r:id="rId6"/>
    <p:sldId id="383" r:id="rId7"/>
    <p:sldId id="392" r:id="rId8"/>
    <p:sldId id="364" r:id="rId9"/>
    <p:sldId id="391" r:id="rId10"/>
    <p:sldId id="368" r:id="rId11"/>
    <p:sldId id="387" r:id="rId12"/>
    <p:sldId id="394" r:id="rId13"/>
    <p:sldId id="400" r:id="rId14"/>
    <p:sldId id="395" r:id="rId15"/>
    <p:sldId id="399" r:id="rId16"/>
    <p:sldId id="393" r:id="rId1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2CF"/>
    <a:srgbClr val="049CCE"/>
    <a:srgbClr val="0198CB"/>
    <a:srgbClr val="1BA5D2"/>
    <a:srgbClr val="E7F3F9"/>
    <a:srgbClr val="B19FCC"/>
    <a:srgbClr val="806DAF"/>
    <a:srgbClr val="BF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708" autoAdjust="0"/>
  </p:normalViewPr>
  <p:slideViewPr>
    <p:cSldViewPr snapToGrid="0" snapToObjects="1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Combined Electricity, Natural Gas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&amp; Fleet </a:t>
            </a:r>
            <a:r>
              <a:rPr lang="en-US" dirty="0" smtClean="0">
                <a:solidFill>
                  <a:schemeClr val="tx2"/>
                </a:solidFill>
              </a:rPr>
              <a:t>Fuel Costs</a:t>
            </a:r>
            <a:endParaRPr lang="en-US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987827793423601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Future Energy Costs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>
                  <c:v>10006005</c:v>
                </c:pt>
                <c:pt idx="1">
                  <c:v>18739950</c:v>
                </c:pt>
                <c:pt idx="2">
                  <c:v>20583146</c:v>
                </c:pt>
                <c:pt idx="3">
                  <c:v>23907109</c:v>
                </c:pt>
                <c:pt idx="4">
                  <c:v>26739548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8704"/>
        <c:axId val="22139648"/>
      </c:barChart>
      <c:catAx>
        <c:axId val="220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2139648"/>
        <c:crosses val="autoZero"/>
        <c:auto val="1"/>
        <c:lblAlgn val="ctr"/>
        <c:lblOffset val="100"/>
        <c:noMultiLvlLbl val="0"/>
      </c:catAx>
      <c:valAx>
        <c:axId val="221396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Total Energy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Costs ($)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2088704"/>
        <c:crosses val="autoZero"/>
        <c:crossBetween val="between"/>
      </c:valAx>
      <c:spPr>
        <a:ln w="15875">
          <a:solidFill>
            <a:schemeClr val="tx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dirty="0" smtClean="0">
                <a:solidFill>
                  <a:schemeClr val="tx2"/>
                </a:solidFill>
              </a:rPr>
              <a:t>Total Annual Greenhouse</a:t>
            </a:r>
            <a:r>
              <a:rPr lang="en-US" baseline="0" dirty="0" smtClean="0">
                <a:solidFill>
                  <a:schemeClr val="tx2"/>
                </a:solidFill>
              </a:rPr>
              <a:t> Gas</a:t>
            </a:r>
            <a:r>
              <a:rPr lang="en-US" dirty="0" smtClean="0">
                <a:solidFill>
                  <a:schemeClr val="tx2"/>
                </a:solidFill>
              </a:rPr>
              <a:t> Emissions 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endParaRPr lang="en-US" baseline="300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279548116078791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Annual GHG Emissions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>
                  <c:v>62565</c:v>
                </c:pt>
                <c:pt idx="1">
                  <c:v>75465</c:v>
                </c:pt>
                <c:pt idx="2">
                  <c:v>86253</c:v>
                </c:pt>
                <c:pt idx="3">
                  <c:v>90635</c:v>
                </c:pt>
                <c:pt idx="4">
                  <c:v>91566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24544"/>
        <c:axId val="23326080"/>
      </c:barChart>
      <c:catAx>
        <c:axId val="233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3326080"/>
        <c:crosses val="autoZero"/>
        <c:auto val="1"/>
        <c:lblAlgn val="ctr"/>
        <c:lblOffset val="100"/>
        <c:noMultiLvlLbl val="0"/>
      </c:catAx>
      <c:valAx>
        <c:axId val="2332608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Total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Annual GHG Emissions</a:t>
                </a:r>
              </a:p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(MT</a:t>
                </a:r>
                <a:r>
                  <a:rPr lang="en-US" baseline="0" dirty="0" smtClean="0">
                    <a:solidFill>
                      <a:schemeClr val="tx2"/>
                    </a:solidFill>
                  </a:rPr>
                  <a:t> CO</a:t>
                </a:r>
                <a:r>
                  <a:rPr lang="en-US" baseline="-25000" dirty="0" smtClean="0">
                    <a:solidFill>
                      <a:schemeClr val="tx2"/>
                    </a:solidFill>
                  </a:rPr>
                  <a:t>2</a:t>
                </a:r>
                <a:r>
                  <a:rPr lang="en-US" baseline="0" dirty="0" smtClean="0">
                    <a:solidFill>
                      <a:schemeClr val="tx2"/>
                    </a:solidFill>
                  </a:rPr>
                  <a:t>e per Year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3324544"/>
        <c:crosses val="autoZero"/>
        <c:crossBetween val="between"/>
      </c:valAx>
      <c:spPr>
        <a:ln w="15875">
          <a:solidFill>
            <a:schemeClr val="tx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20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20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2CB52B27-3A2E-6C47-B907-23413B5A53DD}" type="datetime1">
              <a:rPr lang="en-US"/>
              <a:pPr>
                <a:defRPr/>
              </a:pPr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20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20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9063FF3C-EA91-D44B-9FC3-534CC2D59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5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20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20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5B3F34C3-CDF9-6841-8B5F-712EFA464156}" type="datetime1">
              <a:rPr lang="en-US"/>
              <a:pPr>
                <a:defRPr/>
              </a:pPr>
              <a:t>8/18/2014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7" rIns="96632" bIns="483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2" tIns="48317" rIns="96632" bIns="483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20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20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442C0545-CBB1-1441-AD09-95F56F68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66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C0545-CBB1-1441-AD09-95F56F6883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Alan - The Five step process does several things…</a:t>
            </a:r>
          </a:p>
          <a:p>
            <a:r>
              <a:rPr lang="en-US" dirty="0" smtClean="0"/>
              <a:t>Let’s go through each step briefly, I will tell you what we have completed, where we are and what is coming.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D39E-EE62-4483-86CB-B2C4D17AA73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C0545-CBB1-1441-AD09-95F56F688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8661400" y="6400800"/>
            <a:ext cx="482600" cy="457200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fld id="{E83DDFFB-7B98-A543-B650-FCFE7BE2CE62}" type="slidenum">
              <a:rPr lang="en-US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pPr>
                <a:defRPr/>
              </a:pPr>
              <a:t>‹#›</a:t>
            </a:fld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33500" y="1198858"/>
            <a:ext cx="7177674" cy="13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42322" y="2806019"/>
            <a:ext cx="7177088" cy="577850"/>
          </a:xfrm>
          <a:prstGeom prst="rect">
            <a:avLst/>
          </a:prstGeom>
        </p:spPr>
        <p:txBody>
          <a:bodyPr vert="horz"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33500" y="1198858"/>
            <a:ext cx="7177674" cy="13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42322" y="2806019"/>
            <a:ext cx="7177088" cy="577850"/>
          </a:xfrm>
          <a:prstGeom prst="rect">
            <a:avLst/>
          </a:prstGeom>
        </p:spPr>
        <p:txBody>
          <a:bodyPr vert="horz"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8661400" y="6400800"/>
            <a:ext cx="482600" cy="457200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fld id="{3A2474EE-5191-F54B-AD73-AE2BE0ADC562}" type="slidenum">
              <a:rPr lang="en-US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pPr>
                <a:defRPr/>
              </a:pPr>
              <a:t>‹#›</a:t>
            </a:fld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33500" y="1873250"/>
            <a:ext cx="7353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33502" y="3301837"/>
            <a:ext cx="7177088" cy="577850"/>
          </a:xfrm>
          <a:prstGeom prst="rect">
            <a:avLst/>
          </a:prstGeom>
        </p:spPr>
        <p:txBody>
          <a:bodyPr vert="horz"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no #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33500" y="1873250"/>
            <a:ext cx="7353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33502" y="3301837"/>
            <a:ext cx="7177088" cy="577850"/>
          </a:xfrm>
          <a:prstGeom prst="rect">
            <a:avLst/>
          </a:prstGeom>
        </p:spPr>
        <p:txBody>
          <a:bodyPr vert="horz"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892175" y="1624013"/>
            <a:ext cx="7434263" cy="1587"/>
          </a:xfrm>
          <a:prstGeom prst="line">
            <a:avLst/>
          </a:prstGeom>
          <a:ln w="12700" cap="flat" cmpd="sng" algn="ctr">
            <a:solidFill>
              <a:srgbClr val="15A2C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661400" y="6400800"/>
            <a:ext cx="482600" cy="457200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fld id="{657312CB-697C-554C-ADE0-5ED704C1A71F}" type="slidenum">
              <a:rPr lang="en-US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pPr>
                <a:defRPr/>
              </a:pPr>
              <a:t>‹#›</a:t>
            </a:fld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92175" y="1252321"/>
            <a:ext cx="7434263" cy="5029946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303232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03232"/>
                </a:solidFill>
              </a:defRPr>
            </a:lvl2pPr>
            <a:lvl3pPr>
              <a:buFont typeface="Arial"/>
              <a:buNone/>
              <a:defRPr sz="1200">
                <a:solidFill>
                  <a:srgbClr val="303232"/>
                </a:solidFill>
              </a:defRPr>
            </a:lvl3pPr>
            <a:lvl4pPr>
              <a:buFont typeface="Arial"/>
              <a:buNone/>
              <a:defRPr sz="1200">
                <a:solidFill>
                  <a:srgbClr val="303232"/>
                </a:solidFill>
              </a:defRPr>
            </a:lvl4pPr>
            <a:lvl5pPr>
              <a:buFont typeface="Arial"/>
              <a:buNone/>
              <a:defRPr sz="1200">
                <a:solidFill>
                  <a:srgbClr val="30323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667891" y="141105"/>
            <a:ext cx="7131605" cy="777648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92175" y="1624013"/>
            <a:ext cx="7434263" cy="1587"/>
          </a:xfrm>
          <a:prstGeom prst="line">
            <a:avLst/>
          </a:prstGeom>
          <a:ln w="12700" cap="flat" cmpd="sng" algn="ctr">
            <a:solidFill>
              <a:srgbClr val="15A2C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661400" y="6400800"/>
            <a:ext cx="482600" cy="457200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fld id="{B543DCCA-C8B9-F54C-9131-26CCAA617474}" type="slidenum">
              <a:rPr lang="en-US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pPr>
                <a:defRPr/>
              </a:pPr>
              <a:t>‹#›</a:t>
            </a:fld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92175" y="1252322"/>
            <a:ext cx="6304839" cy="644212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303232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303232"/>
                </a:solidFill>
              </a:defRPr>
            </a:lvl2pPr>
            <a:lvl3pPr>
              <a:buFont typeface="Arial"/>
              <a:buNone/>
              <a:defRPr sz="1200">
                <a:solidFill>
                  <a:srgbClr val="303232"/>
                </a:solidFill>
              </a:defRPr>
            </a:lvl3pPr>
            <a:lvl4pPr>
              <a:buFont typeface="Arial"/>
              <a:buNone/>
              <a:defRPr sz="1200">
                <a:solidFill>
                  <a:srgbClr val="303232"/>
                </a:solidFill>
              </a:defRPr>
            </a:lvl4pPr>
            <a:lvl5pPr>
              <a:buFont typeface="Arial"/>
              <a:buNone/>
              <a:defRPr sz="1200">
                <a:solidFill>
                  <a:srgbClr val="30323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92175" y="2082800"/>
            <a:ext cx="7434263" cy="4360333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solidFill>
                  <a:srgbClr val="303232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303232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303232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303232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30323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667891" y="141105"/>
            <a:ext cx="7131605" cy="777648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FCFEFD"/>
          </a:solidFill>
          <a:latin typeface="Arial Narrow"/>
          <a:ea typeface="ＭＳ Ｐゴシック" pitchFamily="-8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FCFEFD"/>
          </a:solidFill>
          <a:latin typeface="Arial Narrow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98E5FF"/>
          </a:solidFill>
          <a:latin typeface="Arial Black"/>
          <a:ea typeface="ＭＳ Ｐゴシック" pitchFamily="-84" charset="-128"/>
          <a:cs typeface="Arial Blac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Arial" pitchFamily="-84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eghorst@irwd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4484"/>
            <a:ext cx="9144000" cy="1964987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Paul A. Weghorst</a:t>
            </a:r>
            <a:b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Executive Director of Water Policy</a:t>
            </a:r>
            <a:b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2388" y="4450674"/>
            <a:ext cx="7828786" cy="46692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August 12, 2014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875489"/>
            <a:ext cx="7611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Irvine Ranch Water District Energy Savings and Embedded Energy Programs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7891" y="138364"/>
            <a:ext cx="7131605" cy="797667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Recommended Programs to Save Energy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26111"/>
              </p:ext>
            </p:extLst>
          </p:nvPr>
        </p:nvGraphicFramePr>
        <p:xfrm>
          <a:off x="457200" y="1721598"/>
          <a:ext cx="8342295" cy="44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029"/>
                <a:gridCol w="7331266"/>
              </a:tblGrid>
              <a:tr h="640878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 Narrow" pitchFamily="34" charset="0"/>
                        </a:rPr>
                        <a:t>#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019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 Narrow" pitchFamily="34" charset="0"/>
                        </a:rPr>
                        <a:t>Project Description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0198CB"/>
                    </a:solidFill>
                  </a:tcPr>
                </a:tc>
              </a:tr>
              <a:tr h="4257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Additional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Water Conservation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Activities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(Ongoing)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Accelerated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Pump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Efficiency Improvement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Program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(Ongoing)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Implement Building Energy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Efficiency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Measures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(Complete)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3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Solar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PV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Lease Program on property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outside service area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(Not Feasible)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Further optimize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recycled water production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(Ongoing)</a:t>
                      </a: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Implement results of a Process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Energy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Audit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(Ongoing)</a:t>
                      </a: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Optimize the San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Joaquin Marsh w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inter time pumping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(Complete)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3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Install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Automated Dissolved Oxygen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Control at LAWRP 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(Future)</a:t>
                      </a:r>
                      <a:endParaRPr lang="en-US" sz="2000" b="1" dirty="0">
                        <a:solidFill>
                          <a:schemeClr val="accent4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9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Implement a Processed Food Waste-to-Energy Program  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(Future)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03" y="6523630"/>
            <a:ext cx="775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.</a:t>
            </a:r>
            <a:endParaRPr lang="en-US" sz="14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2175" y="1611605"/>
            <a:ext cx="7434263" cy="4895557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Capital Cost = $7.0 million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savings = $1.4 million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electricity savings = 9,200,000 KWh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percent of current use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GHG reductions = 3,650 metric tons 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2" inden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2" indent="0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2703" y="141105"/>
            <a:ext cx="7406794" cy="777648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Energy &amp; GHG Master Plan Summary</a:t>
            </a:r>
          </a:p>
        </p:txBody>
      </p:sp>
      <p:pic>
        <p:nvPicPr>
          <p:cNvPr id="5" name="Picture 7" descr="Commercial (cropp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35" y="4151452"/>
            <a:ext cx="8711514" cy="24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209" y="1295051"/>
            <a:ext cx="5845323" cy="4403538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support additional energy savings through water conservation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Consultant team of Navigant Consulting and HDR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Work began in May 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Will quantify energy use associated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Production, treatment and distribution of potable water (kWh/af)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Sewage collection, treatment and distribution of recycled water (kWh/af)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Production of reusable biosolids (kWh/ton)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Embedded Energy Plan Development</a:t>
            </a:r>
            <a:endParaRPr lang="en-US" dirty="0"/>
          </a:p>
        </p:txBody>
      </p:sp>
      <p:pic>
        <p:nvPicPr>
          <p:cNvPr id="1029" name="Picture 5" descr="irwd sprink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37" y="2984677"/>
            <a:ext cx="2506559" cy="16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Embedded Energy Components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8724"/>
          <a:stretch>
            <a:fillRect/>
          </a:stretch>
        </p:blipFill>
        <p:spPr bwMode="auto">
          <a:xfrm>
            <a:off x="0" y="918753"/>
            <a:ext cx="9020731" cy="593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61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0024" y="1238747"/>
            <a:ext cx="6813509" cy="5029946"/>
          </a:xfrm>
        </p:spPr>
        <p:txBody>
          <a:bodyPr/>
          <a:lstStyle/>
          <a:p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Identify facilities of operational changes and energy efficiency improvements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Quantify </a:t>
            </a:r>
            <a:r>
              <a:rPr lang="en-US" sz="2400" dirty="0"/>
              <a:t>the avoided cost of energy due to past and present water conservation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Identify the most cost-effective areas to target future water conservation </a:t>
            </a:r>
            <a:r>
              <a:rPr lang="en-US" sz="2400" dirty="0" smtClean="0"/>
              <a:t>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develop pumping surcharge recommendations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position IRWD to obtain energy utility funding for water conservation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provide embedded energy estimates for 20 years into the future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Benefits of Embedded Energy Plan</a:t>
            </a:r>
            <a:endParaRPr lang="en-US" dirty="0"/>
          </a:p>
        </p:txBody>
      </p:sp>
      <p:pic>
        <p:nvPicPr>
          <p:cNvPr id="2052" name="Picture 4" descr="http://spectrum.ieee.org/image/1604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36" y="4216331"/>
            <a:ext cx="2167960" cy="10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Illustration of Embedded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699330"/>
            <a:ext cx="6235059" cy="5038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6029" y="1208312"/>
            <a:ext cx="722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areas of high and low energy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8389" y="1960880"/>
            <a:ext cx="4200437" cy="34371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Paul Weghorst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Director of Water Policy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Irvine Ranch Water District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weghorst@irwd.com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(949)-453-5632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7405" y="1206602"/>
            <a:ext cx="7907321" cy="405028"/>
          </a:xfrm>
          <a:prstGeom prst="rect">
            <a:avLst/>
          </a:prstGeom>
        </p:spPr>
        <p:txBody>
          <a:bodyPr vert="horz"/>
          <a:lstStyle/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303232"/>
                </a:solidFill>
                <a:latin typeface="Arial"/>
                <a:ea typeface="Arial" pitchFamily="-84" charset="0"/>
                <a:cs typeface="Arial"/>
              </a:rPr>
              <a:t>Contact Information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232"/>
                </a:solidFill>
                <a:effectLst/>
                <a:uLnTx/>
                <a:uFillTx/>
                <a:latin typeface="Arial"/>
                <a:ea typeface="Arial" pitchFamily="-84" charset="0"/>
                <a:cs typeface="Arial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232"/>
              </a:solidFill>
              <a:effectLst/>
              <a:uLnTx/>
              <a:uFillTx/>
              <a:latin typeface="Arial"/>
              <a:ea typeface="Arial" pitchFamily="-8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2175" y="1731523"/>
            <a:ext cx="4337851" cy="4550744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Irvine Ranch Water District programs that save energy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Energy master </a:t>
            </a:r>
            <a:r>
              <a:rPr lang="en-US" sz="2400" dirty="0"/>
              <a:t>p</a:t>
            </a:r>
            <a:r>
              <a:rPr lang="en-US" sz="2400" dirty="0" smtClean="0"/>
              <a:t>lanning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Recommended programs to save energy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Embedded energy </a:t>
            </a:r>
            <a:r>
              <a:rPr lang="en-US" sz="2400" dirty="0"/>
              <a:t>p</a:t>
            </a:r>
            <a:r>
              <a:rPr lang="en-US" sz="2400" dirty="0" smtClean="0"/>
              <a:t>lan development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pic>
        <p:nvPicPr>
          <p:cNvPr id="4" name="Picture 3" descr="Building signage - HQ monument #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876" y="2817704"/>
            <a:ext cx="3079609" cy="230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932" y="1618321"/>
            <a:ext cx="8494519" cy="44145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Reducing dependency on imported water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Water conservation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Recycled water use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of groundwater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Participation </a:t>
            </a:r>
            <a:r>
              <a:rPr lang="en-US" dirty="0"/>
              <a:t>in </a:t>
            </a:r>
            <a:r>
              <a:rPr lang="en-US" dirty="0" smtClean="0"/>
              <a:t>SCE’s Savings </a:t>
            </a:r>
            <a:r>
              <a:rPr lang="en-US" dirty="0"/>
              <a:t>by </a:t>
            </a:r>
            <a:r>
              <a:rPr lang="en-US" dirty="0" smtClean="0"/>
              <a:t>Design Program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Solar energy generation (322 KW)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Installation of energy efficient UV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Demand response (Monthly bids ~1.6 MW)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Minimizing peak time of pumping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Premium efficiency pumps, motors, RO cartridges, VFD’s , HVAC systems, etc.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Energy Master Planning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Embedded Energy Plan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Biosolids and Energy Recovery Project  (up to 1.6 MW)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IRWD Programs that Save Energy</a:t>
            </a:r>
            <a:endParaRPr lang="en-US" dirty="0"/>
          </a:p>
        </p:txBody>
      </p:sp>
      <p:pic>
        <p:nvPicPr>
          <p:cNvPr id="4" name="Picture 4" descr="C:\Documents and Settings\Bennett\Local Settings\Temporary Internet Files\Content.IE5\TAV4PBJR\MP90043718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5423" y="2360774"/>
            <a:ext cx="2438256" cy="1625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67360" y="1219200"/>
            <a:ext cx="8676639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Energy and Greenhouse Gas (GHG) Master Plan</a:t>
            </a:r>
          </a:p>
          <a:p>
            <a:pPr indent="-1588">
              <a:buFont typeface="Arial" pitchFamily="34" charset="0"/>
              <a:buChar char="•"/>
            </a:pPr>
            <a:endParaRPr lang="en-US" dirty="0" smtClean="0"/>
          </a:p>
          <a:p>
            <a:pPr indent="-1588"/>
            <a:r>
              <a:rPr lang="en-US" dirty="0" smtClean="0"/>
              <a:t>  </a:t>
            </a:r>
            <a:r>
              <a:rPr lang="en-US" u="sng" dirty="0" smtClean="0"/>
              <a:t>Objective:</a:t>
            </a:r>
          </a:p>
          <a:p>
            <a:pPr indent="-1588"/>
            <a:endParaRPr lang="en-US" dirty="0" smtClean="0"/>
          </a:p>
          <a:p>
            <a:pPr lvl="1" indent="-1588"/>
            <a:r>
              <a:rPr lang="en-US" i="1" dirty="0" smtClean="0"/>
              <a:t>“To Identify a portfolio of </a:t>
            </a:r>
            <a:r>
              <a:rPr lang="en-US" i="1" u="sng" dirty="0" smtClean="0"/>
              <a:t>cost-effect projects</a:t>
            </a:r>
            <a:r>
              <a:rPr lang="en-US" i="1" dirty="0" smtClean="0"/>
              <a:t> to reduce IRWD’s existing and future </a:t>
            </a:r>
            <a:r>
              <a:rPr lang="en-US" i="1" u="sng" dirty="0" smtClean="0"/>
              <a:t>energy costs </a:t>
            </a:r>
            <a:r>
              <a:rPr lang="en-US" i="1" dirty="0" smtClean="0"/>
              <a:t>and, as required under future regulatory conditions, reduce </a:t>
            </a:r>
            <a:r>
              <a:rPr lang="en-US" i="1" u="sng" dirty="0" smtClean="0"/>
              <a:t>GHG emissions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Planning for the Future</a:t>
            </a:r>
            <a:endParaRPr lang="en-US" dirty="0"/>
          </a:p>
        </p:txBody>
      </p:sp>
      <p:pic>
        <p:nvPicPr>
          <p:cNvPr id="6" name="Picture 5" descr="Cover_page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87" y="4127619"/>
            <a:ext cx="2162851" cy="24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67891" y="168815"/>
            <a:ext cx="7131605" cy="7776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20291" y="138550"/>
            <a:ext cx="7131605" cy="777648"/>
          </a:xfrm>
        </p:spPr>
        <p:txBody>
          <a:bodyPr/>
          <a:lstStyle/>
          <a:p>
            <a:r>
              <a:rPr lang="en-US" dirty="0" smtClean="0"/>
              <a:t>IRWD’s Estimated Future Energy Use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154" y="1721426"/>
            <a:ext cx="7491846" cy="484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91548" y="918753"/>
          <a:ext cx="8083826" cy="529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20291" y="138550"/>
            <a:ext cx="7131605" cy="777648"/>
          </a:xfrm>
        </p:spPr>
        <p:txBody>
          <a:bodyPr/>
          <a:lstStyle/>
          <a:p>
            <a:r>
              <a:rPr lang="en-US" dirty="0" smtClean="0"/>
              <a:t>Estimated Total Future Energy Costs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Estimated Future GHG Emissions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60498" y="1144039"/>
          <a:ext cx="7528128" cy="521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615" y="6396555"/>
            <a:ext cx="671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1/ Emissions embedded in the purchase of imported water make up 40% of the amounts shown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Saving Project Identification Process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3820483" y="1224248"/>
            <a:ext cx="5018720" cy="561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Started with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64 </a:t>
            </a:r>
            <a:r>
              <a:rPr lang="en-US" sz="2000" u="sng" noProof="0" dirty="0" smtClean="0">
                <a:solidFill>
                  <a:schemeClr val="tx2"/>
                </a:solidFill>
                <a:latin typeface="Arial Black"/>
                <a:cs typeface="Arial Black"/>
              </a:rPr>
              <a:t>projects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 </a:t>
            </a:r>
            <a:r>
              <a:rPr lang="en-US" sz="2000" u="sng" noProof="0" dirty="0" smtClean="0">
                <a:solidFill>
                  <a:schemeClr val="tx2"/>
                </a:solidFill>
                <a:latin typeface="Arial Black"/>
                <a:cs typeface="Arial Black"/>
              </a:rPr>
              <a:t>s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uch </a:t>
            </a:r>
            <a:r>
              <a:rPr lang="en-US" sz="2000" u="sng" dirty="0" smtClean="0">
                <a:solidFill>
                  <a:schemeClr val="tx2"/>
                </a:solidFill>
                <a:latin typeface="Arial Black"/>
                <a:cs typeface="Arial Black"/>
              </a:rPr>
              <a:t>a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ＭＳ Ｐゴシック" pitchFamily="-84" charset="-128"/>
                <a:cs typeface="Arial Black"/>
              </a:rPr>
              <a:t>s: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/>
              <a:ea typeface="ＭＳ Ｐゴシック" pitchFamily="-84" charset="-128"/>
              <a:cs typeface="Arial Black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82315" y="4544704"/>
            <a:ext cx="1938306" cy="968992"/>
          </a:xfrm>
          <a:prstGeom prst="flowChart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12 Additional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Analysis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42558" y="5691116"/>
            <a:ext cx="1978063" cy="961472"/>
          </a:xfrm>
          <a:prstGeom prst="flowChart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Recommended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942558" y="3452884"/>
            <a:ext cx="1951558" cy="887104"/>
          </a:xfrm>
          <a:prstGeom prst="flowChart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20 Projects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Assessed</a:t>
            </a:r>
          </a:p>
        </p:txBody>
      </p:sp>
      <p:sp>
        <p:nvSpPr>
          <p:cNvPr id="8" name="Bent-Up Arrow 7"/>
          <p:cNvSpPr/>
          <p:nvPr/>
        </p:nvSpPr>
        <p:spPr>
          <a:xfrm rot="10800000">
            <a:off x="1769782" y="1346615"/>
            <a:ext cx="1967325" cy="677242"/>
          </a:xfrm>
          <a:prstGeom prst="bentUp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3801518" y="1740867"/>
            <a:ext cx="5155691" cy="479493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Building &amp; facility energy efficiency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Wastewater treatment optimization 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Pump and motor efficiency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Digestion of pre-processed food waste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IC engines, microturbines &amp; fuel cells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Solar power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Wind power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Microhydro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Fleet fuel reductions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New groundwater supplies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Renewable energy credits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Additional water conservation</a:t>
            </a:r>
          </a:p>
          <a:p>
            <a:pPr marL="231775" lvl="1" indent="-231775" fontAlgn="auto">
              <a:spcBef>
                <a:spcPts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Pump storage projects</a:t>
            </a:r>
          </a:p>
        </p:txBody>
      </p:sp>
      <p:pic>
        <p:nvPicPr>
          <p:cNvPr id="1026" name="Picture 2" descr="C:\Users\weghorst\AppData\Local\Microsoft\Windows\Temporary Internet Files\Content.IE5\7GZO4B7R\MC90044194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481" y="2023858"/>
            <a:ext cx="1146412" cy="1429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Evaluation Scoring Criteria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0669" y="1881809"/>
          <a:ext cx="6838122" cy="391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157"/>
                <a:gridCol w="2835965"/>
              </a:tblGrid>
              <a:tr h="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/>
                        </a:rPr>
                        <a:t>Evaluation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/>
                        </a:rPr>
                        <a:t> Scoring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/>
                        </a:rPr>
                        <a:t>Criteria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>
                    <a:solidFill>
                      <a:srgbClr val="049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Points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(100 Total)</a:t>
                      </a:r>
                    </a:p>
                  </a:txBody>
                  <a:tcPr>
                    <a:solidFill>
                      <a:srgbClr val="049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Cost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 e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ffectiveness</a:t>
                      </a:r>
                    </a:p>
                    <a:p>
                      <a:pPr marL="457200" lvl="1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NPV, capital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 cost, life cycle energy costs</a:t>
                      </a:r>
                      <a:endParaRPr lang="en-US" sz="1800" b="0" i="0" u="none" strike="noStrike" kern="1200" dirty="0">
                        <a:solidFill>
                          <a:schemeClr val="tx2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Operational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impacts</a:t>
                      </a:r>
                    </a:p>
                    <a:p>
                      <a:pPr marL="457200" lvl="1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Risk, complexity, staffing</a:t>
                      </a:r>
                      <a:endParaRPr lang="en-US" sz="1800" b="0" i="0" u="none" strike="noStrike" kern="1200" dirty="0">
                        <a:solidFill>
                          <a:schemeClr val="tx2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694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Risk and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uncertainty</a:t>
                      </a:r>
                    </a:p>
                    <a:p>
                      <a:pPr marL="457200" lvl="1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Financial, regulatory, political, autonomy</a:t>
                      </a:r>
                      <a:endParaRPr lang="en-US" sz="1800" b="0" i="0" u="none" strike="noStrike" kern="1200" dirty="0">
                        <a:solidFill>
                          <a:schemeClr val="tx2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GHG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Impacts</a:t>
                      </a:r>
                    </a:p>
                    <a:p>
                      <a:pPr marL="457200" lvl="1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Emission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 levels</a:t>
                      </a:r>
                      <a:endParaRPr lang="en-US" sz="1800" b="0" i="0" u="none" strike="noStrike" kern="1200" dirty="0">
                        <a:solidFill>
                          <a:schemeClr val="tx2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Environmental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Impacts</a:t>
                      </a:r>
                    </a:p>
                    <a:p>
                      <a:pPr marL="457200" lvl="1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Air, land,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/>
                        </a:rPr>
                        <a:t> water, noise, other</a:t>
                      </a:r>
                      <a:endParaRPr lang="en-US" sz="1800" b="0" i="0" u="none" strike="noStrike" kern="1200" dirty="0">
                        <a:solidFill>
                          <a:schemeClr val="tx2"/>
                        </a:solidFill>
                        <a:latin typeface="Arial Narrow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0510" y="1220064"/>
            <a:ext cx="6598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Developed by Staff and Kennedy/Jenks Consultants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WD_regular_pgNumberedAndBlank_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B390D8EB9345968C4B337347BE96" ma:contentTypeVersion="19" ma:contentTypeDescription="Create a new document." ma:contentTypeScope="" ma:versionID="291cfc49cfea8ca8fb7107e9948791a2">
  <xsd:schema xmlns:xsd="http://www.w3.org/2001/XMLSchema" xmlns:xs="http://www.w3.org/2001/XMLSchema" xmlns:p="http://schemas.microsoft.com/office/2006/metadata/properties" xmlns:ns2="42D6A854-F9B7-49D0-9767-502EBB9E65F3" targetNamespace="http://schemas.microsoft.com/office/2006/metadata/properties" ma:root="true" ma:fieldsID="280ee24a71f9ad1d986c0cf77b820cc8" ns2:_="">
    <xsd:import namespace="42D6A854-F9B7-49D0-9767-502EBB9E65F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/>
                <xsd:element ref="ns2:Year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6A854-F9B7-49D0-9767-502EBB9E65F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A brief description of the document content" ma:internalName="Description0" ma:readOnly="false">
      <xsd:simpleType>
        <xsd:restriction base="dms:Note">
          <xsd:maxLength value="255"/>
        </xsd:restriction>
      </xsd:simpleType>
    </xsd:element>
    <xsd:element name="Posted" ma:index="9" ma:displayName="Posted" ma:default="[today]" ma:description="Date document was posted" ma:format="DateOnly" ma:internalName="Posted" ma:readOnly="false">
      <xsd:simpleType>
        <xsd:restriction base="dms:DateTime"/>
      </xsd:simpleType>
    </xsd:element>
    <xsd:element name="Year" ma:index="10" ma:displayName="Year" ma:default="Year Posted ?" ma:description="Year document was posted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f_Event xmlns="42D6A854-F9B7-49D0-9767-502EBB9E65F3">August 12, 2014 SCAP Energy/Biosolids Committee Meeting</Source_x002f_Event>
    <Description0 xmlns="42D6A854-F9B7-49D0-9767-502EBB9E65F3">IRWD Energy Savings Programs_SCAP_081214</Description0>
    <Year xmlns="42D6A854-F9B7-49D0-9767-502EBB9E65F3">2014</Year>
    <Posted xmlns="42D6A854-F9B7-49D0-9767-502EBB9E65F3">2014-08-18T07:00:00+00:00</Posted>
  </documentManagement>
</p:properties>
</file>

<file path=customXml/itemProps1.xml><?xml version="1.0" encoding="utf-8"?>
<ds:datastoreItem xmlns:ds="http://schemas.openxmlformats.org/officeDocument/2006/customXml" ds:itemID="{968F5E1A-27A1-43D4-9A33-BC9A0B498D05}"/>
</file>

<file path=customXml/itemProps2.xml><?xml version="1.0" encoding="utf-8"?>
<ds:datastoreItem xmlns:ds="http://schemas.openxmlformats.org/officeDocument/2006/customXml" ds:itemID="{7901D80D-AC4C-447F-85CA-7840CA5FE7C0}"/>
</file>

<file path=customXml/itemProps3.xml><?xml version="1.0" encoding="utf-8"?>
<ds:datastoreItem xmlns:ds="http://schemas.openxmlformats.org/officeDocument/2006/customXml" ds:itemID="{D2C5F1B3-185A-4B12-A153-AB5042B6B5BA}"/>
</file>

<file path=docProps/app.xml><?xml version="1.0" encoding="utf-8"?>
<Properties xmlns="http://schemas.openxmlformats.org/officeDocument/2006/extended-properties" xmlns:vt="http://schemas.openxmlformats.org/officeDocument/2006/docPropsVTypes">
  <Template>IRWD_regular_pgNumberedAndBlank_1</Template>
  <TotalTime>4905</TotalTime>
  <Words>705</Words>
  <Application>Microsoft Office PowerPoint</Application>
  <PresentationFormat>On-screen Show (4:3)</PresentationFormat>
  <Paragraphs>155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IRWD_regular_pgNumberedAndBlank_1</vt:lpstr>
      <vt:lpstr>Paul A. Weghorst Executive Director of Water Policy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Irvine Ranch Water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IRWD Energy Savings Programs_SCAP_081214</dc:title>
  <dc:creator>Beth Beeman</dc:creator>
  <cp:lastModifiedBy>John Pastore</cp:lastModifiedBy>
  <cp:revision>471</cp:revision>
  <cp:lastPrinted>2014-08-12T01:59:02Z</cp:lastPrinted>
  <dcterms:created xsi:type="dcterms:W3CDTF">2012-03-06T20:45:52Z</dcterms:created>
  <dcterms:modified xsi:type="dcterms:W3CDTF">2014-08-18T23:19:21Z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0x010100098BB390D8EB9345968C4B337347BE96</vt:lpwstr>
  </property>
</Properties>
</file>