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76" r:id="rId2"/>
    <p:sldId id="366" r:id="rId3"/>
    <p:sldId id="407" r:id="rId4"/>
    <p:sldId id="410" r:id="rId5"/>
    <p:sldId id="381" r:id="rId6"/>
    <p:sldId id="427" r:id="rId7"/>
    <p:sldId id="438" r:id="rId8"/>
    <p:sldId id="437" r:id="rId9"/>
    <p:sldId id="434" r:id="rId10"/>
    <p:sldId id="443" r:id="rId11"/>
    <p:sldId id="435" r:id="rId12"/>
    <p:sldId id="431" r:id="rId13"/>
    <p:sldId id="442" r:id="rId14"/>
    <p:sldId id="432" r:id="rId15"/>
    <p:sldId id="444" r:id="rId16"/>
    <p:sldId id="363"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0"/>
  </p:normalViewPr>
  <p:slideViewPr>
    <p:cSldViewPr>
      <p:cViewPr>
        <p:scale>
          <a:sx n="76" d="100"/>
          <a:sy n="76" d="100"/>
        </p:scale>
        <p:origin x="-11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B5EE61A-0B6B-4C99-82B8-0C597F2B962A}" type="datetimeFigureOut">
              <a:rPr lang="en-US" smtClean="0"/>
              <a:pPr/>
              <a:t>5/29/2013</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B3D7799-1EAC-4FFF-A0DA-26FA3B82D77F}" type="slidenum">
              <a:rPr lang="en-US" smtClean="0"/>
              <a:pPr/>
              <a:t>‹#›</a:t>
            </a:fld>
            <a:endParaRPr lang="en-US" dirty="0"/>
          </a:p>
        </p:txBody>
      </p:sp>
    </p:spTree>
    <p:extLst>
      <p:ext uri="{BB962C8B-B14F-4D97-AF65-F5344CB8AC3E}">
        <p14:creationId xmlns:p14="http://schemas.microsoft.com/office/powerpoint/2010/main" val="389193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1" tIns="46660" rIns="93321" bIns="46660" rtlCol="0"/>
          <a:lstStyle>
            <a:lvl1pPr algn="l">
              <a:defRPr sz="1200"/>
            </a:lvl1pPr>
          </a:lstStyle>
          <a:p>
            <a:endParaRPr lang="en-US" dirty="0"/>
          </a:p>
        </p:txBody>
      </p:sp>
      <p:sp>
        <p:nvSpPr>
          <p:cNvPr id="3" name="Date Placeholder 2"/>
          <p:cNvSpPr>
            <a:spLocks noGrp="1"/>
          </p:cNvSpPr>
          <p:nvPr>
            <p:ph type="dt" idx="1"/>
          </p:nvPr>
        </p:nvSpPr>
        <p:spPr>
          <a:xfrm>
            <a:off x="3978132" y="1"/>
            <a:ext cx="3043343" cy="465455"/>
          </a:xfrm>
          <a:prstGeom prst="rect">
            <a:avLst/>
          </a:prstGeom>
        </p:spPr>
        <p:txBody>
          <a:bodyPr vert="horz" lIns="93321" tIns="46660" rIns="93321" bIns="46660" rtlCol="0"/>
          <a:lstStyle>
            <a:lvl1pPr algn="r">
              <a:defRPr sz="1200"/>
            </a:lvl1pPr>
          </a:lstStyle>
          <a:p>
            <a:fld id="{0F0B6E43-B5CA-417B-8366-80F45F5D3CF7}" type="datetimeFigureOut">
              <a:rPr lang="en-US" smtClean="0"/>
              <a:pPr/>
              <a:t>5/29/2013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1" tIns="46660" rIns="93321" bIns="46660"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1" tIns="46660" rIns="93321" bIns="46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1" tIns="46660" rIns="93321" bIns="46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1" tIns="46660" rIns="93321" bIns="46660" rtlCol="0" anchor="b"/>
          <a:lstStyle>
            <a:lvl1pPr algn="r">
              <a:defRPr sz="1200"/>
            </a:lvl1pPr>
          </a:lstStyle>
          <a:p>
            <a:fld id="{E0221F25-5646-4249-9CCD-0769C6212112}" type="slidenum">
              <a:rPr lang="en-US" smtClean="0"/>
              <a:pPr/>
              <a:t>‹#›</a:t>
            </a:fld>
            <a:endParaRPr lang="en-US" dirty="0"/>
          </a:p>
        </p:txBody>
      </p:sp>
    </p:spTree>
    <p:extLst>
      <p:ext uri="{BB962C8B-B14F-4D97-AF65-F5344CB8AC3E}">
        <p14:creationId xmlns:p14="http://schemas.microsoft.com/office/powerpoint/2010/main" val="368650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221F25-5646-4249-9CCD-0769C6212112}"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F5619F-7EA3-4A86-8456-A7458C75B4BA}" type="datetime1">
              <a:rPr lang="en-US" smtClean="0"/>
              <a:pPr/>
              <a:t>5/29/2013</a:t>
            </a:fld>
            <a:endParaRPr lang="en-US" dirty="0"/>
          </a:p>
        </p:txBody>
      </p:sp>
      <p:sp>
        <p:nvSpPr>
          <p:cNvPr id="6" name="Slide Number Placeholder 5"/>
          <p:cNvSpPr>
            <a:spLocks noGrp="1"/>
          </p:cNvSpPr>
          <p:nvPr>
            <p:ph type="sldNum" sz="quarter" idx="12"/>
          </p:nvPr>
        </p:nvSpPr>
        <p:spPr>
          <a:xfrm>
            <a:off x="2743200" y="6324600"/>
            <a:ext cx="4038600" cy="365125"/>
          </a:xfrm>
          <a:prstGeom prst="rect">
            <a:avLst/>
          </a:prstGeom>
        </p:spPr>
        <p:txBody>
          <a:bodyPr anchor="ctr" anchorCtr="0"/>
          <a:lstStyle>
            <a:lvl1pPr algn="ctr">
              <a:defRPr sz="1200">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0F8F89-1A46-47E7-8486-F26327F4AA7E}" type="datetime1">
              <a:rPr lang="en-US" smtClean="0"/>
              <a:pPr/>
              <a:t>5/29/2013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CF7D21-BDE1-4873-91E0-E729AAA14D3A}" type="datetime1">
              <a:rPr lang="en-US" smtClean="0"/>
              <a:pPr/>
              <a:t>5/29/2013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29BF095-239D-4B84-B300-869F2C02DE5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5393CF-E519-464B-A4B1-5EFD1ABA96C5}" type="datetime1">
              <a:rPr lang="en-US" smtClean="0"/>
              <a:pPr/>
              <a:t>5/29/2013</a:t>
            </a:fld>
            <a:endParaRPr lang="en-US" dirty="0"/>
          </a:p>
        </p:txBody>
      </p:sp>
      <p:sp>
        <p:nvSpPr>
          <p:cNvPr id="6" name="Slide Number Placeholder 5"/>
          <p:cNvSpPr>
            <a:spLocks noGrp="1"/>
          </p:cNvSpPr>
          <p:nvPr>
            <p:ph type="sldNum" sz="quarter" idx="12"/>
          </p:nvPr>
        </p:nvSpPr>
        <p:spPr>
          <a:xfrm>
            <a:off x="2667000" y="6324600"/>
            <a:ext cx="4038600" cy="365125"/>
          </a:xfrm>
          <a:prstGeom prst="rect">
            <a:avLst/>
          </a:prstGeom>
        </p:spPr>
        <p:txBody>
          <a:bodyPr anchor="ctr" anchorCtr="0"/>
          <a:lstStyle>
            <a:lvl1pPr algn="ctr">
              <a:defRPr sz="1200">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D88D98-CA87-42B6-B0B2-664E7F57E121}" type="datetime1">
              <a:rPr lang="en-US" smtClean="0"/>
              <a:pPr/>
              <a:t>5/29/2013</a:t>
            </a:fld>
            <a:endParaRPr lang="en-US" dirty="0"/>
          </a:p>
        </p:txBody>
      </p:sp>
      <p:sp>
        <p:nvSpPr>
          <p:cNvPr id="6" name="Slide Number Placeholder 5"/>
          <p:cNvSpPr>
            <a:spLocks noGrp="1"/>
          </p:cNvSpPr>
          <p:nvPr>
            <p:ph type="sldNum" sz="quarter" idx="12"/>
          </p:nvPr>
        </p:nvSpPr>
        <p:spPr>
          <a:xfrm>
            <a:off x="2743200" y="6324600"/>
            <a:ext cx="3962400" cy="365125"/>
          </a:xfrm>
          <a:prstGeom prst="rect">
            <a:avLst/>
          </a:prstGeom>
        </p:spPr>
        <p:txBody>
          <a:bodyPr anchor="ctr" anchorCtr="0"/>
          <a:lstStyle>
            <a:lvl1pPr algn="ctr">
              <a:defRPr sz="1200">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6EC202-B22E-4AD3-A4FF-2AAEA727910A}" type="datetime1">
              <a:rPr lang="en-US" smtClean="0"/>
              <a:pPr/>
              <a:t>5/29/2013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AE1E35-7D7B-4FCA-AD81-C49D29EABD2D}" type="datetime1">
              <a:rPr lang="en-US" smtClean="0"/>
              <a:pPr/>
              <a:t>5/29/2013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1457C544-F4B5-42BC-9C20-F6312352570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559E9C3-5D4B-4135-ADE4-F815708B99E3}" type="datetime1">
              <a:rPr lang="en-US" smtClean="0"/>
              <a:pPr/>
              <a:t>5/29/2013</a:t>
            </a:fld>
            <a:endParaRPr lang="en-US" dirty="0"/>
          </a:p>
        </p:txBody>
      </p:sp>
      <p:sp>
        <p:nvSpPr>
          <p:cNvPr id="4" name="Footer Placeholder 3"/>
          <p:cNvSpPr>
            <a:spLocks noGrp="1"/>
          </p:cNvSpPr>
          <p:nvPr>
            <p:ph type="ftr" sz="quarter" idx="11"/>
          </p:nvPr>
        </p:nvSpPr>
        <p:spPr>
          <a:xfrm>
            <a:off x="5867400" y="632460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3505200" y="6324600"/>
            <a:ext cx="2133600" cy="365125"/>
          </a:xfrm>
          <a:prstGeom prst="rect">
            <a:avLst/>
          </a:prstGeom>
        </p:spPr>
        <p:txBody>
          <a:bodyPr/>
          <a:lstStyle/>
          <a:p>
            <a:fld id="{1457C544-F4B5-42BC-9C20-F631235257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4A00FCA-0594-4788-91A9-18ED1E0B97D3}" type="datetime1">
              <a:rPr lang="en-US" smtClean="0"/>
              <a:pPr/>
              <a:t>5/29/2013</a:t>
            </a:fld>
            <a:endParaRPr lang="en-US" dirty="0"/>
          </a:p>
        </p:txBody>
      </p:sp>
      <p:sp>
        <p:nvSpPr>
          <p:cNvPr id="3" name="Footer Placeholder 2"/>
          <p:cNvSpPr>
            <a:spLocks noGrp="1"/>
          </p:cNvSpPr>
          <p:nvPr>
            <p:ph type="ftr" sz="quarter" idx="11"/>
          </p:nvPr>
        </p:nvSpPr>
        <p:spPr>
          <a:xfrm>
            <a:off x="5638800" y="63246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3429000" y="6324600"/>
            <a:ext cx="2133600" cy="365125"/>
          </a:xfrm>
          <a:prstGeom prst="rect">
            <a:avLst/>
          </a:prstGeom>
        </p:spPr>
        <p:txBody>
          <a:bodyPr anchor="ctr" anchorCtr="0"/>
          <a:lstStyle>
            <a:lvl1pPr>
              <a:defRPr sz="1200">
                <a:latin typeface="+mj-lt"/>
              </a:defRPr>
            </a:lvl1pPr>
          </a:lstStyle>
          <a:p>
            <a:pPr algn="ctr"/>
            <a:fld id="{1457C544-F4B5-42BC-9C20-F6312352570E}"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59F334-8743-4092-B551-B8128F0535E7}" type="datetime1">
              <a:rPr lang="en-US" smtClean="0"/>
              <a:pPr/>
              <a:t>5/29/2013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457C544-F4B5-42BC-9C20-F631235257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3C5AFF-F67A-4788-8ED9-7240216722C1}" type="datetime1">
              <a:rPr lang="en-US" smtClean="0"/>
              <a:pPr/>
              <a:t>5/29/2013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1457C544-F4B5-42BC-9C20-F631235257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60637"/>
            <a:ext cx="8229600" cy="3382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0" y="152400"/>
            <a:ext cx="9144000" cy="381000"/>
          </a:xfrm>
          <a:prstGeom prst="rect">
            <a:avLst/>
          </a:prstGeom>
          <a:gradFill flip="none" rotWithShape="1">
            <a:gsLst>
              <a:gs pos="0">
                <a:schemeClr val="accent2"/>
              </a:gs>
              <a:gs pos="38000">
                <a:schemeClr val="accent3">
                  <a:alpha val="57000"/>
                </a:schemeClr>
              </a:gs>
              <a:gs pos="6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_noble group.png"/>
          <p:cNvPicPr>
            <a:picLocks noChangeAspect="1"/>
          </p:cNvPicPr>
          <p:nvPr/>
        </p:nvPicPr>
        <p:blipFill>
          <a:blip r:embed="rId14" cstate="print"/>
          <a:stretch>
            <a:fillRect/>
          </a:stretch>
        </p:blipFill>
        <p:spPr>
          <a:xfrm>
            <a:off x="8031957" y="6310313"/>
            <a:ext cx="828675" cy="37719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cid:image003.jpg@01CB7900.24194D70"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folio Cover No Text White.jpg"/>
          <p:cNvPicPr>
            <a:picLocks noChangeAspect="1"/>
          </p:cNvPicPr>
          <p:nvPr/>
        </p:nvPicPr>
        <p:blipFill>
          <a:blip r:embed="rId2" cstate="print"/>
          <a:srcRect t="11111" r="11666"/>
          <a:stretch>
            <a:fillRect/>
          </a:stretch>
        </p:blipFill>
        <p:spPr>
          <a:xfrm>
            <a:off x="0" y="1219200"/>
            <a:ext cx="6586203" cy="5021143"/>
          </a:xfrm>
          <a:prstGeom prst="rect">
            <a:avLst/>
          </a:prstGeom>
        </p:spPr>
      </p:pic>
      <p:sp>
        <p:nvSpPr>
          <p:cNvPr id="4" name="Slide Number Placeholder 3"/>
          <p:cNvSpPr>
            <a:spLocks noGrp="1"/>
          </p:cNvSpPr>
          <p:nvPr>
            <p:ph type="sldNum" sz="quarter" idx="12"/>
          </p:nvPr>
        </p:nvSpPr>
        <p:spPr>
          <a:xfrm>
            <a:off x="2819400" y="6492875"/>
            <a:ext cx="3962400" cy="365125"/>
          </a:xfrm>
        </p:spPr>
        <p:txBody>
          <a:bodyPr/>
          <a:lstStyle/>
          <a:p>
            <a:fld id="{1457C544-F4B5-42BC-9C20-F6312352570E}" type="slidenum">
              <a:rPr lang="en-US" smtClean="0">
                <a:latin typeface="+mj-lt"/>
              </a:rPr>
              <a:pPr/>
              <a:t>1</a:t>
            </a:fld>
            <a:endParaRPr lang="en-US" dirty="0">
              <a:latin typeface="+mj-lt"/>
            </a:endParaRPr>
          </a:p>
        </p:txBody>
      </p:sp>
      <p:sp>
        <p:nvSpPr>
          <p:cNvPr id="8" name="TextBox 7"/>
          <p:cNvSpPr txBox="1"/>
          <p:nvPr/>
        </p:nvSpPr>
        <p:spPr>
          <a:xfrm>
            <a:off x="4572000" y="3886200"/>
            <a:ext cx="4419600" cy="461665"/>
          </a:xfrm>
          <a:prstGeom prst="rect">
            <a:avLst/>
          </a:prstGeom>
          <a:noFill/>
        </p:spPr>
        <p:txBody>
          <a:bodyPr wrap="square" rtlCol="0">
            <a:spAutoFit/>
          </a:bodyPr>
          <a:lstStyle/>
          <a:p>
            <a:pPr algn="r"/>
            <a:endParaRPr lang="en-US" sz="2400" dirty="0">
              <a:solidFill>
                <a:srgbClr val="FF0000"/>
              </a:solidFill>
              <a:latin typeface="+mj-lt"/>
            </a:endParaRPr>
          </a:p>
        </p:txBody>
      </p:sp>
      <p:pic>
        <p:nvPicPr>
          <p:cNvPr id="35842" name="Picture 2"/>
          <p:cNvPicPr>
            <a:picLocks noChangeAspect="1" noChangeArrowheads="1"/>
          </p:cNvPicPr>
          <p:nvPr/>
        </p:nvPicPr>
        <p:blipFill>
          <a:blip r:embed="rId3" cstate="print"/>
          <a:srcRect/>
          <a:stretch>
            <a:fillRect/>
          </a:stretch>
        </p:blipFill>
        <p:spPr bwMode="auto">
          <a:xfrm>
            <a:off x="4953000" y="4343400"/>
            <a:ext cx="2371725" cy="977069"/>
          </a:xfrm>
          <a:prstGeom prst="rect">
            <a:avLst/>
          </a:prstGeom>
          <a:noFill/>
          <a:ln w="9525">
            <a:noFill/>
            <a:miter lim="800000"/>
            <a:headEnd/>
            <a:tailEnd/>
          </a:ln>
        </p:spPr>
      </p:pic>
      <p:sp>
        <p:nvSpPr>
          <p:cNvPr id="7" name="TextBox 6"/>
          <p:cNvSpPr txBox="1"/>
          <p:nvPr/>
        </p:nvSpPr>
        <p:spPr>
          <a:xfrm>
            <a:off x="4572000" y="3505200"/>
            <a:ext cx="3200400" cy="369332"/>
          </a:xfrm>
          <a:prstGeom prst="rect">
            <a:avLst/>
          </a:prstGeom>
          <a:noFill/>
        </p:spPr>
        <p:txBody>
          <a:bodyPr wrap="square" rtlCol="0">
            <a:spAutoFit/>
          </a:bodyPr>
          <a:lstStyle/>
          <a:p>
            <a:pPr algn="ctr"/>
            <a:r>
              <a:rPr lang="en-US" dirty="0" smtClean="0">
                <a:solidFill>
                  <a:srgbClr val="FF0000"/>
                </a:solidFill>
                <a:latin typeface="+mj-lt"/>
              </a:rPr>
              <a:t>May 2013</a:t>
            </a:r>
            <a:endParaRPr lang="en-US" dirty="0">
              <a:solidFill>
                <a:srgbClr val="FF0000"/>
              </a:solidFill>
              <a:latin typeface="+mj-lt"/>
            </a:endParaRPr>
          </a:p>
        </p:txBody>
      </p:sp>
      <p:sp>
        <p:nvSpPr>
          <p:cNvPr id="10" name="TextBox 9"/>
          <p:cNvSpPr txBox="1"/>
          <p:nvPr/>
        </p:nvSpPr>
        <p:spPr>
          <a:xfrm>
            <a:off x="3581400" y="1905000"/>
            <a:ext cx="4953000" cy="830997"/>
          </a:xfrm>
          <a:prstGeom prst="rect">
            <a:avLst/>
          </a:prstGeom>
          <a:noFill/>
        </p:spPr>
        <p:txBody>
          <a:bodyPr wrap="square" rtlCol="0">
            <a:spAutoFit/>
          </a:bodyPr>
          <a:lstStyle/>
          <a:p>
            <a:pPr algn="ctr"/>
            <a:r>
              <a:rPr lang="en-US" sz="2400" b="1" dirty="0" smtClean="0"/>
              <a:t>CA Wholesale Power and RPS </a:t>
            </a:r>
          </a:p>
          <a:p>
            <a:pPr algn="ctr"/>
            <a:r>
              <a:rPr lang="en-US" sz="2400" b="1" dirty="0" smtClean="0"/>
              <a:t>Market Update </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California</a:t>
            </a:r>
            <a:endParaRPr lang="en-US" sz="2400" smtClean="0"/>
          </a:p>
        </p:txBody>
      </p:sp>
      <p:sp>
        <p:nvSpPr>
          <p:cNvPr id="614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48" name="Text Placeholder 7"/>
          <p:cNvSpPr>
            <a:spLocks noGrp="1"/>
          </p:cNvSpPr>
          <p:nvPr>
            <p:ph type="body" sz="half" idx="1"/>
          </p:nvPr>
        </p:nvSpPr>
        <p:spPr>
          <a:xfrm>
            <a:off x="533400" y="1447800"/>
            <a:ext cx="8229600" cy="5410200"/>
          </a:xfrm>
        </p:spPr>
        <p:txBody>
          <a:bodyPr>
            <a:normAutofit lnSpcReduction="10000"/>
          </a:bodyPr>
          <a:lstStyle/>
          <a:p>
            <a:r>
              <a:rPr lang="en-US" sz="2800" dirty="0" smtClean="0"/>
              <a:t>SONGS outage, is it impacting SCE’s rates?</a:t>
            </a:r>
          </a:p>
          <a:p>
            <a:pPr lvl="1"/>
            <a:r>
              <a:rPr lang="en-US" dirty="0" smtClean="0"/>
              <a:t>Direct Access customers pay for the fixed cost of SONGS via the PCIA component in the DA-CRS rate schedule</a:t>
            </a:r>
          </a:p>
          <a:p>
            <a:pPr lvl="2"/>
            <a:r>
              <a:rPr lang="en-US" sz="2800" dirty="0" smtClean="0"/>
              <a:t>That equates to around a $5 per </a:t>
            </a:r>
            <a:r>
              <a:rPr lang="en-US" sz="2800" dirty="0" err="1" smtClean="0"/>
              <a:t>MWh</a:t>
            </a:r>
            <a:r>
              <a:rPr lang="en-US" sz="2800" dirty="0" smtClean="0"/>
              <a:t> increase for DA customers</a:t>
            </a:r>
          </a:p>
          <a:p>
            <a:endParaRPr lang="en-US" sz="2800" dirty="0" smtClean="0"/>
          </a:p>
          <a:p>
            <a:pPr lvl="1"/>
            <a:r>
              <a:rPr lang="en-US" dirty="0" smtClean="0"/>
              <a:t>The Commission is looking at over $400 million in potential SONGS related refunds, if refunded, that is expected to cause the PCIAs to go to zero for all vintages</a:t>
            </a:r>
          </a:p>
          <a:p>
            <a:pPr lvl="1">
              <a:buFontTx/>
              <a:buNone/>
            </a:pPr>
            <a:r>
              <a:rPr lang="en-US" dirty="0" smtClean="0"/>
              <a:t>	</a:t>
            </a:r>
          </a:p>
        </p:txBody>
      </p:sp>
      <p:pic>
        <p:nvPicPr>
          <p:cNvPr id="6149"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B5CD21F7-21AA-4935-B339-D15724D46DCB}" type="slidenum">
              <a:rPr lang="en-US" smtClean="0"/>
              <a:pPr>
                <a:defRPr/>
              </a:pPr>
              <a:t>10</a:t>
            </a:fld>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California</a:t>
            </a:r>
            <a:endParaRPr lang="en-US" sz="2400" smtClean="0"/>
          </a:p>
        </p:txBody>
      </p:sp>
      <p:sp>
        <p:nvSpPr>
          <p:cNvPr id="717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72" name="Text Placeholder 7"/>
          <p:cNvSpPr>
            <a:spLocks noGrp="1"/>
          </p:cNvSpPr>
          <p:nvPr>
            <p:ph type="body" sz="half" idx="1"/>
          </p:nvPr>
        </p:nvSpPr>
        <p:spPr>
          <a:xfrm>
            <a:off x="381000" y="1143000"/>
            <a:ext cx="8229600" cy="5410200"/>
          </a:xfrm>
        </p:spPr>
        <p:txBody>
          <a:bodyPr>
            <a:normAutofit fontScale="77500" lnSpcReduction="20000"/>
          </a:bodyPr>
          <a:lstStyle/>
          <a:p>
            <a:r>
              <a:rPr lang="en-US" sz="4600" dirty="0" smtClean="0"/>
              <a:t>April Direct Access Lottery</a:t>
            </a:r>
          </a:p>
          <a:p>
            <a:pPr lvl="1"/>
            <a:r>
              <a:rPr lang="en-US" sz="4100" dirty="0" smtClean="0"/>
              <a:t>Current estimates of available load:</a:t>
            </a:r>
          </a:p>
          <a:p>
            <a:pPr lvl="2"/>
            <a:r>
              <a:rPr lang="en-US" sz="3600" dirty="0" smtClean="0"/>
              <a:t>PG&amp;E 35 MWs</a:t>
            </a:r>
          </a:p>
          <a:p>
            <a:pPr lvl="2"/>
            <a:r>
              <a:rPr lang="en-US" sz="3600" dirty="0" smtClean="0"/>
              <a:t>SCE 70 MWs</a:t>
            </a:r>
          </a:p>
          <a:p>
            <a:pPr lvl="2"/>
            <a:r>
              <a:rPr lang="en-US" sz="3600" dirty="0" smtClean="0"/>
              <a:t>SDG&amp;E 3 MWs</a:t>
            </a:r>
          </a:p>
          <a:p>
            <a:pPr lvl="1"/>
            <a:r>
              <a:rPr lang="en-US" sz="4100" dirty="0" smtClean="0"/>
              <a:t>Expecting the results of the lottery to be announced first week or so in June</a:t>
            </a:r>
          </a:p>
          <a:p>
            <a:pPr lvl="1"/>
            <a:r>
              <a:rPr lang="en-US" sz="4100" dirty="0" smtClean="0"/>
              <a:t>33% of state-wide investor owned utility industrial load (&gt;500 kW) is taking service from Electric Service Providers</a:t>
            </a:r>
          </a:p>
          <a:p>
            <a:pPr>
              <a:buFontTx/>
              <a:buNone/>
            </a:pPr>
            <a:endParaRPr lang="en-US" dirty="0" smtClean="0"/>
          </a:p>
          <a:p>
            <a:pPr lvl="1">
              <a:buFontTx/>
              <a:buNone/>
            </a:pPr>
            <a:r>
              <a:rPr lang="en-US" dirty="0" smtClean="0"/>
              <a:t>	</a:t>
            </a:r>
          </a:p>
        </p:txBody>
      </p:sp>
      <p:pic>
        <p:nvPicPr>
          <p:cNvPr id="7173"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C7FBA96D-709A-48F5-BF1B-3C10F9E0495C}" type="slidenum">
              <a:rPr lang="en-US" smtClean="0"/>
              <a:pPr>
                <a:defRPr/>
              </a:pPr>
              <a:t>11</a:t>
            </a:fld>
            <a:endParaRPr lang="en-US" dirty="0" smtClean="0"/>
          </a:p>
        </p:txBody>
      </p:sp>
      <p:pic>
        <p:nvPicPr>
          <p:cNvPr id="7175" name="Picture 2" descr="C:\Users\gbass\Pictures\dont forget.bmp"/>
          <p:cNvPicPr>
            <a:picLocks noChangeAspect="1" noChangeArrowheads="1"/>
          </p:cNvPicPr>
          <p:nvPr/>
        </p:nvPicPr>
        <p:blipFill>
          <a:blip r:embed="rId4" cstate="print"/>
          <a:srcRect/>
          <a:stretch>
            <a:fillRect/>
          </a:stretch>
        </p:blipFill>
        <p:spPr bwMode="auto">
          <a:xfrm>
            <a:off x="7543800" y="685800"/>
            <a:ext cx="1381125" cy="266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California</a:t>
            </a:r>
            <a:endParaRPr lang="en-US" sz="2400" smtClean="0"/>
          </a:p>
        </p:txBody>
      </p:sp>
      <p:sp>
        <p:nvSpPr>
          <p:cNvPr id="30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6" name="Text Placeholder 7"/>
          <p:cNvSpPr>
            <a:spLocks noGrp="1"/>
          </p:cNvSpPr>
          <p:nvPr>
            <p:ph type="body" sz="half" idx="1"/>
          </p:nvPr>
        </p:nvSpPr>
        <p:spPr>
          <a:xfrm>
            <a:off x="457200" y="1143000"/>
            <a:ext cx="8229600" cy="5410200"/>
          </a:xfrm>
        </p:spPr>
        <p:txBody>
          <a:bodyPr/>
          <a:lstStyle/>
          <a:p>
            <a:r>
              <a:rPr lang="en-US" dirty="0" smtClean="0"/>
              <a:t>AB 1350 – Authored by Assembly Member Rodger Hernandez</a:t>
            </a:r>
          </a:p>
          <a:p>
            <a:endParaRPr lang="en-US" dirty="0" smtClean="0"/>
          </a:p>
          <a:p>
            <a:pPr lvl="1"/>
            <a:r>
              <a:rPr lang="en-US" dirty="0" smtClean="0"/>
              <a:t>Bill is a 2-year bill, meaning it won’t be voted on until next year</a:t>
            </a:r>
          </a:p>
          <a:p>
            <a:pPr lvl="1"/>
            <a:r>
              <a:rPr lang="en-US" dirty="0" smtClean="0"/>
              <a:t>Raises DA cap by same volumes as last round</a:t>
            </a:r>
          </a:p>
          <a:p>
            <a:pPr lvl="1"/>
            <a:r>
              <a:rPr lang="en-US" dirty="0" smtClean="0"/>
              <a:t>Approximately 450 MW PG&amp;E, 450 MW SCE  and 80 MW SDG&amp;E over a multi-year period</a:t>
            </a:r>
          </a:p>
          <a:p>
            <a:pPr lvl="1">
              <a:buFontTx/>
              <a:buNone/>
            </a:pPr>
            <a:endParaRPr lang="en-US" dirty="0" smtClean="0"/>
          </a:p>
        </p:txBody>
      </p:sp>
      <p:pic>
        <p:nvPicPr>
          <p:cNvPr id="3077"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5E68DA6F-47DD-496E-9106-FFED18FB2E00}" type="slidenum">
              <a:rPr lang="en-US" smtClean="0"/>
              <a:pPr>
                <a:defRPr/>
              </a:pPr>
              <a:t>12</a:t>
            </a:fld>
            <a:endParaRPr lang="en-US" dirty="0" smtClean="0"/>
          </a:p>
        </p:txBody>
      </p:sp>
      <p:pic>
        <p:nvPicPr>
          <p:cNvPr id="2" name="Picture 2" descr="C:\Users\gbass\Pictures\bill on capitol hill.jpg"/>
          <p:cNvPicPr>
            <a:picLocks noChangeAspect="1" noChangeArrowheads="1"/>
          </p:cNvPicPr>
          <p:nvPr/>
        </p:nvPicPr>
        <p:blipFill>
          <a:blip r:embed="rId4" cstate="print"/>
          <a:srcRect/>
          <a:stretch>
            <a:fillRect/>
          </a:stretch>
        </p:blipFill>
        <p:spPr bwMode="auto">
          <a:xfrm>
            <a:off x="5562600" y="1828800"/>
            <a:ext cx="942975" cy="10477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dirty="0" smtClean="0"/>
              <a:t>Renewable Portfolio Standard </a:t>
            </a:r>
            <a:endParaRPr lang="en-US" dirty="0"/>
          </a:p>
        </p:txBody>
      </p:sp>
      <p:sp>
        <p:nvSpPr>
          <p:cNvPr id="4" name="Slide Number Placeholder 3"/>
          <p:cNvSpPr>
            <a:spLocks noGrp="1"/>
          </p:cNvSpPr>
          <p:nvPr>
            <p:ph type="sldNum" sz="quarter" idx="12"/>
          </p:nvPr>
        </p:nvSpPr>
        <p:spPr/>
        <p:txBody>
          <a:bodyPr/>
          <a:lstStyle/>
          <a:p>
            <a:fld id="{1457C544-F4B5-42BC-9C20-F6312352570E}" type="slidenum">
              <a:rPr lang="en-US" smtClean="0"/>
              <a:pPr/>
              <a:t>13</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371600"/>
            <a:ext cx="7781925" cy="2143125"/>
          </a:xfrm>
          <a:prstGeom prst="rect">
            <a:avLst/>
          </a:prstGeom>
          <a:noFill/>
          <a:ln w="9525">
            <a:noFill/>
            <a:miter lim="800000"/>
            <a:headEnd/>
            <a:tailEnd/>
          </a:ln>
          <a:effectLst/>
        </p:spPr>
      </p:pic>
      <p:sp>
        <p:nvSpPr>
          <p:cNvPr id="6" name="Text Placeholder 7"/>
          <p:cNvSpPr txBox="1">
            <a:spLocks/>
          </p:cNvSpPr>
          <p:nvPr/>
        </p:nvSpPr>
        <p:spPr>
          <a:xfrm>
            <a:off x="457200" y="3733800"/>
            <a:ext cx="82296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t>SCE appears to be long RPS energy versus the RPS targets for Compliance Periods 1 and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dirty="0" smtClean="0">
                <a:ln>
                  <a:noFill/>
                </a:ln>
                <a:solidFill>
                  <a:schemeClr val="tx1"/>
                </a:solidFill>
                <a:effectLst/>
                <a:uLnTx/>
                <a:uFillTx/>
                <a:latin typeface="+mn-lt"/>
                <a:ea typeface="+mn-ea"/>
                <a:cs typeface="+mn-cs"/>
              </a:rPr>
              <a:t>As</a:t>
            </a:r>
            <a:r>
              <a:rPr kumimoji="0" lang="en-US" sz="2800" b="0" i="0" u="none" strike="noStrike" kern="1200" cap="none" spc="0" normalizeH="0" dirty="0" smtClean="0">
                <a:ln>
                  <a:noFill/>
                </a:ln>
                <a:solidFill>
                  <a:schemeClr val="tx1"/>
                </a:solidFill>
                <a:effectLst/>
                <a:uLnTx/>
                <a:uFillTx/>
                <a:latin typeface="+mn-lt"/>
                <a:ea typeface="+mn-ea"/>
                <a:cs typeface="+mn-cs"/>
              </a:rPr>
              <a:t> more renewable energy delivers to SCE, that will push up SCE’s generation costs in the near term (~+3% for 2014 and 2015)</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California</a:t>
            </a:r>
            <a:endParaRPr lang="en-US" sz="2400" smtClean="0"/>
          </a:p>
        </p:txBody>
      </p:sp>
      <p:sp>
        <p:nvSpPr>
          <p:cNvPr id="40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0" name="Text Placeholder 7"/>
          <p:cNvSpPr>
            <a:spLocks noGrp="1"/>
          </p:cNvSpPr>
          <p:nvPr>
            <p:ph type="body" sz="half" idx="1"/>
          </p:nvPr>
        </p:nvSpPr>
        <p:spPr>
          <a:xfrm>
            <a:off x="457200" y="1143000"/>
            <a:ext cx="8229600" cy="5410200"/>
          </a:xfrm>
        </p:spPr>
        <p:txBody>
          <a:bodyPr/>
          <a:lstStyle/>
          <a:p>
            <a:r>
              <a:rPr lang="en-US" smtClean="0"/>
              <a:t>AB 153 (Bonilla) – Noble Solutions Supports</a:t>
            </a:r>
          </a:p>
          <a:p>
            <a:pPr lvl="1"/>
            <a:r>
              <a:rPr lang="en-US" smtClean="0"/>
              <a:t>AB 153 requires CARB to:</a:t>
            </a:r>
          </a:p>
          <a:p>
            <a:pPr lvl="2"/>
            <a:r>
              <a:rPr lang="en-US" smtClean="0"/>
              <a:t>On or before January 1, 2015, to consider new GHG offset protocols to increase offset supply, provide for more transparency in the offset protocol review process, and provide additional mechanisms for public input</a:t>
            </a:r>
          </a:p>
          <a:p>
            <a:pPr>
              <a:buFontTx/>
              <a:buNone/>
            </a:pPr>
            <a:endParaRPr lang="en-US" smtClean="0"/>
          </a:p>
          <a:p>
            <a:pPr>
              <a:buFontTx/>
              <a:buNone/>
            </a:pPr>
            <a:endParaRPr lang="en-US" smtClean="0"/>
          </a:p>
          <a:p>
            <a:pPr lvl="1">
              <a:buFontTx/>
              <a:buNone/>
            </a:pPr>
            <a:r>
              <a:rPr lang="en-US" smtClean="0"/>
              <a:t>	</a:t>
            </a:r>
          </a:p>
        </p:txBody>
      </p:sp>
      <p:pic>
        <p:nvPicPr>
          <p:cNvPr id="4101"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231AA815-3FF5-4863-951E-B4AAD8C8D586}" type="slidenum">
              <a:rPr lang="en-US" smtClean="0"/>
              <a:pPr>
                <a:defRPr/>
              </a:pPr>
              <a:t>14</a:t>
            </a:fld>
            <a:endParaRPr lang="en-US" dirty="0" smtClean="0"/>
          </a:p>
        </p:txBody>
      </p:sp>
      <p:pic>
        <p:nvPicPr>
          <p:cNvPr id="4103" name="Picture 2" descr="C:\Users\gbass\Pictures\co2 santa.bmp"/>
          <p:cNvPicPr>
            <a:picLocks noChangeAspect="1" noChangeArrowheads="1"/>
          </p:cNvPicPr>
          <p:nvPr/>
        </p:nvPicPr>
        <p:blipFill>
          <a:blip r:embed="rId4" cstate="print"/>
          <a:srcRect/>
          <a:stretch>
            <a:fillRect/>
          </a:stretch>
        </p:blipFill>
        <p:spPr bwMode="auto">
          <a:xfrm>
            <a:off x="685800" y="4724400"/>
            <a:ext cx="2590800" cy="194049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229600" cy="4525963"/>
          </a:xfrm>
        </p:spPr>
        <p:txBody>
          <a:bodyPr/>
          <a:lstStyle/>
          <a:p>
            <a:pPr algn="ctr">
              <a:buNone/>
            </a:pPr>
            <a:r>
              <a:rPr lang="en-US" dirty="0" smtClean="0"/>
              <a:t>Noble Americas Energy Solutions</a:t>
            </a:r>
          </a:p>
          <a:p>
            <a:pPr algn="ctr">
              <a:buNone/>
            </a:pPr>
            <a:endParaRPr lang="en-US" dirty="0" smtClean="0"/>
          </a:p>
          <a:p>
            <a:pPr algn="ctr">
              <a:buNone/>
            </a:pPr>
            <a:endParaRPr lang="en-US" dirty="0" smtClean="0"/>
          </a:p>
          <a:p>
            <a:pPr algn="ctr">
              <a:buNone/>
            </a:pPr>
            <a:r>
              <a:rPr lang="en-US" sz="2400" dirty="0" smtClean="0"/>
              <a:t>Mike Lee (714 846-6286)</a:t>
            </a:r>
          </a:p>
          <a:p>
            <a:pPr algn="ctr">
              <a:buNone/>
            </a:pPr>
            <a:r>
              <a:rPr lang="en-US" sz="2400" dirty="0" smtClean="0"/>
              <a:t>and</a:t>
            </a:r>
          </a:p>
          <a:p>
            <a:pPr algn="ctr">
              <a:buNone/>
            </a:pPr>
            <a:r>
              <a:rPr lang="en-US" sz="2400" dirty="0" smtClean="0"/>
              <a:t>Greg Bass (619 684-8199)</a:t>
            </a:r>
            <a:endParaRPr lang="en-US" sz="2400" dirty="0"/>
          </a:p>
        </p:txBody>
      </p:sp>
      <p:sp>
        <p:nvSpPr>
          <p:cNvPr id="5" name="Slide Number Placeholder 4"/>
          <p:cNvSpPr>
            <a:spLocks noGrp="1"/>
          </p:cNvSpPr>
          <p:nvPr>
            <p:ph type="sldNum" sz="quarter" idx="12"/>
          </p:nvPr>
        </p:nvSpPr>
        <p:spPr/>
        <p:txBody>
          <a:bodyPr/>
          <a:lstStyle/>
          <a:p>
            <a:pPr>
              <a:defRPr/>
            </a:pPr>
            <a:fld id="{629BF095-239D-4B84-B300-869F2C02DE5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43200" y="6248400"/>
            <a:ext cx="3962400" cy="365125"/>
          </a:xfrm>
        </p:spPr>
        <p:txBody>
          <a:bodyPr/>
          <a:lstStyle/>
          <a:p>
            <a:fld id="{1457C544-F4B5-42BC-9C20-F6312352570E}" type="slidenum">
              <a:rPr lang="en-US" smtClean="0">
                <a:latin typeface="+mj-lt"/>
              </a:rPr>
              <a:pPr/>
              <a:t>16</a:t>
            </a:fld>
            <a:endParaRPr lang="en-US" dirty="0">
              <a:latin typeface="+mj-lt"/>
            </a:endParaRPr>
          </a:p>
        </p:txBody>
      </p:sp>
      <p:sp>
        <p:nvSpPr>
          <p:cNvPr id="15" name="TextBox 14"/>
          <p:cNvSpPr txBox="1"/>
          <p:nvPr/>
        </p:nvSpPr>
        <p:spPr>
          <a:xfrm>
            <a:off x="152400" y="3352800"/>
            <a:ext cx="8839200" cy="2616101"/>
          </a:xfrm>
          <a:prstGeom prst="rect">
            <a:avLst/>
          </a:prstGeom>
          <a:noFill/>
        </p:spPr>
        <p:txBody>
          <a:bodyPr wrap="square" rtlCol="0">
            <a:spAutoFit/>
          </a:bodyPr>
          <a:lstStyle/>
          <a:p>
            <a:pPr algn="just"/>
            <a:r>
              <a:rPr lang="en-US" sz="1200" dirty="0" smtClean="0">
                <a:latin typeface="+mj-lt"/>
              </a:rPr>
              <a:t>Key Legal Information </a:t>
            </a:r>
          </a:p>
          <a:p>
            <a:pPr algn="just"/>
            <a:endParaRPr lang="en-US" sz="800" dirty="0" smtClean="0">
              <a:latin typeface="+mj-lt"/>
            </a:endParaRPr>
          </a:p>
          <a:p>
            <a:pPr algn="just"/>
            <a:r>
              <a:rPr lang="en-US" sz="800" dirty="0" smtClean="0">
                <a:latin typeface="+mj-lt"/>
              </a:rPr>
              <a:t>The information, opinions, estimates, projections and other materials contained herein are provided to intended recipient for its own personal or internal company use as of the date hereof and are subject to change without notice. Some of the information, opinions, estimates, projections and other materials contained herein have been obtained from numerous sources (e.g. publically available information, internally developed data and other third party sources, including, without limitation, exchanges, news providers, market data providers and other content providers) and Noble Americas Energy Solutions LLC ("NES") has made reasonable efforts to ensure that the contents hereof have been compiled or derived from sources believed to be reliable and to contain information and opinions which are believed to be  accurate and complete. However, NES has not independently verified and makes no representation or warranty, express or implied, in respect thereof, takes no responsibility for any errors and omissions which may be contained herein and accepts no liability whatsoever for any loss arising from any use of or reliance on the information, opinions, estimates, projections and other materials contained herein whether relied upon by the intended recipient or any other third party. Information may be available to NES which is not reflected herein. The information, opinions, estimates, projections and other materials contained herein are not to be construed as an offer to sell, a solicitation for or an offer to buy, any products or services referenced herein, nor shall such information, opinions, estimates, projections and other materials be considered as investment advice or as a recommendation to enter into any transaction. Materials herein containing charts, tables and graphs are for informational and illustrative purposes only and are not intended to be used to assist the intended recipient in determining whether or not to buy or sell any product or service. Any benchmarks are used solely for purposes of comparison and the comparison does not mean that there will necessarily be a correlation between the outcomes described herein and the benchmarks. To the extent any materials contain statements about the future, such statements are forward looking and subject to a various risks and uncertainties.  </a:t>
            </a:r>
            <a:r>
              <a:rPr lang="en-US" sz="800" b="1" dirty="0" smtClean="0">
                <a:latin typeface="+mj-lt"/>
              </a:rPr>
              <a:t>Past performance does not guarantee or indicate future results.</a:t>
            </a:r>
            <a:r>
              <a:rPr lang="en-US" sz="800" dirty="0" smtClean="0">
                <a:latin typeface="+mj-lt"/>
              </a:rPr>
              <a:t> NES and/or its affiliates may deal as principal in certain products referenced herein (e.g. commodities or related financial instruments). Except as permitted herein, the information, opinions, estimates, projections and other materials contained herein may not be reproduced, disseminated, sold, distributed, published or circulated in any manner or for any purposes without the prior express written consent of NES and/or any relevant source, as may be required. NES reserves all rights to the intellectual property presented herein, including, without limitation, any copyrights, trademarks and corporate logos of NES and/or of its affiliates.</a:t>
            </a:r>
            <a:endParaRPr lang="en-US" sz="8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3200" dirty="0" smtClean="0"/>
              <a:t>Discussion Topics</a:t>
            </a:r>
            <a:endParaRPr lang="en-US" sz="3200" dirty="0"/>
          </a:p>
        </p:txBody>
      </p:sp>
      <p:sp>
        <p:nvSpPr>
          <p:cNvPr id="4" name="Slide Number Placeholder 3"/>
          <p:cNvSpPr>
            <a:spLocks noGrp="1"/>
          </p:cNvSpPr>
          <p:nvPr>
            <p:ph type="sldNum" sz="quarter" idx="12"/>
          </p:nvPr>
        </p:nvSpPr>
        <p:spPr/>
        <p:txBody>
          <a:bodyPr/>
          <a:lstStyle/>
          <a:p>
            <a:fld id="{1457C544-F4B5-42BC-9C20-F6312352570E}" type="slidenum">
              <a:rPr lang="en-US" smtClean="0"/>
              <a:pPr/>
              <a:t>2</a:t>
            </a:fld>
            <a:endParaRPr lang="en-US" dirty="0"/>
          </a:p>
        </p:txBody>
      </p:sp>
      <p:sp>
        <p:nvSpPr>
          <p:cNvPr id="5" name="TextBox 4"/>
          <p:cNvSpPr txBox="1"/>
          <p:nvPr/>
        </p:nvSpPr>
        <p:spPr>
          <a:xfrm>
            <a:off x="685800" y="1981200"/>
            <a:ext cx="7239000" cy="2554545"/>
          </a:xfrm>
          <a:prstGeom prst="rect">
            <a:avLst/>
          </a:prstGeom>
          <a:noFill/>
        </p:spPr>
        <p:txBody>
          <a:bodyPr wrap="square" rtlCol="0">
            <a:spAutoFit/>
          </a:bodyPr>
          <a:lstStyle/>
          <a:p>
            <a:pPr>
              <a:buFont typeface="Arial" pitchFamily="34" charset="0"/>
              <a:buChar char="•"/>
            </a:pPr>
            <a:r>
              <a:rPr lang="en-US" sz="2000" dirty="0" smtClean="0"/>
              <a:t> California Wholesale Power Market Trends</a:t>
            </a:r>
            <a:br>
              <a:rPr lang="en-US" sz="2000" dirty="0" smtClean="0"/>
            </a:br>
            <a:endParaRPr lang="en-US" sz="2000" dirty="0" smtClean="0"/>
          </a:p>
          <a:p>
            <a:pPr>
              <a:buFont typeface="Arial" pitchFamily="34" charset="0"/>
              <a:buChar char="•"/>
            </a:pPr>
            <a:r>
              <a:rPr lang="en-US" sz="2000" dirty="0" smtClean="0"/>
              <a:t> SONGs Impacts in the Market</a:t>
            </a:r>
            <a:br>
              <a:rPr lang="en-US" sz="2000" dirty="0" smtClean="0"/>
            </a:br>
            <a:endParaRPr lang="en-US" sz="2000" dirty="0" smtClean="0"/>
          </a:p>
          <a:p>
            <a:pPr>
              <a:buFont typeface="Arial" pitchFamily="34" charset="0"/>
              <a:buChar char="•"/>
            </a:pPr>
            <a:r>
              <a:rPr lang="en-US" sz="2000" dirty="0" smtClean="0"/>
              <a:t> Direct Access Market – Status and Reopening</a:t>
            </a:r>
            <a:br>
              <a:rPr lang="en-US" sz="2000" dirty="0" smtClean="0"/>
            </a:br>
            <a:endParaRPr lang="en-US" sz="2000" dirty="0" smtClean="0"/>
          </a:p>
          <a:p>
            <a:pPr>
              <a:buFont typeface="Arial" pitchFamily="34" charset="0"/>
              <a:buChar char="•"/>
            </a:pPr>
            <a:r>
              <a:rPr lang="en-US" sz="2000" dirty="0" smtClean="0"/>
              <a:t> RPS Market </a:t>
            </a:r>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hart 2" descr="image001"/>
          <p:cNvPicPr>
            <a:picLocks noChangeAspect="1" noChangeArrowheads="1"/>
          </p:cNvPicPr>
          <p:nvPr/>
        </p:nvPicPr>
        <p:blipFill>
          <a:blip r:embed="rId2" cstate="print"/>
          <a:srcRect/>
          <a:stretch>
            <a:fillRect/>
          </a:stretch>
        </p:blipFill>
        <p:spPr bwMode="auto">
          <a:xfrm>
            <a:off x="396816" y="937410"/>
            <a:ext cx="8333117" cy="4038600"/>
          </a:xfrm>
          <a:prstGeom prst="rect">
            <a:avLst/>
          </a:prstGeom>
          <a:noFill/>
          <a:ln w="9525">
            <a:noFill/>
            <a:miter lim="800000"/>
            <a:headEnd/>
            <a:tailEnd/>
          </a:ln>
        </p:spPr>
      </p:pic>
      <p:sp>
        <p:nvSpPr>
          <p:cNvPr id="6" name="TextBox 5"/>
          <p:cNvSpPr txBox="1"/>
          <p:nvPr/>
        </p:nvSpPr>
        <p:spPr>
          <a:xfrm>
            <a:off x="707923" y="5240594"/>
            <a:ext cx="7954296" cy="369332"/>
          </a:xfrm>
          <a:prstGeom prst="rect">
            <a:avLst/>
          </a:prstGeom>
          <a:noFill/>
        </p:spPr>
        <p:txBody>
          <a:bodyPr wrap="square" rtlCol="0">
            <a:spAutoFit/>
          </a:bodyPr>
          <a:lstStyle/>
          <a:p>
            <a:r>
              <a:rPr lang="en-US" dirty="0" smtClean="0">
                <a:solidFill>
                  <a:schemeClr val="tx1">
                    <a:lumMod val="95000"/>
                    <a:lumOff val="5000"/>
                  </a:schemeClr>
                </a:solidFill>
                <a:latin typeface="+mj-lt"/>
              </a:rPr>
              <a:t>- Role of Natural Gas in CA Power Prices</a:t>
            </a:r>
            <a:endParaRPr lang="en-US" dirty="0">
              <a:solidFill>
                <a:schemeClr val="tx1">
                  <a:lumMod val="95000"/>
                  <a:lumOff val="5000"/>
                </a:schemeClr>
              </a:solidFill>
              <a:latin typeface="+mj-lt"/>
            </a:endParaRPr>
          </a:p>
        </p:txBody>
      </p:sp>
      <p:sp>
        <p:nvSpPr>
          <p:cNvPr id="5" name="Rectangle 4"/>
          <p:cNvSpPr>
            <a:spLocks noChangeArrowheads="1"/>
          </p:cNvSpPr>
          <p:nvPr/>
        </p:nvSpPr>
        <p:spPr bwMode="auto">
          <a:xfrm>
            <a:off x="502545" y="310551"/>
            <a:ext cx="7752933" cy="301924"/>
          </a:xfrm>
          <a:prstGeom prst="rect">
            <a:avLst/>
          </a:prstGeom>
          <a:noFill/>
          <a:ln w="9525">
            <a:noFill/>
            <a:miter lim="800000"/>
            <a:headEnd/>
            <a:tailEnd/>
          </a:ln>
        </p:spPr>
        <p:txBody>
          <a:bodyPr lIns="0" tIns="38100" rIns="38100" bIns="38100" anchor="b"/>
          <a:lstStyle/>
          <a:p>
            <a:pPr defTabSz="762000"/>
            <a:r>
              <a:rPr lang="en-US" sz="1600" dirty="0" smtClean="0">
                <a:solidFill>
                  <a:srgbClr val="C00000"/>
                </a:solidFill>
                <a:latin typeface="+mj-lt"/>
              </a:rPr>
              <a:t>Natural Gas Prices - 10 Year History</a:t>
            </a:r>
            <a:endParaRPr lang="en-US" sz="1800" dirty="0">
              <a:solidFill>
                <a:srgbClr val="C00000"/>
              </a:solidFill>
              <a:latin typeface="+mj-lt"/>
            </a:endParaRPr>
          </a:p>
        </p:txBody>
      </p:sp>
      <p:sp>
        <p:nvSpPr>
          <p:cNvPr id="8" name="Slide Number Placeholder 8"/>
          <p:cNvSpPr>
            <a:spLocks noGrp="1"/>
          </p:cNvSpPr>
          <p:nvPr>
            <p:ph type="sldNum" sz="quarter" idx="4294967295"/>
          </p:nvPr>
        </p:nvSpPr>
        <p:spPr>
          <a:xfrm>
            <a:off x="3499453" y="6209701"/>
            <a:ext cx="21336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fld id="{66C483E0-21AE-4E2F-8A08-66C15BFEFEC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499453" y="6209701"/>
            <a:ext cx="2133600" cy="365125"/>
          </a:xfrm>
          <a:prstGeom prst="rect">
            <a:avLst/>
          </a:prstGeom>
        </p:spPr>
        <p:txBody>
          <a:bodyPr/>
          <a:lstStyle/>
          <a:p>
            <a:pPr algn="ctr"/>
            <a:fld id="{66C483E0-21AE-4E2F-8A08-66C15BFEFEC4}" type="slidenum">
              <a:rPr lang="en-US" sz="1200" smtClean="0">
                <a:latin typeface="+mj-lt"/>
              </a:rPr>
              <a:pPr algn="ctr"/>
              <a:t>4</a:t>
            </a:fld>
            <a:endParaRPr lang="en-US" sz="1200" dirty="0">
              <a:latin typeface="+mj-lt"/>
            </a:endParaRPr>
          </a:p>
        </p:txBody>
      </p:sp>
      <p:pic>
        <p:nvPicPr>
          <p:cNvPr id="3076" name="Picture 4"/>
          <p:cNvPicPr>
            <a:picLocks noChangeAspect="1" noChangeArrowheads="1"/>
          </p:cNvPicPr>
          <p:nvPr/>
        </p:nvPicPr>
        <p:blipFill>
          <a:blip r:embed="rId2" cstate="print"/>
          <a:srcRect/>
          <a:stretch>
            <a:fillRect/>
          </a:stretch>
        </p:blipFill>
        <p:spPr bwMode="auto">
          <a:xfrm>
            <a:off x="381000" y="681038"/>
            <a:ext cx="8248650" cy="5286375"/>
          </a:xfrm>
          <a:prstGeom prst="rect">
            <a:avLst/>
          </a:prstGeom>
          <a:noFill/>
          <a:ln w="9525">
            <a:noFill/>
            <a:miter lim="800000"/>
            <a:headEnd/>
            <a:tailEnd/>
          </a:ln>
          <a:effectLst/>
        </p:spPr>
      </p:pic>
      <p:sp>
        <p:nvSpPr>
          <p:cNvPr id="5" name="TextBox 4"/>
          <p:cNvSpPr txBox="1"/>
          <p:nvPr/>
        </p:nvSpPr>
        <p:spPr>
          <a:xfrm>
            <a:off x="467032" y="6120580"/>
            <a:ext cx="7010400" cy="261610"/>
          </a:xfrm>
          <a:prstGeom prst="rect">
            <a:avLst/>
          </a:prstGeom>
          <a:noFill/>
        </p:spPr>
        <p:txBody>
          <a:bodyPr wrap="square" rtlCol="0">
            <a:spAutoFit/>
          </a:bodyPr>
          <a:lstStyle/>
          <a:p>
            <a:r>
              <a:rPr lang="en-US" sz="1100" dirty="0" smtClean="0">
                <a:latin typeface="+mj-lt"/>
              </a:rPr>
              <a:t>Source: US Energy Information Administration</a:t>
            </a: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57C544-F4B5-42BC-9C20-F6312352570E}" type="slidenum">
              <a:rPr lang="en-US" smtClean="0"/>
              <a:pPr/>
              <a:t>5</a:t>
            </a:fld>
            <a:endParaRPr lang="en-US" dirty="0"/>
          </a:p>
        </p:txBody>
      </p:sp>
      <p:sp>
        <p:nvSpPr>
          <p:cNvPr id="6" name="TextBox 5"/>
          <p:cNvSpPr txBox="1"/>
          <p:nvPr/>
        </p:nvSpPr>
        <p:spPr>
          <a:xfrm>
            <a:off x="457200" y="4876800"/>
            <a:ext cx="8534400" cy="1477328"/>
          </a:xfrm>
          <a:prstGeom prst="rect">
            <a:avLst/>
          </a:prstGeom>
          <a:noFill/>
        </p:spPr>
        <p:txBody>
          <a:bodyPr wrap="square" rtlCol="0">
            <a:spAutoFit/>
          </a:bodyPr>
          <a:lstStyle/>
          <a:p>
            <a:r>
              <a:rPr lang="en-US" dirty="0" smtClean="0">
                <a:latin typeface="+mj-lt"/>
              </a:rPr>
              <a:t>Observations:</a:t>
            </a:r>
          </a:p>
          <a:p>
            <a:r>
              <a:rPr lang="en-US" dirty="0" smtClean="0">
                <a:latin typeface="+mj-lt"/>
              </a:rPr>
              <a:t>	- Natural Gas Influence</a:t>
            </a:r>
          </a:p>
          <a:p>
            <a:r>
              <a:rPr lang="en-US" dirty="0" smtClean="0">
                <a:latin typeface="+mj-lt"/>
              </a:rPr>
              <a:t>	- San </a:t>
            </a:r>
            <a:r>
              <a:rPr lang="en-US" dirty="0" err="1" smtClean="0">
                <a:latin typeface="+mj-lt"/>
              </a:rPr>
              <a:t>Onofre</a:t>
            </a:r>
            <a:r>
              <a:rPr lang="en-US" dirty="0" smtClean="0">
                <a:latin typeface="+mj-lt"/>
              </a:rPr>
              <a:t> Nuclear Plant off line </a:t>
            </a:r>
          </a:p>
          <a:p>
            <a:r>
              <a:rPr lang="en-US" dirty="0" smtClean="0">
                <a:latin typeface="+mj-lt"/>
              </a:rPr>
              <a:t>	- Green House Gas Regulations (heavier impact on Southern California)</a:t>
            </a:r>
          </a:p>
          <a:p>
            <a:r>
              <a:rPr lang="en-US" dirty="0" smtClean="0">
                <a:latin typeface="+mj-lt"/>
              </a:rPr>
              <a:t>	- NP (Northern CA) and SP (Southern CA) Spread is widening</a:t>
            </a:r>
          </a:p>
        </p:txBody>
      </p:sp>
      <p:sp>
        <p:nvSpPr>
          <p:cNvPr id="7" name="TextBox 6"/>
          <p:cNvSpPr txBox="1"/>
          <p:nvPr/>
        </p:nvSpPr>
        <p:spPr>
          <a:xfrm>
            <a:off x="4267200" y="152400"/>
            <a:ext cx="4343400" cy="369332"/>
          </a:xfrm>
          <a:prstGeom prst="rect">
            <a:avLst/>
          </a:prstGeom>
          <a:noFill/>
        </p:spPr>
        <p:txBody>
          <a:bodyPr wrap="square" rtlCol="0">
            <a:spAutoFit/>
          </a:bodyPr>
          <a:lstStyle/>
          <a:p>
            <a:r>
              <a:rPr lang="en-US" dirty="0" smtClean="0">
                <a:latin typeface="+mj-lt"/>
              </a:rPr>
              <a:t>West Coast</a:t>
            </a:r>
            <a:endParaRPr lang="en-US" dirty="0">
              <a:latin typeface="+mj-lt"/>
            </a:endParaRPr>
          </a:p>
        </p:txBody>
      </p:sp>
      <p:pic>
        <p:nvPicPr>
          <p:cNvPr id="2" name="Picture 2"/>
          <p:cNvPicPr>
            <a:picLocks noChangeAspect="1" noChangeArrowheads="1"/>
          </p:cNvPicPr>
          <p:nvPr/>
        </p:nvPicPr>
        <p:blipFill>
          <a:blip r:embed="rId2" cstate="print"/>
          <a:srcRect/>
          <a:stretch>
            <a:fillRect/>
          </a:stretch>
        </p:blipFill>
        <p:spPr bwMode="auto">
          <a:xfrm>
            <a:off x="457200" y="685800"/>
            <a:ext cx="8389738"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57C544-F4B5-42BC-9C20-F6312352570E}" type="slidenum">
              <a:rPr lang="en-US" smtClean="0"/>
              <a:pPr/>
              <a:t>6</a:t>
            </a:fld>
            <a:endParaRPr lang="en-US" dirty="0"/>
          </a:p>
        </p:txBody>
      </p:sp>
      <p:sp>
        <p:nvSpPr>
          <p:cNvPr id="6" name="TextBox 5"/>
          <p:cNvSpPr txBox="1"/>
          <p:nvPr/>
        </p:nvSpPr>
        <p:spPr>
          <a:xfrm>
            <a:off x="4267200" y="152400"/>
            <a:ext cx="4343400" cy="369332"/>
          </a:xfrm>
          <a:prstGeom prst="rect">
            <a:avLst/>
          </a:prstGeom>
          <a:noFill/>
        </p:spPr>
        <p:txBody>
          <a:bodyPr wrap="square" rtlCol="0">
            <a:spAutoFit/>
          </a:bodyPr>
          <a:lstStyle/>
          <a:p>
            <a:r>
              <a:rPr lang="en-US" dirty="0" smtClean="0">
                <a:latin typeface="+mj-lt"/>
              </a:rPr>
              <a:t>West Coast</a:t>
            </a:r>
            <a:endParaRPr lang="en-US" dirty="0">
              <a:latin typeface="+mj-lt"/>
            </a:endParaRPr>
          </a:p>
        </p:txBody>
      </p:sp>
      <p:pic>
        <p:nvPicPr>
          <p:cNvPr id="10242" name="Picture 2"/>
          <p:cNvPicPr>
            <a:picLocks noChangeAspect="1" noChangeArrowheads="1"/>
          </p:cNvPicPr>
          <p:nvPr/>
        </p:nvPicPr>
        <p:blipFill>
          <a:blip r:embed="rId2" cstate="print"/>
          <a:srcRect/>
          <a:stretch>
            <a:fillRect/>
          </a:stretch>
        </p:blipFill>
        <p:spPr bwMode="auto">
          <a:xfrm>
            <a:off x="200025" y="1490663"/>
            <a:ext cx="8610600" cy="4140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California Power Market</a:t>
            </a:r>
            <a:endParaRPr lang="en-US" sz="2400" dirty="0" smtClean="0"/>
          </a:p>
        </p:txBody>
      </p:sp>
      <p:sp>
        <p:nvSpPr>
          <p:cNvPr id="1024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72" name="Text Placeholder 7"/>
          <p:cNvSpPr>
            <a:spLocks noGrp="1"/>
          </p:cNvSpPr>
          <p:nvPr>
            <p:ph type="body" sz="half" idx="1"/>
          </p:nvPr>
        </p:nvSpPr>
        <p:spPr>
          <a:xfrm>
            <a:off x="457200" y="1143000"/>
            <a:ext cx="8458200" cy="5410200"/>
          </a:xfrm>
        </p:spPr>
        <p:txBody>
          <a:bodyPr>
            <a:normAutofit fontScale="92500"/>
          </a:bodyPr>
          <a:lstStyle/>
          <a:p>
            <a:pPr>
              <a:defRPr/>
            </a:pPr>
            <a:r>
              <a:rPr lang="en-US" dirty="0" smtClean="0"/>
              <a:t>Capacity Challenges due to Renewable Energy</a:t>
            </a:r>
          </a:p>
          <a:p>
            <a:pPr>
              <a:defRPr/>
            </a:pPr>
            <a:r>
              <a:rPr lang="en-US" dirty="0" smtClean="0"/>
              <a:t>New Capacity Needs - Flexible RA Capacity</a:t>
            </a:r>
          </a:p>
          <a:p>
            <a:pPr lvl="1">
              <a:defRPr/>
            </a:pPr>
            <a:r>
              <a:rPr lang="en-US" dirty="0" smtClean="0">
                <a:ea typeface="+mn-ea"/>
                <a:cs typeface="+mn-cs"/>
              </a:rPr>
              <a:t>As more intermittent generation resources connect to the grid (i.e. solar and wind), the CAISO has a greater need for generation that can follow the increased hourly variability of both load and generation</a:t>
            </a:r>
          </a:p>
          <a:p>
            <a:pPr lvl="2">
              <a:defRPr/>
            </a:pPr>
            <a:r>
              <a:rPr lang="en-US" dirty="0" smtClean="0">
                <a:ea typeface="+mn-ea"/>
                <a:cs typeface="+mn-cs"/>
              </a:rPr>
              <a:t>Think of it this way, as solar generation falls off at the end of the day, the CAISO’s experiencing its afternoon/evening system peak</a:t>
            </a:r>
          </a:p>
          <a:p>
            <a:pPr lvl="2">
              <a:defRPr/>
            </a:pPr>
            <a:r>
              <a:rPr lang="en-US" dirty="0" smtClean="0">
                <a:ea typeface="+mn-ea"/>
                <a:cs typeface="+mn-cs"/>
              </a:rPr>
              <a:t>With wind an unknown variable, the CAISO needs to be sure to have capacity available that can quickly ramp-up to meet the afternoon/evening peak</a:t>
            </a:r>
          </a:p>
        </p:txBody>
      </p:sp>
      <p:pic>
        <p:nvPicPr>
          <p:cNvPr id="10245"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C07C986B-F34C-4B7D-9E9E-20FA501DBB82}" type="slidenum">
              <a:rPr lang="en-US" smtClean="0"/>
              <a:pPr>
                <a:defRPr/>
              </a:pPr>
              <a:t>7</a:t>
            </a:fld>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California</a:t>
            </a:r>
            <a:endParaRPr lang="en-US" sz="2400" smtClean="0"/>
          </a:p>
        </p:txBody>
      </p:sp>
      <p:sp>
        <p:nvSpPr>
          <p:cNvPr id="92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0" name="Text Placeholder 7"/>
          <p:cNvSpPr>
            <a:spLocks noGrp="1"/>
          </p:cNvSpPr>
          <p:nvPr>
            <p:ph type="body" sz="half" idx="1"/>
          </p:nvPr>
        </p:nvSpPr>
        <p:spPr>
          <a:xfrm>
            <a:off x="457200" y="1447800"/>
            <a:ext cx="8229600" cy="5105400"/>
          </a:xfrm>
        </p:spPr>
        <p:txBody>
          <a:bodyPr/>
          <a:lstStyle/>
          <a:p>
            <a:r>
              <a:rPr lang="en-US" smtClean="0"/>
              <a:t>The “Duck” Curve due to hourly fluctuations in load and generation</a:t>
            </a:r>
          </a:p>
        </p:txBody>
      </p:sp>
      <p:pic>
        <p:nvPicPr>
          <p:cNvPr id="9221"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0850E3E1-DB63-4D24-9424-D29ED428C5B3}" type="slidenum">
              <a:rPr lang="en-US" smtClean="0"/>
              <a:pPr>
                <a:defRPr/>
              </a:pPr>
              <a:t>8</a:t>
            </a:fld>
            <a:endParaRPr lang="en-US" dirty="0" smtClean="0"/>
          </a:p>
        </p:txBody>
      </p:sp>
      <p:pic>
        <p:nvPicPr>
          <p:cNvPr id="9223" name="Picture 9" descr="C:\Users\gbass\Pictures\duck curve.PNG"/>
          <p:cNvPicPr>
            <a:picLocks noChangeAspect="1" noChangeArrowheads="1"/>
          </p:cNvPicPr>
          <p:nvPr/>
        </p:nvPicPr>
        <p:blipFill>
          <a:blip r:embed="rId4" cstate="print"/>
          <a:srcRect/>
          <a:stretch>
            <a:fillRect/>
          </a:stretch>
        </p:blipFill>
        <p:spPr bwMode="auto">
          <a:xfrm>
            <a:off x="152400" y="2667000"/>
            <a:ext cx="6919913" cy="4076700"/>
          </a:xfrm>
          <a:prstGeom prst="rect">
            <a:avLst/>
          </a:prstGeom>
          <a:noFill/>
          <a:ln w="9525">
            <a:noFill/>
            <a:miter lim="800000"/>
            <a:headEnd/>
            <a:tailEnd/>
          </a:ln>
        </p:spPr>
      </p:pic>
      <p:pic>
        <p:nvPicPr>
          <p:cNvPr id="8" name="Picture 2" descr="C:\Users\gbass\Pictures\windmill1.bmp"/>
          <p:cNvPicPr>
            <a:picLocks noChangeAspect="1" noChangeArrowheads="1"/>
          </p:cNvPicPr>
          <p:nvPr/>
        </p:nvPicPr>
        <p:blipFill>
          <a:blip r:embed="rId5" cstate="print"/>
          <a:srcRect/>
          <a:stretch>
            <a:fillRect/>
          </a:stretch>
        </p:blipFill>
        <p:spPr bwMode="auto">
          <a:xfrm>
            <a:off x="6705600" y="2590800"/>
            <a:ext cx="2286000"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California</a:t>
            </a:r>
            <a:endParaRPr lang="en-US" sz="2400" smtClean="0"/>
          </a:p>
        </p:txBody>
      </p:sp>
      <p:sp>
        <p:nvSpPr>
          <p:cNvPr id="614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148" name="Text Placeholder 7"/>
          <p:cNvSpPr>
            <a:spLocks noGrp="1"/>
          </p:cNvSpPr>
          <p:nvPr>
            <p:ph type="body" sz="half" idx="1"/>
          </p:nvPr>
        </p:nvSpPr>
        <p:spPr>
          <a:xfrm>
            <a:off x="533400" y="1447800"/>
            <a:ext cx="8229600" cy="5410200"/>
          </a:xfrm>
        </p:spPr>
        <p:txBody>
          <a:bodyPr>
            <a:normAutofit fontScale="92500" lnSpcReduction="10000"/>
          </a:bodyPr>
          <a:lstStyle/>
          <a:p>
            <a:r>
              <a:rPr lang="en-US" sz="4000" dirty="0" smtClean="0"/>
              <a:t>SONGS outage, is it impacting SCE’s rates?</a:t>
            </a:r>
          </a:p>
          <a:p>
            <a:pPr lvl="1"/>
            <a:r>
              <a:rPr lang="en-US" sz="3400" dirty="0" smtClean="0"/>
              <a:t>SCE collects its cost of fuel and power purchases in an annual proceeding called the ERRA</a:t>
            </a:r>
          </a:p>
          <a:p>
            <a:pPr lvl="1"/>
            <a:r>
              <a:rPr lang="en-US" sz="3400" dirty="0" smtClean="0"/>
              <a:t>According to a SCE presentation, generation rates for bundled customers will be increasing by ~6% sometime in the next couple of months</a:t>
            </a:r>
          </a:p>
          <a:p>
            <a:pPr lvl="2"/>
            <a:r>
              <a:rPr lang="en-US" sz="3000" dirty="0" smtClean="0"/>
              <a:t>That equates to around an +$8 per </a:t>
            </a:r>
            <a:r>
              <a:rPr lang="en-US" sz="3000" dirty="0" err="1" smtClean="0"/>
              <a:t>MWh</a:t>
            </a:r>
            <a:r>
              <a:rPr lang="en-US" sz="3000" dirty="0" smtClean="0"/>
              <a:t> increase for bundled customers</a:t>
            </a:r>
          </a:p>
          <a:p>
            <a:pPr lvl="1">
              <a:buFontTx/>
              <a:buNone/>
            </a:pPr>
            <a:endParaRPr lang="en-US" dirty="0" smtClean="0"/>
          </a:p>
        </p:txBody>
      </p:sp>
      <p:pic>
        <p:nvPicPr>
          <p:cNvPr id="6149" name="Picture 3" descr="Noble Americas Energy Solutions_Horizontal.jpg"/>
          <p:cNvPicPr>
            <a:picLocks noChangeAspect="1" noChangeArrowheads="1"/>
          </p:cNvPicPr>
          <p:nvPr/>
        </p:nvPicPr>
        <p:blipFill>
          <a:blip r:embed="rId2" r:link="rId3" cstate="print"/>
          <a:srcRect/>
          <a:stretch>
            <a:fillRect/>
          </a:stretch>
        </p:blipFill>
        <p:spPr bwMode="auto">
          <a:xfrm>
            <a:off x="0" y="0"/>
            <a:ext cx="2447925" cy="381000"/>
          </a:xfrm>
          <a:prstGeom prst="rect">
            <a:avLst/>
          </a:prstGeom>
          <a:noFill/>
          <a:ln w="9525">
            <a:noFill/>
            <a:miter lim="800000"/>
            <a:headEnd/>
            <a:tailEnd/>
          </a:ln>
        </p:spPr>
      </p:pic>
      <p:sp>
        <p:nvSpPr>
          <p:cNvPr id="5126" name="Slide Number Placeholder 5"/>
          <p:cNvSpPr>
            <a:spLocks noGrp="1"/>
          </p:cNvSpPr>
          <p:nvPr>
            <p:ph type="sldNum" sz="quarter" idx="12"/>
          </p:nvPr>
        </p:nvSpPr>
        <p:spPr/>
        <p:txBody>
          <a:bodyPr/>
          <a:lstStyle/>
          <a:p>
            <a:pPr>
              <a:defRPr/>
            </a:pPr>
            <a:fld id="{B5CD21F7-21AA-4935-B339-D15724D46DCB}" type="slidenum">
              <a:rPr lang="en-US" smtClean="0"/>
              <a:pPr>
                <a:defRPr/>
              </a:pPr>
              <a:t>9</a:t>
            </a:fld>
            <a:endParaRPr lang="en-US" dirty="0" smtClean="0"/>
          </a:p>
        </p:txBody>
      </p:sp>
    </p:spTree>
  </p:cSld>
  <p:clrMapOvr>
    <a:masterClrMapping/>
  </p:clrMapOvr>
</p:sld>
</file>

<file path=ppt/theme/theme1.xml><?xml version="1.0" encoding="utf-8"?>
<a:theme xmlns:a="http://schemas.openxmlformats.org/drawingml/2006/main" name="PowerFolio Services Template">
  <a:themeElements>
    <a:clrScheme name="Custom 1">
      <a:dk1>
        <a:sysClr val="windowText" lastClr="000000"/>
      </a:dk1>
      <a:lt1>
        <a:srgbClr val="FFFFFF"/>
      </a:lt1>
      <a:dk2>
        <a:srgbClr val="3F474D"/>
      </a:dk2>
      <a:lt2>
        <a:srgbClr val="A7B0B5"/>
      </a:lt2>
      <a:accent1>
        <a:srgbClr val="3F474D"/>
      </a:accent1>
      <a:accent2>
        <a:srgbClr val="939BA1"/>
      </a:accent2>
      <a:accent3>
        <a:srgbClr val="A7B0B5"/>
      </a:accent3>
      <a:accent4>
        <a:srgbClr val="E31937"/>
      </a:accent4>
      <a:accent5>
        <a:srgbClr val="F68933"/>
      </a:accent5>
      <a:accent6>
        <a:srgbClr val="FAA634"/>
      </a:accent6>
      <a:hlink>
        <a:srgbClr val="FF0000"/>
      </a:hlink>
      <a:folHlink>
        <a:srgbClr val="AA1229"/>
      </a:folHlink>
    </a:clrScheme>
    <a:fontScheme name="Noble Theme Fonts">
      <a:majorFont>
        <a:latin typeface="AvantGarde"/>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BB390D8EB9345968C4B337347BE96" ma:contentTypeVersion="19" ma:contentTypeDescription="Create a new document." ma:contentTypeScope="" ma:versionID="291cfc49cfea8ca8fb7107e9948791a2">
  <xsd:schema xmlns:xsd="http://www.w3.org/2001/XMLSchema" xmlns:xs="http://www.w3.org/2001/XMLSchema" xmlns:p="http://schemas.microsoft.com/office/2006/metadata/properties" xmlns:ns2="42D6A854-F9B7-49D0-9767-502EBB9E65F3" targetNamespace="http://schemas.microsoft.com/office/2006/metadata/properties" ma:root="true" ma:fieldsID="280ee24a71f9ad1d986c0cf77b820cc8" ns2:_="">
    <xsd:import namespace="42D6A854-F9B7-49D0-9767-502EBB9E65F3"/>
    <xsd:element name="properties">
      <xsd:complexType>
        <xsd:sequence>
          <xsd:element name="documentManagement">
            <xsd:complexType>
              <xsd:all>
                <xsd:element ref="ns2:Description0" minOccurs="0"/>
                <xsd:element ref="ns2:Posted"/>
                <xsd:element ref="ns2:Year"/>
                <xsd:element ref="ns2:Source_x002f_Ev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6A854-F9B7-49D0-9767-502EBB9E65F3" elementFormDefault="qualified">
    <xsd:import namespace="http://schemas.microsoft.com/office/2006/documentManagement/types"/>
    <xsd:import namespace="http://schemas.microsoft.com/office/infopath/2007/PartnerControls"/>
    <xsd:element name="Description0" ma:index="8" nillable="true" ma:displayName="Description" ma:description="A brief description of the document content" ma:internalName="Description0" ma:readOnly="false">
      <xsd:simpleType>
        <xsd:restriction base="dms:Note">
          <xsd:maxLength value="255"/>
        </xsd:restriction>
      </xsd:simpleType>
    </xsd:element>
    <xsd:element name="Posted" ma:index="9" ma:displayName="Posted" ma:default="[today]" ma:description="Date document was posted" ma:format="DateOnly" ma:internalName="Posted" ma:readOnly="false">
      <xsd:simpleType>
        <xsd:restriction base="dms:DateTime"/>
      </xsd:simpleType>
    </xsd:element>
    <xsd:element name="Year" ma:index="10" ma:displayName="Year" ma:default="Year Posted ?" ma:description="Year document was posted" ma:format="Dropdown" ma:internalName="Year">
      <xsd:simpleType>
        <xsd:restriction base="dms:Choice">
          <xsd:enumeration value="Year Posted ?"/>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restriction>
      </xsd:simpleType>
    </xsd:element>
    <xsd:element name="Source_x002f_Event" ma:index="11" nillable="true" ma:displayName="Source/Event" ma:internalName="Source_x002f_Event" ma:readOnly="false">
      <xsd:simpleType>
        <xsd:restriction base="dms:Text">
          <xsd:maxLength value="7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urce_x002f_Event xmlns="42D6A854-F9B7-49D0-9767-502EBB9E65F3">130530 Energy Committee Meeting</Source_x002f_Event>
    <Description0 xmlns="42D6A854-F9B7-49D0-9767-502EBB9E65F3">Wholesale Electric and RPS Market Update by Noble Solutions</Description0>
    <Year xmlns="42D6A854-F9B7-49D0-9767-502EBB9E65F3">2013</Year>
    <Posted xmlns="42D6A854-F9B7-49D0-9767-502EBB9E65F3">2013-06-02T07:00:00+00:00</Posted>
  </documentManagement>
</p:properties>
</file>

<file path=customXml/itemProps1.xml><?xml version="1.0" encoding="utf-8"?>
<ds:datastoreItem xmlns:ds="http://schemas.openxmlformats.org/officeDocument/2006/customXml" ds:itemID="{52244F94-7AA2-43F3-87ED-302A6D385AF0}"/>
</file>

<file path=customXml/itemProps2.xml><?xml version="1.0" encoding="utf-8"?>
<ds:datastoreItem xmlns:ds="http://schemas.openxmlformats.org/officeDocument/2006/customXml" ds:itemID="{69B3FFFC-ABCE-4F7D-AF85-154DE2274375}"/>
</file>

<file path=customXml/itemProps3.xml><?xml version="1.0" encoding="utf-8"?>
<ds:datastoreItem xmlns:ds="http://schemas.openxmlformats.org/officeDocument/2006/customXml" ds:itemID="{DD4FF111-2102-43BC-8E51-4190950DB524}"/>
</file>

<file path=docProps/app.xml><?xml version="1.0" encoding="utf-8"?>
<Properties xmlns="http://schemas.openxmlformats.org/officeDocument/2006/extended-properties" xmlns:vt="http://schemas.openxmlformats.org/officeDocument/2006/docPropsVTypes">
  <Template>PowerFolio Services Template</Template>
  <TotalTime>44006</TotalTime>
  <Words>1053</Words>
  <Application>Microsoft Office PowerPoint</Application>
  <PresentationFormat>On-screen Show (4:3)</PresentationFormat>
  <Paragraphs>90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PowerFolio Services Template</vt:lpstr>
      <vt:lpstr>PowerPoint Presentation</vt:lpstr>
      <vt:lpstr>Discussion Topics</vt:lpstr>
      <vt:lpstr>PowerPoint Presentation</vt:lpstr>
      <vt:lpstr>PowerPoint Presentation</vt:lpstr>
      <vt:lpstr>PowerPoint Presentation</vt:lpstr>
      <vt:lpstr>PowerPoint Presentation</vt:lpstr>
      <vt:lpstr>California Power Market</vt:lpstr>
      <vt:lpstr>California</vt:lpstr>
      <vt:lpstr>California</vt:lpstr>
      <vt:lpstr>California</vt:lpstr>
      <vt:lpstr>California</vt:lpstr>
      <vt:lpstr>California</vt:lpstr>
      <vt:lpstr>Renewable Portfolio Standard </vt:lpstr>
      <vt:lpstr>California</vt:lpstr>
      <vt:lpstr>PowerPoint Presentation</vt:lpstr>
      <vt:lpstr>PowerPoint Presentation</vt:lpstr>
    </vt:vector>
  </TitlesOfParts>
  <Company>RBS Sempra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Wholesale Electric and RPS Market Update by Noble Solutions</dc:title>
  <dc:creator>jbrewer</dc:creator>
  <cp:lastModifiedBy>John Pastore</cp:lastModifiedBy>
  <cp:revision>1915</cp:revision>
  <dcterms:created xsi:type="dcterms:W3CDTF">2011-08-24T17:40:40Z</dcterms:created>
  <dcterms:modified xsi:type="dcterms:W3CDTF">2013-05-29T23:30:07Z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0x010100098BB390D8EB9345968C4B337347BE96</vt:lpwstr>
  </property>
</Properties>
</file>