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rawings/drawing1.xml" ContentType="application/vnd.openxmlformats-officedocument.drawingml.chartshapes+xml"/>
  <Override PartName="/ppt/presentation.xml" ContentType="application/vnd.openxmlformats-officedocument.presentationml.presentation.main+xml"/>
  <Override PartName="/ppt/slides/slide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1.xml" ContentType="application/vnd.openxmlformats-officedocument.presentationml.slide+xml"/>
  <Override PartName="/ppt/slides/slide29.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slideLayouts/slideLayout1.xml" ContentType="application/vnd.openxmlformats-officedocument.presentationml.slideLayou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23.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colors1.xml" ContentType="application/vnd.openxmlformats-officedocument.drawingml.diagramColors+xml"/>
  <Override PartName="/ppt/diagrams/drawing1.xml" ContentType="application/vnd.ms-office.drawingml.diagramDrawing+xml"/>
  <Override PartName="/ppt/diagrams/quickStyle1.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8" r:id="rId1"/>
  </p:sldMasterIdLst>
  <p:notesMasterIdLst>
    <p:notesMasterId r:id="rId31"/>
  </p:notesMasterIdLst>
  <p:handoutMasterIdLst>
    <p:handoutMasterId r:id="rId32"/>
  </p:handoutMasterIdLst>
  <p:sldIdLst>
    <p:sldId id="319" r:id="rId2"/>
    <p:sldId id="352" r:id="rId3"/>
    <p:sldId id="325" r:id="rId4"/>
    <p:sldId id="326" r:id="rId5"/>
    <p:sldId id="330" r:id="rId6"/>
    <p:sldId id="327" r:id="rId7"/>
    <p:sldId id="329" r:id="rId8"/>
    <p:sldId id="328" r:id="rId9"/>
    <p:sldId id="331" r:id="rId10"/>
    <p:sldId id="332" r:id="rId11"/>
    <p:sldId id="333" r:id="rId12"/>
    <p:sldId id="334" r:id="rId13"/>
    <p:sldId id="335" r:id="rId14"/>
    <p:sldId id="336" r:id="rId15"/>
    <p:sldId id="337" r:id="rId16"/>
    <p:sldId id="338" r:id="rId17"/>
    <p:sldId id="339" r:id="rId18"/>
    <p:sldId id="340" r:id="rId19"/>
    <p:sldId id="341" r:id="rId20"/>
    <p:sldId id="342" r:id="rId21"/>
    <p:sldId id="343" r:id="rId22"/>
    <p:sldId id="344" r:id="rId23"/>
    <p:sldId id="345" r:id="rId24"/>
    <p:sldId id="346" r:id="rId25"/>
    <p:sldId id="347" r:id="rId26"/>
    <p:sldId id="348" r:id="rId27"/>
    <p:sldId id="349" r:id="rId28"/>
    <p:sldId id="350" r:id="rId29"/>
    <p:sldId id="351"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A15A"/>
    <a:srgbClr val="F68426"/>
    <a:srgbClr val="DD6909"/>
    <a:srgbClr val="D60093"/>
    <a:srgbClr val="FF6600"/>
    <a:srgbClr val="0099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57" autoAdjust="0"/>
    <p:restoredTop sz="54261" autoAdjust="0"/>
  </p:normalViewPr>
  <p:slideViewPr>
    <p:cSldViewPr>
      <p:cViewPr>
        <p:scale>
          <a:sx n="80" d="100"/>
          <a:sy n="80" d="100"/>
        </p:scale>
        <p:origin x="-900" y="876"/>
      </p:cViewPr>
      <p:guideLst>
        <p:guide orient="horz" pos="2160"/>
        <p:guide pos="2880"/>
      </p:guideLst>
    </p:cSldViewPr>
  </p:slideViewPr>
  <p:outlineViewPr>
    <p:cViewPr>
      <p:scale>
        <a:sx n="33" d="100"/>
        <a:sy n="33" d="100"/>
      </p:scale>
      <p:origin x="0" y="12924"/>
    </p:cViewPr>
  </p:outlineViewPr>
  <p:notesTextViewPr>
    <p:cViewPr>
      <p:scale>
        <a:sx n="100" d="100"/>
        <a:sy n="100" d="100"/>
      </p:scale>
      <p:origin x="0" y="0"/>
    </p:cViewPr>
  </p:notesTextViewPr>
  <p:sorterViewPr>
    <p:cViewPr>
      <p:scale>
        <a:sx n="100" d="100"/>
        <a:sy n="100" d="100"/>
      </p:scale>
      <p:origin x="0" y="8322"/>
    </p:cViewPr>
  </p:sorterViewPr>
  <p:notesViewPr>
    <p:cSldViewPr>
      <p:cViewPr varScale="1">
        <p:scale>
          <a:sx n="81" d="100"/>
          <a:sy n="81" d="100"/>
        </p:scale>
        <p:origin x="-199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PWSMD-EMC1\SMD\MISC\_Articles%20&amp;%20Awards%20App\NASTT\2013\Total%20Sewer%20Overflows%202008-2012%20Excludes%20privat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1" i="0" u="none" strike="noStrike" baseline="0">
                <a:solidFill>
                  <a:srgbClr val="000000"/>
                </a:solidFill>
                <a:latin typeface="Arial"/>
                <a:ea typeface="Arial"/>
                <a:cs typeface="Arial"/>
              </a:defRPr>
            </a:pPr>
            <a:r>
              <a:rPr lang="en-US" sz="1100" dirty="0"/>
              <a:t>SEWER OVERFLOWS BY</a:t>
            </a:r>
            <a:r>
              <a:rPr lang="en-US" sz="1100" baseline="0" dirty="0"/>
              <a:t> CALENDAR YEARS </a:t>
            </a:r>
            <a:r>
              <a:rPr lang="en-US" sz="1100" dirty="0" smtClean="0"/>
              <a:t>2007-2012</a:t>
            </a:r>
            <a:endParaRPr lang="en-US" sz="1100" dirty="0"/>
          </a:p>
        </c:rich>
      </c:tx>
      <c:layout/>
      <c:overlay val="0"/>
      <c:spPr>
        <a:noFill/>
        <a:ln w="25400">
          <a:noFill/>
        </a:ln>
      </c:spPr>
    </c:title>
    <c:autoTitleDeleted val="0"/>
    <c:plotArea>
      <c:layout>
        <c:manualLayout>
          <c:layoutTarget val="inner"/>
          <c:xMode val="edge"/>
          <c:yMode val="edge"/>
          <c:x val="8.9952219062167146E-2"/>
          <c:y val="0.13973638795806337"/>
          <c:w val="0.78805230156376849"/>
          <c:h val="0.741550407506395"/>
        </c:manualLayout>
      </c:layout>
      <c:lineChart>
        <c:grouping val="standard"/>
        <c:varyColors val="0"/>
        <c:ser>
          <c:idx val="5"/>
          <c:order val="0"/>
          <c:tx>
            <c:v>2007</c:v>
          </c:tx>
          <c:val>
            <c:numRef>
              <c:f>'Overflows 2008-2012'!$B$24:$M$24</c:f>
              <c:numCache>
                <c:formatCode>General</c:formatCode>
                <c:ptCount val="12"/>
                <c:pt idx="0">
                  <c:v>35</c:v>
                </c:pt>
                <c:pt idx="1">
                  <c:v>51</c:v>
                </c:pt>
                <c:pt idx="2">
                  <c:v>73</c:v>
                </c:pt>
                <c:pt idx="3">
                  <c:v>94</c:v>
                </c:pt>
                <c:pt idx="4">
                  <c:v>114</c:v>
                </c:pt>
                <c:pt idx="5">
                  <c:v>133</c:v>
                </c:pt>
                <c:pt idx="6">
                  <c:v>152</c:v>
                </c:pt>
                <c:pt idx="7">
                  <c:v>167</c:v>
                </c:pt>
                <c:pt idx="8">
                  <c:v>185</c:v>
                </c:pt>
                <c:pt idx="9">
                  <c:v>199</c:v>
                </c:pt>
                <c:pt idx="10">
                  <c:v>213</c:v>
                </c:pt>
                <c:pt idx="11">
                  <c:v>226</c:v>
                </c:pt>
              </c:numCache>
            </c:numRef>
          </c:val>
          <c:smooth val="0"/>
        </c:ser>
        <c:ser>
          <c:idx val="0"/>
          <c:order val="1"/>
          <c:tx>
            <c:v>2008</c:v>
          </c:tx>
          <c:spPr>
            <a:ln w="25400"/>
          </c:spPr>
          <c:marker>
            <c:symbol val="diamond"/>
            <c:size val="6"/>
          </c:marker>
          <c:cat>
            <c:strRef>
              <c:f>'Overflows 2008-2012'!$B$22:$M$22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'Overflows 2008-2012'!$B$26:$M$26</c:f>
              <c:numCache>
                <c:formatCode>General</c:formatCode>
                <c:ptCount val="12"/>
                <c:pt idx="0">
                  <c:v>14</c:v>
                </c:pt>
                <c:pt idx="1">
                  <c:v>34</c:v>
                </c:pt>
                <c:pt idx="2">
                  <c:v>46</c:v>
                </c:pt>
                <c:pt idx="3">
                  <c:v>64</c:v>
                </c:pt>
                <c:pt idx="4">
                  <c:v>75</c:v>
                </c:pt>
                <c:pt idx="5">
                  <c:v>91</c:v>
                </c:pt>
                <c:pt idx="6">
                  <c:v>97</c:v>
                </c:pt>
                <c:pt idx="7">
                  <c:v>106</c:v>
                </c:pt>
                <c:pt idx="8">
                  <c:v>118</c:v>
                </c:pt>
                <c:pt idx="9">
                  <c:v>128</c:v>
                </c:pt>
                <c:pt idx="10">
                  <c:v>139</c:v>
                </c:pt>
                <c:pt idx="11">
                  <c:v>149</c:v>
                </c:pt>
              </c:numCache>
            </c:numRef>
          </c:val>
          <c:smooth val="0"/>
        </c:ser>
        <c:ser>
          <c:idx val="1"/>
          <c:order val="2"/>
          <c:tx>
            <c:v>2009</c:v>
          </c:tx>
          <c:spPr>
            <a:ln w="25400"/>
          </c:spPr>
          <c:marker>
            <c:symbol val="diamond"/>
            <c:size val="6"/>
          </c:marker>
          <c:trendline>
            <c:trendlineType val="linear"/>
            <c:dispRSqr val="0"/>
            <c:dispEq val="0"/>
          </c:trendline>
          <c:cat>
            <c:strRef>
              <c:f>'Overflows 2008-2012'!$B$22:$M$22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'Overflows 2008-2012'!$B$28:$M$28</c:f>
              <c:numCache>
                <c:formatCode>General</c:formatCode>
                <c:ptCount val="12"/>
                <c:pt idx="0">
                  <c:v>13</c:v>
                </c:pt>
                <c:pt idx="1">
                  <c:v>22</c:v>
                </c:pt>
                <c:pt idx="2">
                  <c:v>34</c:v>
                </c:pt>
                <c:pt idx="3">
                  <c:v>45</c:v>
                </c:pt>
                <c:pt idx="4">
                  <c:v>46</c:v>
                </c:pt>
                <c:pt idx="5">
                  <c:v>49</c:v>
                </c:pt>
                <c:pt idx="6">
                  <c:v>51</c:v>
                </c:pt>
                <c:pt idx="7">
                  <c:v>56</c:v>
                </c:pt>
                <c:pt idx="8">
                  <c:v>61</c:v>
                </c:pt>
                <c:pt idx="9">
                  <c:v>66</c:v>
                </c:pt>
                <c:pt idx="10">
                  <c:v>73</c:v>
                </c:pt>
                <c:pt idx="11">
                  <c:v>82</c:v>
                </c:pt>
              </c:numCache>
            </c:numRef>
          </c:val>
          <c:smooth val="0"/>
        </c:ser>
        <c:ser>
          <c:idx val="2"/>
          <c:order val="3"/>
          <c:tx>
            <c:v>2010</c:v>
          </c:tx>
          <c:spPr>
            <a:ln w="25400"/>
          </c:spPr>
          <c:marker>
            <c:symbol val="diamond"/>
            <c:size val="6"/>
          </c:marker>
          <c:cat>
            <c:strRef>
              <c:f>'Overflows 2008-2012'!$B$22:$M$22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'Overflows 2008-2012'!$B$30:$M$30</c:f>
              <c:numCache>
                <c:formatCode>General</c:formatCode>
                <c:ptCount val="12"/>
                <c:pt idx="0">
                  <c:v>8</c:v>
                </c:pt>
                <c:pt idx="1">
                  <c:v>17</c:v>
                </c:pt>
                <c:pt idx="2">
                  <c:v>27</c:v>
                </c:pt>
                <c:pt idx="3">
                  <c:v>32</c:v>
                </c:pt>
                <c:pt idx="4">
                  <c:v>42</c:v>
                </c:pt>
                <c:pt idx="5">
                  <c:v>53</c:v>
                </c:pt>
                <c:pt idx="6">
                  <c:v>57</c:v>
                </c:pt>
                <c:pt idx="7">
                  <c:v>62</c:v>
                </c:pt>
                <c:pt idx="8">
                  <c:v>70</c:v>
                </c:pt>
                <c:pt idx="9">
                  <c:v>78</c:v>
                </c:pt>
                <c:pt idx="10">
                  <c:v>90</c:v>
                </c:pt>
                <c:pt idx="11">
                  <c:v>95</c:v>
                </c:pt>
              </c:numCache>
            </c:numRef>
          </c:val>
          <c:smooth val="0"/>
        </c:ser>
        <c:ser>
          <c:idx val="3"/>
          <c:order val="4"/>
          <c:tx>
            <c:v>2011</c:v>
          </c:tx>
          <c:spPr>
            <a:ln w="25400"/>
          </c:spPr>
          <c:marker>
            <c:symbol val="diamond"/>
            <c:size val="6"/>
          </c:marker>
          <c:cat>
            <c:strRef>
              <c:f>'Overflows 2008-2012'!$B$22:$M$22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'Overflows 2008-2012'!$B$32:$M$32</c:f>
              <c:numCache>
                <c:formatCode>General</c:formatCode>
                <c:ptCount val="12"/>
                <c:pt idx="0">
                  <c:v>8</c:v>
                </c:pt>
                <c:pt idx="1">
                  <c:v>13</c:v>
                </c:pt>
                <c:pt idx="2">
                  <c:v>18</c:v>
                </c:pt>
                <c:pt idx="3">
                  <c:v>28</c:v>
                </c:pt>
                <c:pt idx="4">
                  <c:v>29</c:v>
                </c:pt>
                <c:pt idx="5">
                  <c:v>34</c:v>
                </c:pt>
                <c:pt idx="6">
                  <c:v>36</c:v>
                </c:pt>
                <c:pt idx="7">
                  <c:v>43</c:v>
                </c:pt>
                <c:pt idx="8">
                  <c:v>48</c:v>
                </c:pt>
                <c:pt idx="9">
                  <c:v>51</c:v>
                </c:pt>
                <c:pt idx="10">
                  <c:v>56</c:v>
                </c:pt>
                <c:pt idx="11">
                  <c:v>60</c:v>
                </c:pt>
              </c:numCache>
            </c:numRef>
          </c:val>
          <c:smooth val="0"/>
        </c:ser>
        <c:ser>
          <c:idx val="4"/>
          <c:order val="5"/>
          <c:tx>
            <c:v>2012</c:v>
          </c:tx>
          <c:spPr>
            <a:ln w="25400"/>
          </c:spPr>
          <c:marker>
            <c:symbol val="diamond"/>
            <c:size val="5"/>
          </c:marker>
          <c:cat>
            <c:strRef>
              <c:f>'Overflows 2008-2012'!$B$22:$M$22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'Overflows 2008-2012'!$B$34:$M$34</c:f>
              <c:numCache>
                <c:formatCode>General</c:formatCode>
                <c:ptCount val="12"/>
                <c:pt idx="0">
                  <c:v>7</c:v>
                </c:pt>
                <c:pt idx="1">
                  <c:v>16</c:v>
                </c:pt>
                <c:pt idx="2">
                  <c:v>22</c:v>
                </c:pt>
                <c:pt idx="3">
                  <c:v>25</c:v>
                </c:pt>
                <c:pt idx="4">
                  <c:v>32</c:v>
                </c:pt>
                <c:pt idx="5">
                  <c:v>41</c:v>
                </c:pt>
                <c:pt idx="6">
                  <c:v>44</c:v>
                </c:pt>
                <c:pt idx="7">
                  <c:v>50</c:v>
                </c:pt>
                <c:pt idx="8">
                  <c:v>57</c:v>
                </c:pt>
                <c:pt idx="9">
                  <c:v>62</c:v>
                </c:pt>
                <c:pt idx="10">
                  <c:v>69</c:v>
                </c:pt>
                <c:pt idx="11">
                  <c:v>77</c:v>
                </c:pt>
              </c:numCache>
            </c:numRef>
          </c:val>
          <c:smooth val="0"/>
        </c:ser>
        <c:dLbls>
          <c:showLegendKey val="0"/>
          <c:showVal val="0"/>
          <c:showCatName val="0"/>
          <c:showSerName val="0"/>
          <c:showPercent val="0"/>
          <c:showBubbleSize val="0"/>
        </c:dLbls>
        <c:marker val="1"/>
        <c:smooth val="0"/>
        <c:axId val="117051392"/>
        <c:axId val="117052928"/>
      </c:lineChart>
      <c:catAx>
        <c:axId val="117051392"/>
        <c:scaling>
          <c:orientation val="minMax"/>
        </c:scaling>
        <c:delete val="0"/>
        <c:axPos val="b"/>
        <c:numFmt formatCode="General" sourceLinked="1"/>
        <c:majorTickMark val="none"/>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17052928"/>
        <c:crosses val="autoZero"/>
        <c:auto val="1"/>
        <c:lblAlgn val="ctr"/>
        <c:lblOffset val="100"/>
        <c:tickLblSkip val="1"/>
        <c:tickMarkSkip val="1"/>
        <c:noMultiLvlLbl val="0"/>
      </c:catAx>
      <c:valAx>
        <c:axId val="117052928"/>
        <c:scaling>
          <c:orientation val="minMax"/>
          <c:max val="300"/>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sz="1000" b="1"/>
                  <a:t>Sewer Overflows (Cumulative)</a:t>
                </a:r>
              </a:p>
            </c:rich>
          </c:tx>
          <c:layout/>
          <c:overlay val="0"/>
          <c:spPr>
            <a:noFill/>
            <a:ln w="25400">
              <a:noFill/>
            </a:ln>
          </c:spPr>
        </c:title>
        <c:numFmt formatCode="General" sourceLinked="1"/>
        <c:majorTickMark val="none"/>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17051392"/>
        <c:crosses val="autoZero"/>
        <c:crossBetween val="between"/>
      </c:valAx>
      <c:spPr>
        <a:gradFill flip="none" rotWithShape="1">
          <a:gsLst>
            <a:gs pos="0">
              <a:srgbClr val="FFEFD1"/>
            </a:gs>
            <a:gs pos="64999">
              <a:srgbClr val="F0EBD5"/>
            </a:gs>
            <a:gs pos="100000">
              <a:srgbClr val="D1C39F"/>
            </a:gs>
          </a:gsLst>
          <a:path path="shape">
            <a:fillToRect l="50000" t="50000" r="50000" b="50000"/>
          </a:path>
          <a:tileRect/>
        </a:gradFill>
        <a:ln w="12700">
          <a:solidFill>
            <a:srgbClr val="808080"/>
          </a:solidFill>
          <a:prstDash val="solid"/>
        </a:ln>
      </c:spPr>
    </c:plotArea>
    <c:legend>
      <c:legendPos val="r"/>
      <c:legendEntry>
        <c:idx val="6"/>
        <c:delete val="1"/>
      </c:legendEntry>
      <c:layout>
        <c:manualLayout>
          <c:xMode val="edge"/>
          <c:yMode val="edge"/>
          <c:x val="0.89513226264958545"/>
          <c:y val="0.41223554198304846"/>
          <c:w val="7.4281283370504977E-2"/>
          <c:h val="0.33082095935779615"/>
        </c:manualLayout>
      </c:layout>
      <c:overlay val="0"/>
      <c:txPr>
        <a:bodyPr/>
        <a:lstStyle/>
        <a:p>
          <a:pPr>
            <a:defRPr sz="800" b="1"/>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205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F62AAA-2C28-4CB7-89E3-EA7C467CCEC8}"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026ACFC4-0A80-4DFB-9C7A-F1C6A67733FD}">
      <dgm:prSet phldrT="[Text]" custT="1"/>
      <dgm:spPr>
        <a:solidFill>
          <a:schemeClr val="accent1">
            <a:lumMod val="40000"/>
            <a:lumOff val="60000"/>
          </a:schemeClr>
        </a:solidFill>
        <a:ln>
          <a:solidFill>
            <a:schemeClr val="accent1">
              <a:lumMod val="50000"/>
            </a:schemeClr>
          </a:solidFill>
        </a:ln>
      </dgm:spPr>
      <dgm:t>
        <a:bodyPr/>
        <a:lstStyle/>
        <a:p>
          <a:r>
            <a:rPr lang="en-US" sz="1400" b="0" baseline="0" dirty="0" smtClean="0">
              <a:solidFill>
                <a:schemeClr val="accent1">
                  <a:lumMod val="50000"/>
                </a:schemeClr>
              </a:solidFill>
            </a:rPr>
            <a:t>Conduct CCTV </a:t>
          </a:r>
        </a:p>
        <a:p>
          <a:r>
            <a:rPr lang="en-US" sz="1400" b="1" baseline="0" dirty="0" smtClean="0">
              <a:solidFill>
                <a:schemeClr val="accent2"/>
              </a:solidFill>
              <a:latin typeface="+mj-lt"/>
            </a:rPr>
            <a:t>INSPECTION</a:t>
          </a:r>
          <a:endParaRPr lang="en-US" sz="1400" b="1" baseline="0" dirty="0">
            <a:solidFill>
              <a:schemeClr val="accent2"/>
            </a:solidFill>
            <a:latin typeface="+mj-lt"/>
          </a:endParaRPr>
        </a:p>
      </dgm:t>
    </dgm:pt>
    <dgm:pt modelId="{6F458C6E-A716-4348-B884-96564AD69CCE}" type="parTrans" cxnId="{0CA30768-5896-4AF4-8522-1F1E62169ED0}">
      <dgm:prSet/>
      <dgm:spPr/>
      <dgm:t>
        <a:bodyPr/>
        <a:lstStyle/>
        <a:p>
          <a:endParaRPr lang="en-US"/>
        </a:p>
      </dgm:t>
    </dgm:pt>
    <dgm:pt modelId="{ECACD4BA-7691-4E59-9607-4DF9FCA87435}" type="sibTrans" cxnId="{0CA30768-5896-4AF4-8522-1F1E62169ED0}">
      <dgm:prSet/>
      <dgm:spPr>
        <a:solidFill>
          <a:schemeClr val="accent3">
            <a:lumMod val="60000"/>
            <a:lumOff val="40000"/>
          </a:schemeClr>
        </a:solidFill>
      </dgm:spPr>
      <dgm:t>
        <a:bodyPr/>
        <a:lstStyle/>
        <a:p>
          <a:endParaRPr lang="en-US" dirty="0"/>
        </a:p>
      </dgm:t>
    </dgm:pt>
    <dgm:pt modelId="{6D304411-3534-481C-9698-3AAA9AA65810}">
      <dgm:prSet phldrT="[Text]"/>
      <dgm:spPr>
        <a:solidFill>
          <a:schemeClr val="accent1">
            <a:lumMod val="50000"/>
          </a:schemeClr>
        </a:solidFill>
        <a:ln>
          <a:solidFill>
            <a:schemeClr val="accent1">
              <a:lumMod val="60000"/>
              <a:lumOff val="40000"/>
            </a:schemeClr>
          </a:solidFill>
        </a:ln>
      </dgm:spPr>
      <dgm:t>
        <a:bodyPr/>
        <a:lstStyle/>
        <a:p>
          <a:r>
            <a:rPr lang="en-US" b="1" dirty="0" smtClean="0">
              <a:solidFill>
                <a:schemeClr val="accent2"/>
              </a:solidFill>
              <a:latin typeface="+mj-lt"/>
            </a:rPr>
            <a:t>ANALYZE </a:t>
          </a:r>
          <a:r>
            <a:rPr lang="en-US" dirty="0" smtClean="0"/>
            <a:t>inspection data</a:t>
          </a:r>
          <a:endParaRPr lang="en-US" dirty="0"/>
        </a:p>
      </dgm:t>
    </dgm:pt>
    <dgm:pt modelId="{64C6BB00-C42B-4C31-9FE3-B7C0DF4CD1D1}" type="parTrans" cxnId="{F4C0ADCC-2C9D-471E-8134-B648EA1EE3A7}">
      <dgm:prSet/>
      <dgm:spPr/>
      <dgm:t>
        <a:bodyPr/>
        <a:lstStyle/>
        <a:p>
          <a:endParaRPr lang="en-US"/>
        </a:p>
      </dgm:t>
    </dgm:pt>
    <dgm:pt modelId="{FFE8C4F3-CAC4-42D4-B03D-DE250AB584CE}" type="sibTrans" cxnId="{F4C0ADCC-2C9D-471E-8134-B648EA1EE3A7}">
      <dgm:prSet/>
      <dgm:spPr/>
      <dgm:t>
        <a:bodyPr/>
        <a:lstStyle/>
        <a:p>
          <a:endParaRPr lang="en-US"/>
        </a:p>
      </dgm:t>
    </dgm:pt>
    <dgm:pt modelId="{F0E51717-D90E-4430-8E9B-CC14C570D660}">
      <dgm:prSet phldrT="[Text]"/>
      <dgm:spPr>
        <a:solidFill>
          <a:schemeClr val="accent1">
            <a:lumMod val="50000"/>
          </a:schemeClr>
        </a:solidFill>
        <a:ln>
          <a:solidFill>
            <a:schemeClr val="accent1">
              <a:lumMod val="60000"/>
              <a:lumOff val="40000"/>
            </a:schemeClr>
          </a:solidFill>
        </a:ln>
      </dgm:spPr>
      <dgm:t>
        <a:bodyPr/>
        <a:lstStyle/>
        <a:p>
          <a:r>
            <a:rPr lang="en-US" dirty="0" smtClean="0"/>
            <a:t>Distribute </a:t>
          </a:r>
          <a:r>
            <a:rPr lang="en-US" b="1" dirty="0" smtClean="0">
              <a:solidFill>
                <a:schemeClr val="accent2"/>
              </a:solidFill>
              <a:latin typeface="+mj-lt"/>
            </a:rPr>
            <a:t>MAINTENANCE REPORTS</a:t>
          </a:r>
          <a:r>
            <a:rPr lang="en-US" b="1" dirty="0" smtClean="0">
              <a:solidFill>
                <a:schemeClr val="accent2"/>
              </a:solidFill>
            </a:rPr>
            <a:t> </a:t>
          </a:r>
          <a:r>
            <a:rPr lang="en-US" dirty="0" smtClean="0"/>
            <a:t>to field crews to enhance current routine maintenance activities</a:t>
          </a:r>
          <a:endParaRPr lang="en-US" dirty="0"/>
        </a:p>
      </dgm:t>
    </dgm:pt>
    <dgm:pt modelId="{84E97EFF-150A-4AE5-890A-D9DAD871429C}" type="parTrans" cxnId="{F51DFE18-5B5E-4FCD-A77E-7BCB0171F877}">
      <dgm:prSet/>
      <dgm:spPr/>
      <dgm:t>
        <a:bodyPr/>
        <a:lstStyle/>
        <a:p>
          <a:endParaRPr lang="en-US"/>
        </a:p>
      </dgm:t>
    </dgm:pt>
    <dgm:pt modelId="{D19E4AC2-B200-4E8E-98F7-E8CEA11E67E1}" type="sibTrans" cxnId="{F51DFE18-5B5E-4FCD-A77E-7BCB0171F877}">
      <dgm:prSet/>
      <dgm:spPr/>
      <dgm:t>
        <a:bodyPr/>
        <a:lstStyle/>
        <a:p>
          <a:endParaRPr lang="en-US"/>
        </a:p>
      </dgm:t>
    </dgm:pt>
    <dgm:pt modelId="{94D014F7-BF24-4A81-AF31-C0453C01738A}">
      <dgm:prSet phldrT="[Text]"/>
      <dgm:spPr>
        <a:solidFill>
          <a:schemeClr val="accent1">
            <a:lumMod val="50000"/>
          </a:schemeClr>
        </a:solidFill>
        <a:ln>
          <a:solidFill>
            <a:schemeClr val="accent1">
              <a:lumMod val="60000"/>
              <a:lumOff val="40000"/>
            </a:schemeClr>
          </a:solidFill>
        </a:ln>
      </dgm:spPr>
      <dgm:t>
        <a:bodyPr/>
        <a:lstStyle/>
        <a:p>
          <a:r>
            <a:rPr lang="en-US" dirty="0" smtClean="0"/>
            <a:t>Identify &amp; repair critical </a:t>
          </a:r>
          <a:r>
            <a:rPr lang="en-US" b="1" dirty="0" smtClean="0">
              <a:solidFill>
                <a:schemeClr val="accent2"/>
              </a:solidFill>
              <a:latin typeface="+mj-lt"/>
            </a:rPr>
            <a:t>STRUCTURAL DEFECTS</a:t>
          </a:r>
          <a:endParaRPr lang="en-US" b="1" i="1" dirty="0">
            <a:solidFill>
              <a:schemeClr val="accent2"/>
            </a:solidFill>
            <a:latin typeface="+mj-lt"/>
          </a:endParaRPr>
        </a:p>
      </dgm:t>
    </dgm:pt>
    <dgm:pt modelId="{35DB4946-2D70-49FD-A74E-FE3ED9A26377}" type="parTrans" cxnId="{C6349803-64B1-498D-8A51-6CA9AD171B24}">
      <dgm:prSet/>
      <dgm:spPr/>
      <dgm:t>
        <a:bodyPr/>
        <a:lstStyle/>
        <a:p>
          <a:endParaRPr lang="en-US"/>
        </a:p>
      </dgm:t>
    </dgm:pt>
    <dgm:pt modelId="{34B7D2D7-00D8-41D6-9068-AFE23665173B}" type="sibTrans" cxnId="{C6349803-64B1-498D-8A51-6CA9AD171B24}">
      <dgm:prSet/>
      <dgm:spPr/>
      <dgm:t>
        <a:bodyPr/>
        <a:lstStyle/>
        <a:p>
          <a:endParaRPr lang="en-US"/>
        </a:p>
      </dgm:t>
    </dgm:pt>
    <dgm:pt modelId="{E27B8B33-3FF7-4338-A382-42D9B14848ED}">
      <dgm:prSet phldrT="[Text]"/>
      <dgm:spPr>
        <a:solidFill>
          <a:schemeClr val="accent1">
            <a:lumMod val="50000"/>
          </a:schemeClr>
        </a:solidFill>
        <a:ln>
          <a:solidFill>
            <a:schemeClr val="accent1">
              <a:lumMod val="60000"/>
              <a:lumOff val="40000"/>
            </a:schemeClr>
          </a:solidFill>
        </a:ln>
      </dgm:spPr>
      <dgm:t>
        <a:bodyPr/>
        <a:lstStyle/>
        <a:p>
          <a:r>
            <a:rPr lang="en-US" dirty="0" smtClean="0"/>
            <a:t>Provide collection system owners with a </a:t>
          </a:r>
          <a:r>
            <a:rPr lang="en-US" b="1" dirty="0" smtClean="0">
              <a:solidFill>
                <a:schemeClr val="accent2"/>
              </a:solidFill>
              <a:latin typeface="+mj-lt"/>
            </a:rPr>
            <a:t>REPORT</a:t>
          </a:r>
          <a:r>
            <a:rPr lang="en-US" dirty="0" smtClean="0"/>
            <a:t> of the condition of their sewer collection system</a:t>
          </a:r>
          <a:endParaRPr lang="en-US" dirty="0"/>
        </a:p>
      </dgm:t>
    </dgm:pt>
    <dgm:pt modelId="{E09C8752-B308-4D55-9BE2-2DFEB1241A86}" type="parTrans" cxnId="{3A9AA4DA-53A8-4089-8901-028B2F72FBAF}">
      <dgm:prSet/>
      <dgm:spPr/>
      <dgm:t>
        <a:bodyPr/>
        <a:lstStyle/>
        <a:p>
          <a:endParaRPr lang="en-US"/>
        </a:p>
      </dgm:t>
    </dgm:pt>
    <dgm:pt modelId="{58F78C12-5A90-462E-8261-C977A9C0B371}" type="sibTrans" cxnId="{3A9AA4DA-53A8-4089-8901-028B2F72FBAF}">
      <dgm:prSet/>
      <dgm:spPr/>
      <dgm:t>
        <a:bodyPr/>
        <a:lstStyle/>
        <a:p>
          <a:endParaRPr lang="en-US"/>
        </a:p>
      </dgm:t>
    </dgm:pt>
    <dgm:pt modelId="{65733039-D936-4A33-A354-B03CB6E6B9B5}">
      <dgm:prSet phldrT="[Text]"/>
      <dgm:spPr>
        <a:solidFill>
          <a:schemeClr val="accent1">
            <a:lumMod val="50000"/>
          </a:schemeClr>
        </a:solidFill>
        <a:ln>
          <a:solidFill>
            <a:schemeClr val="accent1">
              <a:lumMod val="60000"/>
              <a:lumOff val="40000"/>
            </a:schemeClr>
          </a:solidFill>
        </a:ln>
      </dgm:spPr>
      <dgm:t>
        <a:bodyPr/>
        <a:lstStyle/>
        <a:p>
          <a:r>
            <a:rPr lang="en-US" b="1" dirty="0" smtClean="0">
              <a:solidFill>
                <a:schemeClr val="accent2"/>
              </a:solidFill>
              <a:latin typeface="+mj-lt"/>
            </a:rPr>
            <a:t>DATA MANAGEMENT </a:t>
          </a:r>
          <a:r>
            <a:rPr lang="en-US" dirty="0" smtClean="0"/>
            <a:t>and Integration into map-based application for historical comparisons &amp; benchmarking</a:t>
          </a:r>
          <a:endParaRPr lang="en-US" dirty="0"/>
        </a:p>
      </dgm:t>
    </dgm:pt>
    <dgm:pt modelId="{2D0A832E-A031-417F-9FD0-FC0B4DE709BA}" type="parTrans" cxnId="{4ACB308E-16F9-4249-92C6-B5B8B94B1518}">
      <dgm:prSet/>
      <dgm:spPr/>
      <dgm:t>
        <a:bodyPr/>
        <a:lstStyle/>
        <a:p>
          <a:endParaRPr lang="en-US"/>
        </a:p>
      </dgm:t>
    </dgm:pt>
    <dgm:pt modelId="{EB20782C-C8F6-4BD2-AD52-4EC897B05E8F}" type="sibTrans" cxnId="{4ACB308E-16F9-4249-92C6-B5B8B94B1518}">
      <dgm:prSet/>
      <dgm:spPr/>
      <dgm:t>
        <a:bodyPr/>
        <a:lstStyle/>
        <a:p>
          <a:endParaRPr lang="en-US"/>
        </a:p>
      </dgm:t>
    </dgm:pt>
    <dgm:pt modelId="{43637C99-A327-4BB5-B1A0-9FD8515AD5D5}" type="pres">
      <dgm:prSet presAssocID="{5CF62AAA-2C28-4CB7-89E3-EA7C467CCEC8}" presName="Name0" presStyleCnt="0">
        <dgm:presLayoutVars>
          <dgm:dir/>
          <dgm:resizeHandles val="exact"/>
        </dgm:presLayoutVars>
      </dgm:prSet>
      <dgm:spPr/>
      <dgm:t>
        <a:bodyPr/>
        <a:lstStyle/>
        <a:p>
          <a:endParaRPr lang="en-US"/>
        </a:p>
      </dgm:t>
    </dgm:pt>
    <dgm:pt modelId="{4436534A-0965-495C-A6A9-3BD0A16E4479}" type="pres">
      <dgm:prSet presAssocID="{5CF62AAA-2C28-4CB7-89E3-EA7C467CCEC8}" presName="cycle" presStyleCnt="0"/>
      <dgm:spPr/>
    </dgm:pt>
    <dgm:pt modelId="{57BD0482-7998-4C72-AA0C-C3849CE20749}" type="pres">
      <dgm:prSet presAssocID="{026ACFC4-0A80-4DFB-9C7A-F1C6A67733FD}" presName="nodeFirstNode" presStyleLbl="node1" presStyleIdx="0" presStyleCnt="6" custRadScaleRad="104053">
        <dgm:presLayoutVars>
          <dgm:bulletEnabled val="1"/>
        </dgm:presLayoutVars>
      </dgm:prSet>
      <dgm:spPr/>
      <dgm:t>
        <a:bodyPr/>
        <a:lstStyle/>
        <a:p>
          <a:endParaRPr lang="en-US"/>
        </a:p>
      </dgm:t>
    </dgm:pt>
    <dgm:pt modelId="{F631E654-8BA5-41BF-B189-FADF24E2ADFF}" type="pres">
      <dgm:prSet presAssocID="{ECACD4BA-7691-4E59-9607-4DF9FCA87435}" presName="sibTransFirstNode" presStyleLbl="bgShp" presStyleIdx="0" presStyleCnt="1"/>
      <dgm:spPr/>
      <dgm:t>
        <a:bodyPr/>
        <a:lstStyle/>
        <a:p>
          <a:endParaRPr lang="en-US"/>
        </a:p>
      </dgm:t>
    </dgm:pt>
    <dgm:pt modelId="{49D623B6-C839-4961-8577-9F9D28F4A72B}" type="pres">
      <dgm:prSet presAssocID="{6D304411-3534-481C-9698-3AAA9AA65810}" presName="nodeFollowingNodes" presStyleLbl="node1" presStyleIdx="1" presStyleCnt="6">
        <dgm:presLayoutVars>
          <dgm:bulletEnabled val="1"/>
        </dgm:presLayoutVars>
      </dgm:prSet>
      <dgm:spPr/>
      <dgm:t>
        <a:bodyPr/>
        <a:lstStyle/>
        <a:p>
          <a:endParaRPr lang="en-US"/>
        </a:p>
      </dgm:t>
    </dgm:pt>
    <dgm:pt modelId="{82EEC4F2-1439-4A40-9CD8-0898FD67714B}" type="pres">
      <dgm:prSet presAssocID="{F0E51717-D90E-4430-8E9B-CC14C570D660}" presName="nodeFollowingNodes" presStyleLbl="node1" presStyleIdx="2" presStyleCnt="6">
        <dgm:presLayoutVars>
          <dgm:bulletEnabled val="1"/>
        </dgm:presLayoutVars>
      </dgm:prSet>
      <dgm:spPr/>
      <dgm:t>
        <a:bodyPr/>
        <a:lstStyle/>
        <a:p>
          <a:endParaRPr lang="en-US"/>
        </a:p>
      </dgm:t>
    </dgm:pt>
    <dgm:pt modelId="{EBC6FA32-8F0C-4A55-BFD4-770C34017512}" type="pres">
      <dgm:prSet presAssocID="{94D014F7-BF24-4A81-AF31-C0453C01738A}" presName="nodeFollowingNodes" presStyleLbl="node1" presStyleIdx="3" presStyleCnt="6">
        <dgm:presLayoutVars>
          <dgm:bulletEnabled val="1"/>
        </dgm:presLayoutVars>
      </dgm:prSet>
      <dgm:spPr/>
      <dgm:t>
        <a:bodyPr/>
        <a:lstStyle/>
        <a:p>
          <a:endParaRPr lang="en-US"/>
        </a:p>
      </dgm:t>
    </dgm:pt>
    <dgm:pt modelId="{1AF33B0B-95A9-46DE-9DF1-7FDD8CBAE4B1}" type="pres">
      <dgm:prSet presAssocID="{E27B8B33-3FF7-4338-A382-42D9B14848ED}" presName="nodeFollowingNodes" presStyleLbl="node1" presStyleIdx="4" presStyleCnt="6">
        <dgm:presLayoutVars>
          <dgm:bulletEnabled val="1"/>
        </dgm:presLayoutVars>
      </dgm:prSet>
      <dgm:spPr/>
      <dgm:t>
        <a:bodyPr/>
        <a:lstStyle/>
        <a:p>
          <a:endParaRPr lang="en-US"/>
        </a:p>
      </dgm:t>
    </dgm:pt>
    <dgm:pt modelId="{DCA25780-0D20-4676-8462-CE1CA1A1FAA7}" type="pres">
      <dgm:prSet presAssocID="{65733039-D936-4A33-A354-B03CB6E6B9B5}" presName="nodeFollowingNodes" presStyleLbl="node1" presStyleIdx="5" presStyleCnt="6" custRadScaleRad="104932" custRadScaleInc="-3756">
        <dgm:presLayoutVars>
          <dgm:bulletEnabled val="1"/>
        </dgm:presLayoutVars>
      </dgm:prSet>
      <dgm:spPr/>
      <dgm:t>
        <a:bodyPr/>
        <a:lstStyle/>
        <a:p>
          <a:endParaRPr lang="en-US"/>
        </a:p>
      </dgm:t>
    </dgm:pt>
  </dgm:ptLst>
  <dgm:cxnLst>
    <dgm:cxn modelId="{3A9AA4DA-53A8-4089-8901-028B2F72FBAF}" srcId="{5CF62AAA-2C28-4CB7-89E3-EA7C467CCEC8}" destId="{E27B8B33-3FF7-4338-A382-42D9B14848ED}" srcOrd="4" destOrd="0" parTransId="{E09C8752-B308-4D55-9BE2-2DFEB1241A86}" sibTransId="{58F78C12-5A90-462E-8261-C977A9C0B371}"/>
    <dgm:cxn modelId="{F51DFE18-5B5E-4FCD-A77E-7BCB0171F877}" srcId="{5CF62AAA-2C28-4CB7-89E3-EA7C467CCEC8}" destId="{F0E51717-D90E-4430-8E9B-CC14C570D660}" srcOrd="2" destOrd="0" parTransId="{84E97EFF-150A-4AE5-890A-D9DAD871429C}" sibTransId="{D19E4AC2-B200-4E8E-98F7-E8CEA11E67E1}"/>
    <dgm:cxn modelId="{F4C0ADCC-2C9D-471E-8134-B648EA1EE3A7}" srcId="{5CF62AAA-2C28-4CB7-89E3-EA7C467CCEC8}" destId="{6D304411-3534-481C-9698-3AAA9AA65810}" srcOrd="1" destOrd="0" parTransId="{64C6BB00-C42B-4C31-9FE3-B7C0DF4CD1D1}" sibTransId="{FFE8C4F3-CAC4-42D4-B03D-DE250AB584CE}"/>
    <dgm:cxn modelId="{D627ECA0-55C8-41F0-8934-5730615B74F7}" type="presOf" srcId="{F0E51717-D90E-4430-8E9B-CC14C570D660}" destId="{82EEC4F2-1439-4A40-9CD8-0898FD67714B}" srcOrd="0" destOrd="0" presId="urn:microsoft.com/office/officeart/2005/8/layout/cycle3"/>
    <dgm:cxn modelId="{70EB4286-7940-4B57-B33C-A2C73D147CDD}" type="presOf" srcId="{026ACFC4-0A80-4DFB-9C7A-F1C6A67733FD}" destId="{57BD0482-7998-4C72-AA0C-C3849CE20749}" srcOrd="0" destOrd="0" presId="urn:microsoft.com/office/officeart/2005/8/layout/cycle3"/>
    <dgm:cxn modelId="{E3BAF717-9A56-4548-86E2-837E19839275}" type="presOf" srcId="{5CF62AAA-2C28-4CB7-89E3-EA7C467CCEC8}" destId="{43637C99-A327-4BB5-B1A0-9FD8515AD5D5}" srcOrd="0" destOrd="0" presId="urn:microsoft.com/office/officeart/2005/8/layout/cycle3"/>
    <dgm:cxn modelId="{D3D2F704-4626-4113-A7B4-F19D19B66BC2}" type="presOf" srcId="{E27B8B33-3FF7-4338-A382-42D9B14848ED}" destId="{1AF33B0B-95A9-46DE-9DF1-7FDD8CBAE4B1}" srcOrd="0" destOrd="0" presId="urn:microsoft.com/office/officeart/2005/8/layout/cycle3"/>
    <dgm:cxn modelId="{0CA30768-5896-4AF4-8522-1F1E62169ED0}" srcId="{5CF62AAA-2C28-4CB7-89E3-EA7C467CCEC8}" destId="{026ACFC4-0A80-4DFB-9C7A-F1C6A67733FD}" srcOrd="0" destOrd="0" parTransId="{6F458C6E-A716-4348-B884-96564AD69CCE}" sibTransId="{ECACD4BA-7691-4E59-9607-4DF9FCA87435}"/>
    <dgm:cxn modelId="{C6349803-64B1-498D-8A51-6CA9AD171B24}" srcId="{5CF62AAA-2C28-4CB7-89E3-EA7C467CCEC8}" destId="{94D014F7-BF24-4A81-AF31-C0453C01738A}" srcOrd="3" destOrd="0" parTransId="{35DB4946-2D70-49FD-A74E-FE3ED9A26377}" sibTransId="{34B7D2D7-00D8-41D6-9068-AFE23665173B}"/>
    <dgm:cxn modelId="{93FDB22D-7579-455C-AD54-17DA90826CD8}" type="presOf" srcId="{ECACD4BA-7691-4E59-9607-4DF9FCA87435}" destId="{F631E654-8BA5-41BF-B189-FADF24E2ADFF}" srcOrd="0" destOrd="0" presId="urn:microsoft.com/office/officeart/2005/8/layout/cycle3"/>
    <dgm:cxn modelId="{A309FCA6-AA3C-4C17-93F3-3C64B5894553}" type="presOf" srcId="{65733039-D936-4A33-A354-B03CB6E6B9B5}" destId="{DCA25780-0D20-4676-8462-CE1CA1A1FAA7}" srcOrd="0" destOrd="0" presId="urn:microsoft.com/office/officeart/2005/8/layout/cycle3"/>
    <dgm:cxn modelId="{1AB3DE4C-A9AB-46A2-9C2D-F6FA03236414}" type="presOf" srcId="{6D304411-3534-481C-9698-3AAA9AA65810}" destId="{49D623B6-C839-4961-8577-9F9D28F4A72B}" srcOrd="0" destOrd="0" presId="urn:microsoft.com/office/officeart/2005/8/layout/cycle3"/>
    <dgm:cxn modelId="{4ACB308E-16F9-4249-92C6-B5B8B94B1518}" srcId="{5CF62AAA-2C28-4CB7-89E3-EA7C467CCEC8}" destId="{65733039-D936-4A33-A354-B03CB6E6B9B5}" srcOrd="5" destOrd="0" parTransId="{2D0A832E-A031-417F-9FD0-FC0B4DE709BA}" sibTransId="{EB20782C-C8F6-4BD2-AD52-4EC897B05E8F}"/>
    <dgm:cxn modelId="{0EF54487-0FBE-4E41-9BF3-ED8956FB4C5A}" type="presOf" srcId="{94D014F7-BF24-4A81-AF31-C0453C01738A}" destId="{EBC6FA32-8F0C-4A55-BFD4-770C34017512}" srcOrd="0" destOrd="0" presId="urn:microsoft.com/office/officeart/2005/8/layout/cycle3"/>
    <dgm:cxn modelId="{3D5EB184-48C0-46F2-BD4A-4BEE475C51EA}" type="presParOf" srcId="{43637C99-A327-4BB5-B1A0-9FD8515AD5D5}" destId="{4436534A-0965-495C-A6A9-3BD0A16E4479}" srcOrd="0" destOrd="0" presId="urn:microsoft.com/office/officeart/2005/8/layout/cycle3"/>
    <dgm:cxn modelId="{E1AA25FE-B5DA-4400-9CDC-723275DB7197}" type="presParOf" srcId="{4436534A-0965-495C-A6A9-3BD0A16E4479}" destId="{57BD0482-7998-4C72-AA0C-C3849CE20749}" srcOrd="0" destOrd="0" presId="urn:microsoft.com/office/officeart/2005/8/layout/cycle3"/>
    <dgm:cxn modelId="{7E3DA4A8-B5ED-4E59-98D1-703493BAC175}" type="presParOf" srcId="{4436534A-0965-495C-A6A9-3BD0A16E4479}" destId="{F631E654-8BA5-41BF-B189-FADF24E2ADFF}" srcOrd="1" destOrd="0" presId="urn:microsoft.com/office/officeart/2005/8/layout/cycle3"/>
    <dgm:cxn modelId="{68D05626-2226-4E0B-A448-BFBBF1D04536}" type="presParOf" srcId="{4436534A-0965-495C-A6A9-3BD0A16E4479}" destId="{49D623B6-C839-4961-8577-9F9D28F4A72B}" srcOrd="2" destOrd="0" presId="urn:microsoft.com/office/officeart/2005/8/layout/cycle3"/>
    <dgm:cxn modelId="{258CF3D5-0B43-45F0-B78D-E60A6C3C41B6}" type="presParOf" srcId="{4436534A-0965-495C-A6A9-3BD0A16E4479}" destId="{82EEC4F2-1439-4A40-9CD8-0898FD67714B}" srcOrd="3" destOrd="0" presId="urn:microsoft.com/office/officeart/2005/8/layout/cycle3"/>
    <dgm:cxn modelId="{7E819086-0B2C-43F2-B049-F5C267B6B1CD}" type="presParOf" srcId="{4436534A-0965-495C-A6A9-3BD0A16E4479}" destId="{EBC6FA32-8F0C-4A55-BFD4-770C34017512}" srcOrd="4" destOrd="0" presId="urn:microsoft.com/office/officeart/2005/8/layout/cycle3"/>
    <dgm:cxn modelId="{9CC22E60-F632-47FF-B59A-D9962C0AA17F}" type="presParOf" srcId="{4436534A-0965-495C-A6A9-3BD0A16E4479}" destId="{1AF33B0B-95A9-46DE-9DF1-7FDD8CBAE4B1}" srcOrd="5" destOrd="0" presId="urn:microsoft.com/office/officeart/2005/8/layout/cycle3"/>
    <dgm:cxn modelId="{FE9A4647-F1E3-4816-AB96-D71FF57964FB}" type="presParOf" srcId="{4436534A-0965-495C-A6A9-3BD0A16E4479}" destId="{DCA25780-0D20-4676-8462-CE1CA1A1FAA7}" srcOrd="6"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1E654-8BA5-41BF-B189-FADF24E2ADFF}">
      <dsp:nvSpPr>
        <dsp:cNvPr id="0" name=""/>
        <dsp:cNvSpPr/>
      </dsp:nvSpPr>
      <dsp:spPr>
        <a:xfrm>
          <a:off x="643015" y="-6461"/>
          <a:ext cx="4733768" cy="4733768"/>
        </a:xfrm>
        <a:prstGeom prst="circularArrow">
          <a:avLst>
            <a:gd name="adj1" fmla="val 5274"/>
            <a:gd name="adj2" fmla="val 312630"/>
            <a:gd name="adj3" fmla="val 14266365"/>
            <a:gd name="adj4" fmla="val 17104680"/>
            <a:gd name="adj5" fmla="val 5477"/>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sp>
    <dsp:sp modelId="{57BD0482-7998-4C72-AA0C-C3849CE20749}">
      <dsp:nvSpPr>
        <dsp:cNvPr id="0" name=""/>
        <dsp:cNvSpPr/>
      </dsp:nvSpPr>
      <dsp:spPr>
        <a:xfrm>
          <a:off x="2129563" y="0"/>
          <a:ext cx="1760673" cy="880336"/>
        </a:xfrm>
        <a:prstGeom prst="roundRect">
          <a:avLst/>
        </a:prstGeom>
        <a:solidFill>
          <a:schemeClr val="accent1">
            <a:lumMod val="40000"/>
            <a:lumOff val="6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baseline="0" dirty="0" smtClean="0">
              <a:solidFill>
                <a:schemeClr val="accent1">
                  <a:lumMod val="50000"/>
                </a:schemeClr>
              </a:solidFill>
            </a:rPr>
            <a:t>Conduct CCTV </a:t>
          </a:r>
        </a:p>
        <a:p>
          <a:pPr lvl="0" algn="ctr" defTabSz="622300">
            <a:lnSpc>
              <a:spcPct val="90000"/>
            </a:lnSpc>
            <a:spcBef>
              <a:spcPct val="0"/>
            </a:spcBef>
            <a:spcAft>
              <a:spcPct val="35000"/>
            </a:spcAft>
          </a:pPr>
          <a:r>
            <a:rPr lang="en-US" sz="1400" b="1" kern="1200" baseline="0" dirty="0" smtClean="0">
              <a:solidFill>
                <a:schemeClr val="accent2"/>
              </a:solidFill>
              <a:latin typeface="+mj-lt"/>
            </a:rPr>
            <a:t>INSPECTION</a:t>
          </a:r>
          <a:endParaRPr lang="en-US" sz="1400" b="1" kern="1200" baseline="0" dirty="0">
            <a:solidFill>
              <a:schemeClr val="accent2"/>
            </a:solidFill>
            <a:latin typeface="+mj-lt"/>
          </a:endParaRPr>
        </a:p>
      </dsp:txBody>
      <dsp:txXfrm>
        <a:off x="2172537" y="42974"/>
        <a:ext cx="1674725" cy="794388"/>
      </dsp:txXfrm>
    </dsp:sp>
    <dsp:sp modelId="{49D623B6-C839-4961-8577-9F9D28F4A72B}">
      <dsp:nvSpPr>
        <dsp:cNvPr id="0" name=""/>
        <dsp:cNvSpPr/>
      </dsp:nvSpPr>
      <dsp:spPr>
        <a:xfrm>
          <a:off x="3792671" y="961835"/>
          <a:ext cx="1760673" cy="880336"/>
        </a:xfrm>
        <a:prstGeom prst="roundRect">
          <a:avLst/>
        </a:prstGeom>
        <a:solidFill>
          <a:schemeClr val="accent1">
            <a:lumMod val="50000"/>
          </a:schemeClr>
        </a:solidFill>
        <a:ln w="254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accent2"/>
              </a:solidFill>
              <a:latin typeface="+mj-lt"/>
            </a:rPr>
            <a:t>ANALYZE </a:t>
          </a:r>
          <a:r>
            <a:rPr lang="en-US" sz="1000" kern="1200" dirty="0" smtClean="0"/>
            <a:t>inspection data</a:t>
          </a:r>
          <a:endParaRPr lang="en-US" sz="1000" kern="1200" dirty="0"/>
        </a:p>
      </dsp:txBody>
      <dsp:txXfrm>
        <a:off x="3835645" y="1004809"/>
        <a:ext cx="1674725" cy="794388"/>
      </dsp:txXfrm>
    </dsp:sp>
    <dsp:sp modelId="{82EEC4F2-1439-4A40-9CD8-0898FD67714B}">
      <dsp:nvSpPr>
        <dsp:cNvPr id="0" name=""/>
        <dsp:cNvSpPr/>
      </dsp:nvSpPr>
      <dsp:spPr>
        <a:xfrm>
          <a:off x="3792671" y="2882227"/>
          <a:ext cx="1760673" cy="880336"/>
        </a:xfrm>
        <a:prstGeom prst="roundRect">
          <a:avLst/>
        </a:prstGeom>
        <a:solidFill>
          <a:schemeClr val="accent1">
            <a:lumMod val="50000"/>
          </a:schemeClr>
        </a:solidFill>
        <a:ln w="254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Distribute </a:t>
          </a:r>
          <a:r>
            <a:rPr lang="en-US" sz="1000" b="1" kern="1200" dirty="0" smtClean="0">
              <a:solidFill>
                <a:schemeClr val="accent2"/>
              </a:solidFill>
              <a:latin typeface="+mj-lt"/>
            </a:rPr>
            <a:t>MAINTENANCE REPORTS</a:t>
          </a:r>
          <a:r>
            <a:rPr lang="en-US" sz="1000" b="1" kern="1200" dirty="0" smtClean="0">
              <a:solidFill>
                <a:schemeClr val="accent2"/>
              </a:solidFill>
            </a:rPr>
            <a:t> </a:t>
          </a:r>
          <a:r>
            <a:rPr lang="en-US" sz="1000" kern="1200" dirty="0" smtClean="0"/>
            <a:t>to field crews to enhance current routine maintenance activities</a:t>
          </a:r>
          <a:endParaRPr lang="en-US" sz="1000" kern="1200" dirty="0"/>
        </a:p>
      </dsp:txBody>
      <dsp:txXfrm>
        <a:off x="3835645" y="2925201"/>
        <a:ext cx="1674725" cy="794388"/>
      </dsp:txXfrm>
    </dsp:sp>
    <dsp:sp modelId="{EBC6FA32-8F0C-4A55-BFD4-770C34017512}">
      <dsp:nvSpPr>
        <dsp:cNvPr id="0" name=""/>
        <dsp:cNvSpPr/>
      </dsp:nvSpPr>
      <dsp:spPr>
        <a:xfrm>
          <a:off x="2129563" y="3842424"/>
          <a:ext cx="1760673" cy="880336"/>
        </a:xfrm>
        <a:prstGeom prst="roundRect">
          <a:avLst/>
        </a:prstGeom>
        <a:solidFill>
          <a:schemeClr val="accent1">
            <a:lumMod val="50000"/>
          </a:schemeClr>
        </a:solidFill>
        <a:ln w="254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Identify &amp; repair critical </a:t>
          </a:r>
          <a:r>
            <a:rPr lang="en-US" sz="1000" b="1" kern="1200" dirty="0" smtClean="0">
              <a:solidFill>
                <a:schemeClr val="accent2"/>
              </a:solidFill>
              <a:latin typeface="+mj-lt"/>
            </a:rPr>
            <a:t>STRUCTURAL DEFECTS</a:t>
          </a:r>
          <a:endParaRPr lang="en-US" sz="1000" b="1" i="1" kern="1200" dirty="0">
            <a:solidFill>
              <a:schemeClr val="accent2"/>
            </a:solidFill>
            <a:latin typeface="+mj-lt"/>
          </a:endParaRPr>
        </a:p>
      </dsp:txBody>
      <dsp:txXfrm>
        <a:off x="2172537" y="3885398"/>
        <a:ext cx="1674725" cy="794388"/>
      </dsp:txXfrm>
    </dsp:sp>
    <dsp:sp modelId="{1AF33B0B-95A9-46DE-9DF1-7FDD8CBAE4B1}">
      <dsp:nvSpPr>
        <dsp:cNvPr id="0" name=""/>
        <dsp:cNvSpPr/>
      </dsp:nvSpPr>
      <dsp:spPr>
        <a:xfrm>
          <a:off x="466454" y="2882227"/>
          <a:ext cx="1760673" cy="880336"/>
        </a:xfrm>
        <a:prstGeom prst="roundRect">
          <a:avLst/>
        </a:prstGeom>
        <a:solidFill>
          <a:schemeClr val="accent1">
            <a:lumMod val="50000"/>
          </a:schemeClr>
        </a:solidFill>
        <a:ln w="254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Provide collection system owners with a </a:t>
          </a:r>
          <a:r>
            <a:rPr lang="en-US" sz="1000" b="1" kern="1200" dirty="0" smtClean="0">
              <a:solidFill>
                <a:schemeClr val="accent2"/>
              </a:solidFill>
              <a:latin typeface="+mj-lt"/>
            </a:rPr>
            <a:t>REPORT</a:t>
          </a:r>
          <a:r>
            <a:rPr lang="en-US" sz="1000" kern="1200" dirty="0" smtClean="0"/>
            <a:t> of the condition of their sewer collection system</a:t>
          </a:r>
          <a:endParaRPr lang="en-US" sz="1000" kern="1200" dirty="0"/>
        </a:p>
      </dsp:txBody>
      <dsp:txXfrm>
        <a:off x="509428" y="2925201"/>
        <a:ext cx="1674725" cy="794388"/>
      </dsp:txXfrm>
    </dsp:sp>
    <dsp:sp modelId="{DCA25780-0D20-4676-8462-CE1CA1A1FAA7}">
      <dsp:nvSpPr>
        <dsp:cNvPr id="0" name=""/>
        <dsp:cNvSpPr/>
      </dsp:nvSpPr>
      <dsp:spPr>
        <a:xfrm>
          <a:off x="351459" y="973874"/>
          <a:ext cx="1760673" cy="880336"/>
        </a:xfrm>
        <a:prstGeom prst="roundRect">
          <a:avLst/>
        </a:prstGeom>
        <a:solidFill>
          <a:schemeClr val="accent1">
            <a:lumMod val="50000"/>
          </a:schemeClr>
        </a:solidFill>
        <a:ln w="254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accent2"/>
              </a:solidFill>
              <a:latin typeface="+mj-lt"/>
            </a:rPr>
            <a:t>DATA MANAGEMENT </a:t>
          </a:r>
          <a:r>
            <a:rPr lang="en-US" sz="1000" kern="1200" dirty="0" smtClean="0"/>
            <a:t>and Integration into map-based application for historical comparisons &amp; benchmarking</a:t>
          </a:r>
          <a:endParaRPr lang="en-US" sz="1000" kern="1200" dirty="0"/>
        </a:p>
      </dsp:txBody>
      <dsp:txXfrm>
        <a:off x="394433" y="1016848"/>
        <a:ext cx="1674725" cy="79438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7.png"/></Relationships>
</file>

<file path=ppt/drawings/drawing1.xml><?xml version="1.0" encoding="utf-8"?>
<c:userShapes xmlns:c="http://schemas.openxmlformats.org/drawingml/2006/chart">
  <cdr:relSizeAnchor xmlns:cdr="http://schemas.openxmlformats.org/drawingml/2006/chartDrawing">
    <cdr:from>
      <cdr:x>0</cdr:x>
      <cdr:y>0.00579</cdr:y>
    </cdr:from>
    <cdr:to>
      <cdr:x>1</cdr:x>
      <cdr:y>1</cdr:y>
    </cdr:to>
    <cdr:pic>
      <cdr:nvPicPr>
        <cdr:cNvPr id="2" name="Picture 1"/>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0" y="22492"/>
          <a:ext cx="7543800" cy="386370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038475" cy="465138"/>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70340" y="4"/>
            <a:ext cx="3038475" cy="465138"/>
          </a:xfrm>
          <a:prstGeom prst="rect">
            <a:avLst/>
          </a:prstGeom>
        </p:spPr>
        <p:txBody>
          <a:bodyPr vert="horz" lIns="91427" tIns="45713" rIns="91427" bIns="45713" rtlCol="0"/>
          <a:lstStyle>
            <a:lvl1pPr algn="r">
              <a:defRPr sz="1200"/>
            </a:lvl1pPr>
          </a:lstStyle>
          <a:p>
            <a:fld id="{E4F0B257-60C9-4AF7-B0E9-0FA2EAA07D34}" type="datetimeFigureOut">
              <a:rPr lang="en-US" smtClean="0"/>
              <a:pPr/>
              <a:t>02/24/2014</a:t>
            </a:fld>
            <a:endParaRPr lang="en-US"/>
          </a:p>
        </p:txBody>
      </p:sp>
      <p:sp>
        <p:nvSpPr>
          <p:cNvPr id="4" name="Footer Placeholder 3"/>
          <p:cNvSpPr>
            <a:spLocks noGrp="1"/>
          </p:cNvSpPr>
          <p:nvPr>
            <p:ph type="ftr" sz="quarter" idx="2"/>
          </p:nvPr>
        </p:nvSpPr>
        <p:spPr>
          <a:xfrm>
            <a:off x="3" y="8829675"/>
            <a:ext cx="3038475" cy="465138"/>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675"/>
            <a:ext cx="3038475" cy="465138"/>
          </a:xfrm>
          <a:prstGeom prst="rect">
            <a:avLst/>
          </a:prstGeom>
        </p:spPr>
        <p:txBody>
          <a:bodyPr vert="horz" lIns="91427" tIns="45713" rIns="91427" bIns="45713" rtlCol="0" anchor="b"/>
          <a:lstStyle>
            <a:lvl1pPr algn="r">
              <a:defRPr sz="1200"/>
            </a:lvl1pPr>
          </a:lstStyle>
          <a:p>
            <a:fld id="{C0279416-BD03-4F87-BFAB-F0CE0DD31038}" type="slidenum">
              <a:rPr lang="en-US" smtClean="0"/>
              <a:pPr/>
              <a:t>‹#›</a:t>
            </a:fld>
            <a:endParaRPr lang="en-US"/>
          </a:p>
        </p:txBody>
      </p:sp>
    </p:spTree>
    <p:extLst>
      <p:ext uri="{BB962C8B-B14F-4D97-AF65-F5344CB8AC3E}">
        <p14:creationId xmlns:p14="http://schemas.microsoft.com/office/powerpoint/2010/main" val="5382025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172388" y="3276601"/>
            <a:ext cx="6685612" cy="5867400"/>
          </a:xfrm>
          <a:prstGeom prst="rect">
            <a:avLst/>
          </a:prstGeom>
        </p:spPr>
        <p:txBody>
          <a:bodyPr vert="horz" lIns="108834" tIns="54417" rIns="108834" bIns="5441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6172200" y="0"/>
            <a:ext cx="838200" cy="464820"/>
          </a:xfrm>
          <a:prstGeom prst="rect">
            <a:avLst/>
          </a:prstGeom>
        </p:spPr>
        <p:txBody>
          <a:bodyPr vert="horz" lIns="108834" tIns="54417" rIns="108834" bIns="54417" rtlCol="0" anchor="b"/>
          <a:lstStyle>
            <a:lvl1pPr algn="r">
              <a:defRPr sz="1400"/>
            </a:lvl1pPr>
          </a:lstStyle>
          <a:p>
            <a:fld id="{E6159679-BCF3-40C5-8E60-24466CDECCDB}" type="slidenum">
              <a:rPr lang="en-US" sz="1700" smtClean="0">
                <a:solidFill>
                  <a:srgbClr val="00B0F0"/>
                </a:solidFill>
              </a:rPr>
              <a:pPr/>
              <a:t>‹#›</a:t>
            </a:fld>
            <a:endParaRPr lang="en-US" dirty="0"/>
          </a:p>
        </p:txBody>
      </p:sp>
      <p:sp>
        <p:nvSpPr>
          <p:cNvPr id="4" name="Slide Image Placeholder 3"/>
          <p:cNvSpPr>
            <a:spLocks noGrp="1" noRot="1" noChangeAspect="1"/>
          </p:cNvSpPr>
          <p:nvPr>
            <p:ph type="sldImg" idx="2"/>
          </p:nvPr>
        </p:nvSpPr>
        <p:spPr>
          <a:xfrm>
            <a:off x="149225" y="150813"/>
            <a:ext cx="4060825" cy="3046412"/>
          </a:xfrm>
          <a:prstGeom prst="rect">
            <a:avLst/>
          </a:prstGeom>
          <a:noFill/>
          <a:ln w="12700">
            <a:solidFill>
              <a:prstClr val="black"/>
            </a:solidFill>
          </a:ln>
        </p:spPr>
        <p:txBody>
          <a:bodyPr vert="horz" lIns="108834" tIns="54417" rIns="108834" bIns="54417" rtlCol="0" anchor="ctr"/>
          <a:lstStyle/>
          <a:p>
            <a:endParaRPr lang="en-US"/>
          </a:p>
        </p:txBody>
      </p:sp>
    </p:spTree>
    <p:extLst>
      <p:ext uri="{BB962C8B-B14F-4D97-AF65-F5344CB8AC3E}">
        <p14:creationId xmlns:p14="http://schemas.microsoft.com/office/powerpoint/2010/main" val="29562005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b="0" kern="1200" baseline="0">
        <a:solidFill>
          <a:schemeClr val="tx1"/>
        </a:solidFill>
        <a:latin typeface="Arial" pitchFamily="34" charset="0"/>
        <a:ea typeface="+mn-ea"/>
        <a:cs typeface="+mn-cs"/>
      </a:defRPr>
    </a:lvl1pPr>
    <a:lvl2pPr marL="457200" algn="l" defTabSz="914400" rtl="0" eaLnBrk="1" latinLnBrk="0" hangingPunct="1">
      <a:defRPr sz="1600" b="0" kern="1200" baseline="0">
        <a:solidFill>
          <a:schemeClr val="tx1"/>
        </a:solidFill>
        <a:latin typeface="Arial" pitchFamily="34" charset="0"/>
        <a:ea typeface="+mn-ea"/>
        <a:cs typeface="+mn-cs"/>
      </a:defRPr>
    </a:lvl2pPr>
    <a:lvl3pPr marL="914400" algn="l" defTabSz="914400" rtl="0" eaLnBrk="1" latinLnBrk="0" hangingPunct="1">
      <a:defRPr sz="1600" b="0" kern="1200" baseline="0">
        <a:solidFill>
          <a:schemeClr val="tx1"/>
        </a:solidFill>
        <a:latin typeface="Arial" pitchFamily="34" charset="0"/>
        <a:ea typeface="+mn-ea"/>
        <a:cs typeface="+mn-cs"/>
      </a:defRPr>
    </a:lvl3pPr>
    <a:lvl4pPr marL="1371600" algn="l" defTabSz="914400" rtl="0" eaLnBrk="1" latinLnBrk="0" hangingPunct="1">
      <a:defRPr sz="1600" b="0" kern="1200" baseline="0">
        <a:solidFill>
          <a:schemeClr val="tx1"/>
        </a:solidFill>
        <a:latin typeface="Arial" pitchFamily="34" charset="0"/>
        <a:ea typeface="+mn-ea"/>
        <a:cs typeface="+mn-cs"/>
      </a:defRPr>
    </a:lvl4pPr>
    <a:lvl5pPr marL="1828800" algn="l" defTabSz="914400" rtl="0" eaLnBrk="1" latinLnBrk="0" hangingPunct="1">
      <a:defRPr sz="1600" b="0" kern="1200" baseline="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solidFill>
                  <a:schemeClr val="tx1"/>
                </a:solidFill>
              </a:rPr>
              <a:t>Good morning, </a:t>
            </a:r>
          </a:p>
          <a:p>
            <a:endParaRPr lang="en-US" baseline="0" dirty="0" smtClean="0">
              <a:solidFill>
                <a:schemeClr val="tx1"/>
              </a:solidFill>
            </a:endParaRPr>
          </a:p>
          <a:p>
            <a:r>
              <a:rPr lang="en-US" baseline="0" dirty="0" smtClean="0">
                <a:solidFill>
                  <a:schemeClr val="tx1"/>
                </a:solidFill>
              </a:rPr>
              <a:t>Fernando Villaluna</a:t>
            </a:r>
          </a:p>
          <a:p>
            <a:r>
              <a:rPr lang="en-US" baseline="0" dirty="0" smtClean="0">
                <a:solidFill>
                  <a:schemeClr val="tx1"/>
                </a:solidFill>
              </a:rPr>
              <a:t>	Civil Engineer</a:t>
            </a:r>
          </a:p>
          <a:p>
            <a:r>
              <a:rPr lang="en-US" baseline="0" dirty="0" smtClean="0">
                <a:solidFill>
                  <a:schemeClr val="tx1"/>
                </a:solidFill>
              </a:rPr>
              <a:t>	Los Angeles County Department of Public Works </a:t>
            </a:r>
          </a:p>
          <a:p>
            <a:r>
              <a:rPr lang="en-US" baseline="0" dirty="0" smtClean="0">
                <a:solidFill>
                  <a:schemeClr val="tx1"/>
                </a:solidFill>
              </a:rPr>
              <a:t>	</a:t>
            </a:r>
          </a:p>
          <a:p>
            <a:r>
              <a:rPr lang="en-US" baseline="0" dirty="0" smtClean="0">
                <a:solidFill>
                  <a:schemeClr val="tx1"/>
                </a:solidFill>
              </a:rPr>
              <a:t>I am part of the Department’s Sewer Maintenance Division, </a:t>
            </a:r>
          </a:p>
          <a:p>
            <a:r>
              <a:rPr lang="en-US" baseline="0" dirty="0" smtClean="0">
                <a:solidFill>
                  <a:schemeClr val="tx1"/>
                </a:solidFill>
              </a:rPr>
              <a:t>where I manage the Sanitary Sewer Condition Assessment </a:t>
            </a:r>
          </a:p>
          <a:p>
            <a:r>
              <a:rPr lang="en-US" baseline="0" dirty="0" smtClean="0">
                <a:solidFill>
                  <a:schemeClr val="tx1"/>
                </a:solidFill>
              </a:rPr>
              <a:t>Program.  </a:t>
            </a:r>
          </a:p>
        </p:txBody>
      </p:sp>
      <p:sp>
        <p:nvSpPr>
          <p:cNvPr id="4" name="Slide Number Placeholder 3"/>
          <p:cNvSpPr>
            <a:spLocks noGrp="1"/>
          </p:cNvSpPr>
          <p:nvPr>
            <p:ph type="sldNum" sz="quarter" idx="10"/>
          </p:nvPr>
        </p:nvSpPr>
        <p:spPr/>
        <p:txBody>
          <a:bodyPr/>
          <a:lstStyle/>
          <a:p>
            <a:fld id="{E6159679-BCF3-40C5-8E60-24466CDECCDB}" type="slidenum">
              <a:rPr lang="en-US" sz="1700" smtClean="0">
                <a:solidFill>
                  <a:srgbClr val="00B0F0"/>
                </a:solidFill>
              </a:rPr>
              <a:pPr/>
              <a:t>1</a:t>
            </a:fld>
            <a:endParaRPr lang="en-US" dirty="0"/>
          </a:p>
        </p:txBody>
      </p:sp>
    </p:spTree>
    <p:extLst>
      <p:ext uri="{BB962C8B-B14F-4D97-AF65-F5344CB8AC3E}">
        <p14:creationId xmlns:p14="http://schemas.microsoft.com/office/powerpoint/2010/main" val="1440195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0" baseline="0" dirty="0" smtClean="0"/>
              <a:t>These steps summarize the activities involved in the inspection process:  </a:t>
            </a:r>
          </a:p>
          <a:p>
            <a:endParaRPr lang="en-US" sz="1400" b="1" baseline="0" dirty="0" smtClean="0"/>
          </a:p>
          <a:p>
            <a:r>
              <a:rPr lang="en-US" sz="1400" b="1" baseline="0" dirty="0" smtClean="0"/>
              <a:t>Light Cleaning </a:t>
            </a:r>
          </a:p>
          <a:p>
            <a:pPr lvl="1">
              <a:buFont typeface="Arial" pitchFamily="34" charset="0"/>
              <a:buChar char="•"/>
            </a:pPr>
            <a:r>
              <a:rPr lang="en-US" sz="1400" baseline="0" dirty="0" smtClean="0"/>
              <a:t>Originally, we started out with a light cleaning of our lines so that we could observe the grease </a:t>
            </a:r>
            <a:r>
              <a:rPr lang="en-US" sz="1400" baseline="0" dirty="0" smtClean="0"/>
              <a:t>buildup, roots, and other maintenance issues </a:t>
            </a:r>
            <a:r>
              <a:rPr lang="en-US" sz="1400" baseline="0" dirty="0" smtClean="0"/>
              <a:t>that existed in our pipes; but just recently, we had changed our scope to include a complete cleaning of the lines by our contractor prior to the actual televising to remove all debris to note all structural defects and to eliminate the need to having a crew come back to the line to remove roots, grease and debris.  </a:t>
            </a:r>
            <a:endParaRPr lang="en-US" sz="1400" baseline="0" dirty="0" smtClean="0"/>
          </a:p>
          <a:p>
            <a:pPr lvl="1">
              <a:buFont typeface="Arial" pitchFamily="34" charset="0"/>
              <a:buChar char="•"/>
            </a:pPr>
            <a:endParaRPr lang="en-US" sz="1400" baseline="0" dirty="0" smtClean="0"/>
          </a:p>
          <a:p>
            <a:r>
              <a:rPr lang="en-US" sz="1400" b="1" baseline="0" dirty="0" smtClean="0"/>
              <a:t>CCTV Inspection</a:t>
            </a:r>
          </a:p>
          <a:p>
            <a:pPr lvl="1">
              <a:buFont typeface="Arial" pitchFamily="34" charset="0"/>
              <a:buChar char="•"/>
            </a:pPr>
            <a:r>
              <a:rPr lang="en-US" sz="1400" baseline="0" dirty="0" smtClean="0"/>
              <a:t> Conducted via robotic camera controlled through a CCTV truck</a:t>
            </a:r>
          </a:p>
          <a:p>
            <a:pPr lvl="1"/>
            <a:endParaRPr lang="en-US" sz="1400" baseline="0" dirty="0" smtClean="0"/>
          </a:p>
          <a:p>
            <a:r>
              <a:rPr lang="en-US" sz="1400" b="1" baseline="0" dirty="0" smtClean="0"/>
              <a:t>Data Collection</a:t>
            </a:r>
          </a:p>
          <a:p>
            <a:pPr lvl="1">
              <a:buFont typeface="Arial" pitchFamily="34" charset="0"/>
              <a:buNone/>
            </a:pPr>
            <a:endParaRPr lang="en-US" sz="1400" baseline="0" dirty="0" smtClean="0"/>
          </a:p>
          <a:p>
            <a:pPr marL="342900" indent="-342900">
              <a:buNone/>
            </a:pPr>
            <a:r>
              <a:rPr lang="en-US" sz="1400" baseline="0" dirty="0" smtClean="0">
                <a:solidFill>
                  <a:schemeClr val="tx1"/>
                </a:solidFill>
              </a:rPr>
              <a:t>Chose the nationally recognized standard for coding defects </a:t>
            </a:r>
            <a:r>
              <a:rPr lang="en-US" sz="1400" baseline="0" dirty="0" smtClean="0">
                <a:solidFill>
                  <a:schemeClr val="tx1"/>
                </a:solidFill>
              </a:rPr>
              <a:t>developed </a:t>
            </a:r>
            <a:r>
              <a:rPr lang="en-US" sz="1400" baseline="0" dirty="0" smtClean="0">
                <a:solidFill>
                  <a:schemeClr val="tx1"/>
                </a:solidFill>
              </a:rPr>
              <a:t>by NASSCO…the Pipeline Assessment and </a:t>
            </a:r>
            <a:r>
              <a:rPr lang="en-US" sz="1400" baseline="0" dirty="0" smtClean="0">
                <a:solidFill>
                  <a:schemeClr val="tx1"/>
                </a:solidFill>
              </a:rPr>
              <a:t>Certification </a:t>
            </a:r>
            <a:r>
              <a:rPr lang="en-US" sz="1400" baseline="0" dirty="0" smtClean="0">
                <a:solidFill>
                  <a:schemeClr val="tx1"/>
                </a:solidFill>
              </a:rPr>
              <a:t>Program (PACP) </a:t>
            </a:r>
          </a:p>
          <a:p>
            <a:pPr marL="342900" indent="-342900">
              <a:buAutoNum type="arabicPeriod"/>
            </a:pPr>
            <a:endParaRPr lang="en-US" sz="1400" baseline="0" dirty="0" smtClean="0">
              <a:solidFill>
                <a:schemeClr val="tx1"/>
              </a:solidFill>
            </a:endParaRPr>
          </a:p>
          <a:p>
            <a:pPr marL="342900" indent="-342900">
              <a:buNone/>
            </a:pPr>
            <a:r>
              <a:rPr lang="en-US" sz="1400" baseline="0" dirty="0" smtClean="0">
                <a:solidFill>
                  <a:schemeClr val="tx1"/>
                </a:solidFill>
              </a:rPr>
              <a:t>This program rates the maintenance and structural defects </a:t>
            </a:r>
            <a:r>
              <a:rPr lang="en-US" sz="1400" baseline="0" dirty="0" smtClean="0">
                <a:solidFill>
                  <a:schemeClr val="tx1"/>
                </a:solidFill>
              </a:rPr>
              <a:t>separately </a:t>
            </a:r>
            <a:r>
              <a:rPr lang="en-US" sz="1400" baseline="0" dirty="0" smtClean="0">
                <a:solidFill>
                  <a:schemeClr val="tx1"/>
                </a:solidFill>
              </a:rPr>
              <a:t>on a standard scale between 1 to 5, </a:t>
            </a:r>
            <a:r>
              <a:rPr lang="en-US" sz="1400" baseline="0" dirty="0" smtClean="0">
                <a:solidFill>
                  <a:schemeClr val="tx1"/>
                </a:solidFill>
              </a:rPr>
              <a:t>with </a:t>
            </a:r>
            <a:r>
              <a:rPr lang="en-US" sz="1400" baseline="0" dirty="0" smtClean="0">
                <a:solidFill>
                  <a:schemeClr val="tx1"/>
                </a:solidFill>
              </a:rPr>
              <a:t>5 being the worse.  </a:t>
            </a:r>
          </a:p>
          <a:p>
            <a:pPr marL="342900" indent="-342900">
              <a:buAutoNum type="arabicPeriod"/>
            </a:pPr>
            <a:endParaRPr lang="en-US" sz="1400" baseline="0" dirty="0" smtClean="0">
              <a:solidFill>
                <a:schemeClr val="tx1"/>
              </a:solidFill>
            </a:endParaRPr>
          </a:p>
          <a:p>
            <a:pPr marL="342900" indent="-342900">
              <a:buNone/>
            </a:pPr>
            <a:r>
              <a:rPr lang="en-US" sz="1400" baseline="0" dirty="0" smtClean="0">
                <a:solidFill>
                  <a:schemeClr val="tx1"/>
                </a:solidFill>
              </a:rPr>
              <a:t>It also provides an overall score for the sewer line.  </a:t>
            </a:r>
            <a:r>
              <a:rPr lang="en-US" sz="1400" baseline="0" dirty="0" smtClean="0">
                <a:solidFill>
                  <a:schemeClr val="tx1"/>
                </a:solidFill>
              </a:rPr>
              <a:t>By </a:t>
            </a:r>
            <a:r>
              <a:rPr lang="en-US" sz="1400" baseline="0" dirty="0" smtClean="0">
                <a:solidFill>
                  <a:schemeClr val="tx1"/>
                </a:solidFill>
              </a:rPr>
              <a:t>having this overall score, a </a:t>
            </a:r>
            <a:r>
              <a:rPr lang="en-US" sz="1400" baseline="0" dirty="0" smtClean="0">
                <a:solidFill>
                  <a:schemeClr val="tx1"/>
                </a:solidFill>
              </a:rPr>
              <a:t>baseline is </a:t>
            </a:r>
            <a:r>
              <a:rPr lang="en-US" sz="1400" baseline="0" dirty="0" smtClean="0">
                <a:solidFill>
                  <a:schemeClr val="tx1"/>
                </a:solidFill>
              </a:rPr>
              <a:t>then established for that pipe, and we </a:t>
            </a:r>
            <a:r>
              <a:rPr lang="en-US" sz="1400" baseline="0" dirty="0" smtClean="0">
                <a:solidFill>
                  <a:schemeClr val="tx1"/>
                </a:solidFill>
              </a:rPr>
              <a:t>can measure the </a:t>
            </a:r>
            <a:r>
              <a:rPr lang="en-US" sz="1400" baseline="0" dirty="0" smtClean="0">
                <a:solidFill>
                  <a:schemeClr val="tx1"/>
                </a:solidFill>
              </a:rPr>
              <a:t>deterioration over time between </a:t>
            </a:r>
            <a:r>
              <a:rPr lang="en-US" sz="1400" baseline="0" dirty="0" smtClean="0">
                <a:solidFill>
                  <a:schemeClr val="tx1"/>
                </a:solidFill>
              </a:rPr>
              <a:t>inspection </a:t>
            </a:r>
            <a:r>
              <a:rPr lang="en-US" sz="1400" baseline="0" dirty="0" smtClean="0">
                <a:solidFill>
                  <a:schemeClr val="tx1"/>
                </a:solidFill>
              </a:rPr>
              <a:t>using this score. </a:t>
            </a:r>
          </a:p>
          <a:p>
            <a:pPr marL="342900" indent="-342900">
              <a:buNone/>
            </a:pPr>
            <a:endParaRPr lang="en-US" sz="1400" baseline="0" dirty="0" smtClean="0">
              <a:solidFill>
                <a:schemeClr val="tx1"/>
              </a:solidFill>
            </a:endParaRPr>
          </a:p>
          <a:p>
            <a:pPr marL="342900" indent="-342900">
              <a:buNone/>
            </a:pPr>
            <a:endParaRPr lang="en-US" sz="1400" baseline="0" dirty="0" smtClean="0"/>
          </a:p>
          <a:p>
            <a:endParaRPr lang="en-US" sz="1400" baseline="0" dirty="0" smtClean="0"/>
          </a:p>
          <a:p>
            <a:endParaRPr lang="en-US" sz="1400" baseline="0" dirty="0"/>
          </a:p>
        </p:txBody>
      </p:sp>
      <p:sp>
        <p:nvSpPr>
          <p:cNvPr id="4" name="Slide Number Placeholder 3"/>
          <p:cNvSpPr>
            <a:spLocks noGrp="1"/>
          </p:cNvSpPr>
          <p:nvPr>
            <p:ph type="sldNum" sz="quarter" idx="10"/>
          </p:nvPr>
        </p:nvSpPr>
        <p:spPr/>
        <p:txBody>
          <a:bodyPr/>
          <a:lstStyle/>
          <a:p>
            <a:fld id="{E6159679-BCF3-40C5-8E60-24466CDECCDB}" type="slidenum">
              <a:rPr lang="en-US" sz="1700" smtClean="0">
                <a:solidFill>
                  <a:srgbClr val="00B0F0"/>
                </a:solidFill>
              </a:rPr>
              <a:pPr/>
              <a:t>10</a:t>
            </a:fld>
            <a:endParaRPr lang="en-US" dirty="0"/>
          </a:p>
        </p:txBody>
      </p:sp>
    </p:spTree>
    <p:extLst>
      <p:ext uri="{BB962C8B-B14F-4D97-AF65-F5344CB8AC3E}">
        <p14:creationId xmlns:p14="http://schemas.microsoft.com/office/powerpoint/2010/main" val="2155400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t>
            </a:r>
            <a:r>
              <a:rPr lang="en-US" baseline="0" dirty="0" smtClean="0"/>
              <a:t>we receive the data from the contractor, the data is reviewed by our </a:t>
            </a:r>
            <a:r>
              <a:rPr lang="en-US" dirty="0" smtClean="0"/>
              <a:t>in-house engineering staff</a:t>
            </a:r>
          </a:p>
          <a:p>
            <a:endParaRPr lang="en-US" dirty="0" smtClean="0"/>
          </a:p>
          <a:p>
            <a:r>
              <a:rPr lang="en-US" baseline="0" dirty="0" smtClean="0"/>
              <a:t>We v</a:t>
            </a:r>
            <a:r>
              <a:rPr lang="en-US" dirty="0" smtClean="0"/>
              <a:t>erify that:</a:t>
            </a:r>
            <a:r>
              <a:rPr lang="en-US" baseline="0" dirty="0" smtClean="0"/>
              <a:t> </a:t>
            </a:r>
            <a:endParaRPr lang="en-US" dirty="0" smtClean="0"/>
          </a:p>
          <a:p>
            <a:endParaRPr lang="en-US" dirty="0" smtClean="0"/>
          </a:p>
          <a:p>
            <a:pPr lvl="1"/>
            <a:r>
              <a:rPr lang="en-US" dirty="0" smtClean="0"/>
              <a:t>All segments were inspected</a:t>
            </a:r>
          </a:p>
          <a:p>
            <a:pPr lvl="1"/>
            <a:endParaRPr lang="en-US" dirty="0" smtClean="0"/>
          </a:p>
          <a:p>
            <a:pPr lvl="1"/>
            <a:r>
              <a:rPr lang="en-US" dirty="0" smtClean="0"/>
              <a:t>Inspections were conducted using PACP standards</a:t>
            </a:r>
          </a:p>
          <a:p>
            <a:pPr lvl="1"/>
            <a:endParaRPr lang="en-US" dirty="0" smtClean="0"/>
          </a:p>
          <a:p>
            <a:pPr lvl="1"/>
            <a:r>
              <a:rPr lang="en-US" dirty="0" smtClean="0"/>
              <a:t>Data is properly formatted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6159679-BCF3-40C5-8E60-24466CDECCDB}" type="slidenum">
              <a:rPr lang="en-US" sz="1700" smtClean="0">
                <a:solidFill>
                  <a:srgbClr val="00B0F0"/>
                </a:solidFill>
              </a:rPr>
              <a:pPr/>
              <a:t>11</a:t>
            </a:fld>
            <a:endParaRPr lang="en-US" dirty="0"/>
          </a:p>
        </p:txBody>
      </p:sp>
    </p:spTree>
    <p:extLst>
      <p:ext uri="{BB962C8B-B14F-4D97-AF65-F5344CB8AC3E}">
        <p14:creationId xmlns:p14="http://schemas.microsoft.com/office/powerpoint/2010/main" val="1010558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a:t>
            </a:r>
            <a:r>
              <a:rPr lang="en-US" baseline="0" dirty="0" smtClean="0"/>
              <a:t>r case we write reports for each jurisdiction that were part of that particular project.  The report provides a summary of the overall condition of their system.  </a:t>
            </a:r>
          </a:p>
          <a:p>
            <a:endParaRPr lang="en-US" baseline="0" dirty="0" smtClean="0"/>
          </a:p>
          <a:p>
            <a:r>
              <a:rPr lang="en-US" baseline="0" dirty="0" smtClean="0"/>
              <a:t>The report includes maps and tables, which highlights maintenance and structural issues that were found during the inspection.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6159679-BCF3-40C5-8E60-24466CDECCDB}" type="slidenum">
              <a:rPr lang="en-US" sz="1700" smtClean="0">
                <a:solidFill>
                  <a:srgbClr val="00B0F0"/>
                </a:solidFill>
              </a:rPr>
              <a:pPr/>
              <a:t>12</a:t>
            </a:fld>
            <a:endParaRPr lang="en-US" dirty="0"/>
          </a:p>
        </p:txBody>
      </p:sp>
    </p:spTree>
    <p:extLst>
      <p:ext uri="{BB962C8B-B14F-4D97-AF65-F5344CB8AC3E}">
        <p14:creationId xmlns:p14="http://schemas.microsoft.com/office/powerpoint/2010/main" val="3048949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PACP ratings helps narrow the list of segments needed to review for both</a:t>
            </a:r>
            <a:r>
              <a:rPr lang="en-US" baseline="0" dirty="0" smtClean="0"/>
              <a:t> Structural and Maintenance Issues</a:t>
            </a:r>
          </a:p>
          <a:p>
            <a:endParaRPr lang="en-US" baseline="0" dirty="0" smtClean="0"/>
          </a:p>
          <a:p>
            <a:r>
              <a:rPr lang="en-US" baseline="0" dirty="0" smtClean="0"/>
              <a:t>After reviewing photos and videos of the highest rated segments with critical issues they are prioritized for repair or maintenance service by our crews. </a:t>
            </a:r>
            <a:endParaRPr lang="en-US" dirty="0" smtClean="0"/>
          </a:p>
          <a:p>
            <a:endParaRPr lang="en-US" dirty="0"/>
          </a:p>
        </p:txBody>
      </p:sp>
      <p:sp>
        <p:nvSpPr>
          <p:cNvPr id="4" name="Slide Number Placeholder 3"/>
          <p:cNvSpPr>
            <a:spLocks noGrp="1"/>
          </p:cNvSpPr>
          <p:nvPr>
            <p:ph type="sldNum" sz="quarter" idx="10"/>
          </p:nvPr>
        </p:nvSpPr>
        <p:spPr/>
        <p:txBody>
          <a:bodyPr/>
          <a:lstStyle/>
          <a:p>
            <a:fld id="{E6159679-BCF3-40C5-8E60-24466CDECCDB}" type="slidenum">
              <a:rPr lang="en-US" sz="1700" smtClean="0">
                <a:solidFill>
                  <a:srgbClr val="00B0F0"/>
                </a:solidFill>
              </a:rPr>
              <a:pPr/>
              <a:t>13</a:t>
            </a:fld>
            <a:endParaRPr lang="en-US" dirty="0"/>
          </a:p>
        </p:txBody>
      </p:sp>
    </p:spTree>
    <p:extLst>
      <p:ext uri="{BB962C8B-B14F-4D97-AF65-F5344CB8AC3E}">
        <p14:creationId xmlns:p14="http://schemas.microsoft.com/office/powerpoint/2010/main" val="3049932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terms of maintenance defects, we look at sewers with ratings of 3, 4, and 5s.  In the beginning, we only focused our review on defects with grades of 4 and 5.  But a couple of years into our program,  we soon realized that we were experiencing overflows at sewers with defect ratings of 3s and so we changed our strategy to clean these additional sewers.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If needed</a:t>
            </a:r>
            <a:r>
              <a:rPr lang="en-US" baseline="0" dirty="0" smtClean="0"/>
              <a:t>, these sewers </a:t>
            </a:r>
            <a:r>
              <a:rPr lang="en-US" dirty="0" smtClean="0"/>
              <a:t>are also </a:t>
            </a:r>
            <a:r>
              <a:rPr lang="en-US" baseline="0" dirty="0" smtClean="0"/>
              <a:t> placed on our periodic maintenance schedule for repeated cleaning.  </a:t>
            </a:r>
          </a:p>
          <a:p>
            <a:endParaRPr lang="en-US" baseline="0" dirty="0" smtClean="0"/>
          </a:p>
        </p:txBody>
      </p:sp>
      <p:sp>
        <p:nvSpPr>
          <p:cNvPr id="4" name="Slide Number Placeholder 3"/>
          <p:cNvSpPr>
            <a:spLocks noGrp="1"/>
          </p:cNvSpPr>
          <p:nvPr>
            <p:ph type="sldNum" sz="quarter" idx="10"/>
          </p:nvPr>
        </p:nvSpPr>
        <p:spPr/>
        <p:txBody>
          <a:bodyPr/>
          <a:lstStyle/>
          <a:p>
            <a:fld id="{E6159679-BCF3-40C5-8E60-24466CDECCDB}" type="slidenum">
              <a:rPr lang="en-US" sz="1700" smtClean="0">
                <a:solidFill>
                  <a:srgbClr val="00B0F0"/>
                </a:solidFill>
              </a:rPr>
              <a:pPr/>
              <a:t>14</a:t>
            </a:fld>
            <a:endParaRPr lang="en-US" dirty="0"/>
          </a:p>
        </p:txBody>
      </p:sp>
    </p:spTree>
    <p:extLst>
      <p:ext uri="{BB962C8B-B14F-4D97-AF65-F5344CB8AC3E}">
        <p14:creationId xmlns:p14="http://schemas.microsoft.com/office/powerpoint/2010/main" val="4116460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baseline="0" dirty="0" smtClean="0">
                <a:solidFill>
                  <a:schemeClr val="tx1"/>
                </a:solidFill>
              </a:rPr>
              <a:t>Looking at this breakdown of our maintenance issues… it clearly shows that our system falls within the 80-20 RULE </a:t>
            </a:r>
          </a:p>
          <a:p>
            <a:pPr defTabSz="914266">
              <a:defRPr/>
            </a:pPr>
            <a:endParaRPr lang="en-US" baseline="0" dirty="0" smtClean="0">
              <a:solidFill>
                <a:schemeClr val="tx1"/>
              </a:solidFill>
              <a:sym typeface="Wingdings" pitchFamily="2" charset="2"/>
            </a:endParaRPr>
          </a:p>
          <a:p>
            <a:pPr defTabSz="914266">
              <a:defRPr/>
            </a:pPr>
            <a:r>
              <a:rPr lang="en-US" baseline="0" dirty="0" smtClean="0">
                <a:solidFill>
                  <a:schemeClr val="tx1"/>
                </a:solidFill>
                <a:sym typeface="Wingdings" pitchFamily="2" charset="2"/>
              </a:rPr>
              <a:t></a:t>
            </a:r>
            <a:r>
              <a:rPr lang="en-US" b="1" baseline="0" dirty="0" smtClean="0">
                <a:solidFill>
                  <a:schemeClr val="tx1"/>
                </a:solidFill>
                <a:sym typeface="Wingdings" pitchFamily="2" charset="2"/>
              </a:rPr>
              <a:t> that  80% of the </a:t>
            </a:r>
            <a:r>
              <a:rPr lang="en-US" b="1" u="sng" baseline="0" dirty="0" smtClean="0">
                <a:solidFill>
                  <a:schemeClr val="tx1"/>
                </a:solidFill>
                <a:sym typeface="Wingdings" pitchFamily="2" charset="2"/>
              </a:rPr>
              <a:t>effects</a:t>
            </a:r>
            <a:r>
              <a:rPr lang="en-US" b="1" baseline="0" dirty="0" smtClean="0">
                <a:solidFill>
                  <a:schemeClr val="tx1"/>
                </a:solidFill>
                <a:sym typeface="Wingdings" pitchFamily="2" charset="2"/>
              </a:rPr>
              <a:t> come from 20% of the </a:t>
            </a:r>
            <a:r>
              <a:rPr lang="en-US" b="1" u="sng" baseline="0" dirty="0" smtClean="0">
                <a:solidFill>
                  <a:schemeClr val="tx1"/>
                </a:solidFill>
                <a:sym typeface="Wingdings" pitchFamily="2" charset="2"/>
              </a:rPr>
              <a:t>causes</a:t>
            </a:r>
          </a:p>
          <a:p>
            <a:pPr defTabSz="914266">
              <a:defRPr/>
            </a:pPr>
            <a:r>
              <a:rPr lang="en-US" b="1" baseline="0" dirty="0" smtClean="0">
                <a:solidFill>
                  <a:schemeClr val="tx1"/>
                </a:solidFill>
                <a:sym typeface="Wingdings" pitchFamily="2" charset="2"/>
              </a:rPr>
              <a:t> </a:t>
            </a:r>
          </a:p>
          <a:p>
            <a:pPr defTabSz="914266">
              <a:defRPr/>
            </a:pPr>
            <a:r>
              <a:rPr lang="en-US" baseline="0" dirty="0" smtClean="0">
                <a:solidFill>
                  <a:schemeClr val="tx1"/>
                </a:solidFill>
                <a:sym typeface="Wingdings" pitchFamily="2" charset="2"/>
              </a:rPr>
              <a:t>Our decision to include Grade 3 maintenance issues to our review and cleaning has helped us in reducing and managing our overflows.  </a:t>
            </a:r>
            <a:endParaRPr lang="en-US" baseline="0" dirty="0" smtClean="0">
              <a:solidFill>
                <a:schemeClr val="tx1"/>
              </a:solidFill>
            </a:endParaRPr>
          </a:p>
          <a:p>
            <a:pPr defTabSz="914266">
              <a:defRPr/>
            </a:pPr>
            <a:endParaRPr lang="en-US" baseline="0" dirty="0" smtClean="0">
              <a:solidFill>
                <a:schemeClr val="tx1"/>
              </a:solidFill>
            </a:endParaRPr>
          </a:p>
          <a:p>
            <a:pPr defTabSz="914266">
              <a:defRPr/>
            </a:pPr>
            <a:r>
              <a:rPr lang="en-US" baseline="0" dirty="0" smtClean="0">
                <a:solidFill>
                  <a:schemeClr val="tx1"/>
                </a:solidFill>
              </a:rPr>
              <a:t>We doubled our efforts in addressing maintenance issues, but, on the upside, we protected ourselves from costs associated with  potential overflows.  So, it has proven to be a good return for our additional efforts.  </a:t>
            </a:r>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6159679-BCF3-40C5-8E60-24466CDECCDB}" type="slidenum">
              <a:rPr lang="en-US" sz="1700" smtClean="0">
                <a:solidFill>
                  <a:srgbClr val="00B0F0"/>
                </a:solidFill>
              </a:rPr>
              <a:pPr/>
              <a:t>15</a:t>
            </a:fld>
            <a:endParaRPr lang="en-US" dirty="0"/>
          </a:p>
        </p:txBody>
      </p:sp>
    </p:spTree>
    <p:extLst>
      <p:ext uri="{BB962C8B-B14F-4D97-AF65-F5344CB8AC3E}">
        <p14:creationId xmlns:p14="http://schemas.microsoft.com/office/powerpoint/2010/main" val="609675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cluded in the public education feature of our program, are lateral notices sent to property owners.  </a:t>
            </a:r>
          </a:p>
          <a:p>
            <a:endParaRPr lang="en-US" dirty="0" smtClean="0"/>
          </a:p>
          <a:p>
            <a:r>
              <a:rPr lang="en-US" dirty="0" smtClean="0"/>
              <a:t>Homeowners are notified</a:t>
            </a:r>
            <a:r>
              <a:rPr lang="en-US" baseline="0" dirty="0" smtClean="0"/>
              <a:t> when defects from their lateral are visible from the mainline that may impact the flow of the mainline sewer.</a:t>
            </a:r>
          </a:p>
          <a:p>
            <a:endParaRPr lang="en-US" baseline="0" dirty="0" smtClean="0"/>
          </a:p>
          <a:p>
            <a:r>
              <a:rPr lang="en-US" baseline="0" dirty="0" smtClean="0"/>
              <a:t>In this notice, the homeowners are informed of their responsibility according to our County code to clean and maintain their sewer laterals.  </a:t>
            </a:r>
            <a:endParaRPr lang="en-US" dirty="0" smtClean="0"/>
          </a:p>
          <a:p>
            <a:endParaRPr lang="en-US" dirty="0"/>
          </a:p>
        </p:txBody>
      </p:sp>
      <p:sp>
        <p:nvSpPr>
          <p:cNvPr id="4" name="Slide Number Placeholder 3"/>
          <p:cNvSpPr>
            <a:spLocks noGrp="1"/>
          </p:cNvSpPr>
          <p:nvPr>
            <p:ph type="sldNum" sz="quarter" idx="10"/>
          </p:nvPr>
        </p:nvSpPr>
        <p:spPr/>
        <p:txBody>
          <a:bodyPr/>
          <a:lstStyle/>
          <a:p>
            <a:fld id="{E6159679-BCF3-40C5-8E60-24466CDECCDB}" type="slidenum">
              <a:rPr lang="en-US" sz="1700" smtClean="0">
                <a:solidFill>
                  <a:srgbClr val="00B0F0"/>
                </a:solidFill>
              </a:rPr>
              <a:pPr/>
              <a:t>16</a:t>
            </a:fld>
            <a:endParaRPr lang="en-US" dirty="0"/>
          </a:p>
        </p:txBody>
      </p:sp>
    </p:spTree>
    <p:extLst>
      <p:ext uri="{BB962C8B-B14F-4D97-AF65-F5344CB8AC3E}">
        <p14:creationId xmlns:p14="http://schemas.microsoft.com/office/powerpoint/2010/main" val="2657677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our structural</a:t>
            </a:r>
            <a:r>
              <a:rPr lang="en-US" baseline="0" dirty="0" smtClean="0"/>
              <a:t> review, </a:t>
            </a:r>
            <a:endParaRPr lang="en-US" dirty="0" smtClean="0"/>
          </a:p>
          <a:p>
            <a:endParaRPr lang="en-US" dirty="0" smtClean="0"/>
          </a:p>
          <a:p>
            <a:r>
              <a:rPr lang="en-US" dirty="0" smtClean="0"/>
              <a:t>we determined that the sewers with Structural</a:t>
            </a:r>
            <a:r>
              <a:rPr lang="en-US" baseline="0" dirty="0" smtClean="0"/>
              <a:t> ratings of 4 or 5 should be reviewed for necessary repairs, since these items will likely be issues before the next inspection occurs. </a:t>
            </a:r>
          </a:p>
          <a:p>
            <a:endParaRPr lang="en-US" baseline="0" dirty="0" smtClean="0">
              <a:solidFill>
                <a:schemeClr val="tx1"/>
              </a:solidFill>
            </a:endParaRPr>
          </a:p>
          <a:p>
            <a:r>
              <a:rPr lang="en-US" baseline="0" dirty="0" smtClean="0">
                <a:solidFill>
                  <a:schemeClr val="tx1"/>
                </a:solidFill>
              </a:rPr>
              <a:t>If a repair is needed, we determine if the fix can be done by a point repair, lining the pipe, or be included in a future capital improvement project.  </a:t>
            </a:r>
          </a:p>
          <a:p>
            <a:endParaRPr lang="en-US" baseline="0" dirty="0" smtClean="0">
              <a:solidFill>
                <a:schemeClr val="tx1"/>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E6159679-BCF3-40C5-8E60-24466CDECCDB}" type="slidenum">
              <a:rPr lang="en-US" sz="1700" smtClean="0">
                <a:solidFill>
                  <a:srgbClr val="00B0F0"/>
                </a:solidFill>
              </a:rPr>
              <a:pPr/>
              <a:t>17</a:t>
            </a:fld>
            <a:endParaRPr lang="en-US" dirty="0"/>
          </a:p>
        </p:txBody>
      </p:sp>
    </p:spTree>
    <p:extLst>
      <p:ext uri="{BB962C8B-B14F-4D97-AF65-F5344CB8AC3E}">
        <p14:creationId xmlns:p14="http://schemas.microsoft.com/office/powerpoint/2010/main" val="2855049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Looking at </a:t>
            </a:r>
            <a:r>
              <a:rPr lang="en-US" baseline="0" dirty="0" smtClean="0">
                <a:solidFill>
                  <a:schemeClr val="tx1"/>
                </a:solidFill>
              </a:rPr>
              <a:t>the summary of the sewers we’ve inspected so far, you can see the number of sewers with Grades 4 and 5 is approximately 6% of our system.   </a:t>
            </a:r>
            <a:r>
              <a:rPr lang="en-US" dirty="0" smtClean="0"/>
              <a:t>So for any given year, we review and focus our attention on approximately 30 miles of sewers with structural defects.  </a:t>
            </a:r>
            <a:r>
              <a:rPr lang="en-US" baseline="0" dirty="0" smtClean="0">
                <a:solidFill>
                  <a:schemeClr val="tx1"/>
                </a:solidFill>
              </a:rPr>
              <a:t> </a:t>
            </a:r>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E6159679-BCF3-40C5-8E60-24466CDECCDB}" type="slidenum">
              <a:rPr lang="en-US" sz="1700" smtClean="0">
                <a:solidFill>
                  <a:srgbClr val="00B0F0"/>
                </a:solidFill>
              </a:rPr>
              <a:pPr/>
              <a:t>18</a:t>
            </a:fld>
            <a:endParaRPr lang="en-US" dirty="0"/>
          </a:p>
        </p:txBody>
      </p:sp>
    </p:spTree>
    <p:extLst>
      <p:ext uri="{BB962C8B-B14F-4D97-AF65-F5344CB8AC3E}">
        <p14:creationId xmlns:p14="http://schemas.microsoft.com/office/powerpoint/2010/main" val="288673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address</a:t>
            </a:r>
            <a:r>
              <a:rPr lang="en-US" baseline="0" dirty="0" smtClean="0"/>
              <a:t> the necessary repairs, the District collects an annual fee of $5 per sewage unit for our rehabilitation budget. </a:t>
            </a:r>
          </a:p>
          <a:p>
            <a:endParaRPr lang="en-US" baseline="0" dirty="0" smtClean="0"/>
          </a:p>
          <a:p>
            <a:r>
              <a:rPr lang="en-US" baseline="0" dirty="0" smtClean="0"/>
              <a:t> This amounts to approximately $3.8 million dollars a year for the design, advertising, project management and construction of rehabilitation projects.  </a:t>
            </a:r>
          </a:p>
          <a:p>
            <a:endParaRPr lang="en-US" baseline="0" dirty="0" smtClean="0"/>
          </a:p>
          <a:p>
            <a:r>
              <a:rPr lang="en-US" baseline="0" dirty="0" smtClean="0"/>
              <a:t>In addition to this, the District also sets aside $950,000 a year for emergency sewer repairs using as-needed contractors on an emergency basis.  </a:t>
            </a:r>
            <a:endParaRPr lang="en-US" dirty="0"/>
          </a:p>
        </p:txBody>
      </p:sp>
      <p:sp>
        <p:nvSpPr>
          <p:cNvPr id="4" name="Slide Number Placeholder 3"/>
          <p:cNvSpPr>
            <a:spLocks noGrp="1"/>
          </p:cNvSpPr>
          <p:nvPr>
            <p:ph type="sldNum" sz="quarter" idx="10"/>
          </p:nvPr>
        </p:nvSpPr>
        <p:spPr/>
        <p:txBody>
          <a:bodyPr/>
          <a:lstStyle/>
          <a:p>
            <a:fld id="{E6159679-BCF3-40C5-8E60-24466CDECCDB}" type="slidenum">
              <a:rPr lang="en-US" sz="1700" smtClean="0">
                <a:solidFill>
                  <a:srgbClr val="00B0F0"/>
                </a:solidFill>
              </a:rPr>
              <a:pPr/>
              <a:t>19</a:t>
            </a:fld>
            <a:endParaRPr lang="en-US" dirty="0"/>
          </a:p>
        </p:txBody>
      </p:sp>
    </p:spTree>
    <p:extLst>
      <p:ext uri="{BB962C8B-B14F-4D97-AF65-F5344CB8AC3E}">
        <p14:creationId xmlns:p14="http://schemas.microsoft.com/office/powerpoint/2010/main" val="4090093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For this morning’s presentation, I will share with you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Condition Assessment Program that we developed seven years ago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Why we do what we do?</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How we</a:t>
            </a:r>
            <a:r>
              <a:rPr lang="en-US" baseline="0" dirty="0" smtClean="0">
                <a:solidFill>
                  <a:schemeClr val="tx1"/>
                </a:solidFill>
              </a:rPr>
              <a:t> manage our Inspection Projects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a:t>
            </a:r>
            <a:r>
              <a:rPr lang="en-US" baseline="0" dirty="0" smtClean="0">
                <a:solidFill>
                  <a:schemeClr val="tx1"/>
                </a:solidFill>
              </a:rPr>
              <a:t> look at the condition of our system so far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And how we prioritize our repairs and rehabilitation projects within our capital</a:t>
            </a:r>
            <a:r>
              <a:rPr lang="en-US" dirty="0" smtClean="0">
                <a:solidFill>
                  <a:schemeClr val="tx1"/>
                </a:solidFill>
              </a:rPr>
              <a:t> improvement budget</a:t>
            </a:r>
          </a:p>
          <a:p>
            <a:r>
              <a:rPr lang="en-US" dirty="0" smtClean="0">
                <a:solidFill>
                  <a:schemeClr val="tx1"/>
                </a:solidFill>
              </a:rPr>
              <a:t>	</a:t>
            </a:r>
          </a:p>
          <a:p>
            <a:endParaRPr lang="en-US" dirty="0"/>
          </a:p>
        </p:txBody>
      </p:sp>
      <p:sp>
        <p:nvSpPr>
          <p:cNvPr id="4" name="Slide Number Placeholder 3"/>
          <p:cNvSpPr>
            <a:spLocks noGrp="1"/>
          </p:cNvSpPr>
          <p:nvPr>
            <p:ph type="sldNum" sz="quarter" idx="10"/>
          </p:nvPr>
        </p:nvSpPr>
        <p:spPr/>
        <p:txBody>
          <a:bodyPr/>
          <a:lstStyle/>
          <a:p>
            <a:fld id="{E6159679-BCF3-40C5-8E60-24466CDECCDB}" type="slidenum">
              <a:rPr lang="en-US" sz="1700" smtClean="0">
                <a:solidFill>
                  <a:srgbClr val="00B0F0"/>
                </a:solidFill>
              </a:rPr>
              <a:pPr/>
              <a:t>2</a:t>
            </a:fld>
            <a:endParaRPr lang="en-US" dirty="0"/>
          </a:p>
        </p:txBody>
      </p:sp>
    </p:spTree>
    <p:extLst>
      <p:ext uri="{BB962C8B-B14F-4D97-AF65-F5344CB8AC3E}">
        <p14:creationId xmlns:p14="http://schemas.microsoft.com/office/powerpoint/2010/main" val="2693681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reviewing</a:t>
            </a:r>
            <a:r>
              <a:rPr lang="en-US" baseline="0" dirty="0" smtClean="0"/>
              <a:t> structural defects the following criteria provides </a:t>
            </a:r>
            <a:r>
              <a:rPr lang="en-US" dirty="0" smtClean="0"/>
              <a:t>a </a:t>
            </a:r>
            <a:r>
              <a:rPr lang="en-US" baseline="0" dirty="0" smtClean="0"/>
              <a:t>basis on how we approach particular repairs:  </a:t>
            </a:r>
          </a:p>
          <a:p>
            <a:endParaRPr lang="en-US" baseline="0" dirty="0" smtClean="0"/>
          </a:p>
          <a:p>
            <a:r>
              <a:rPr lang="en-US" baseline="0" dirty="0" smtClean="0"/>
              <a:t>Emergency / Immediate Repairs usually are based on</a:t>
            </a:r>
          </a:p>
          <a:p>
            <a:r>
              <a:rPr lang="en-US" baseline="0" dirty="0" smtClean="0"/>
              <a:t>	- Collapsed or blocked pipes</a:t>
            </a:r>
          </a:p>
          <a:p>
            <a:r>
              <a:rPr lang="en-US" baseline="0" dirty="0" smtClean="0"/>
              <a:t>	- Defects are typically at the invert of the pipe with large voids showing continuous erosion of the soil  around the pipe with potential risks of sinkholes</a:t>
            </a:r>
          </a:p>
          <a:p>
            <a:r>
              <a:rPr lang="en-US" baseline="0" dirty="0" smtClean="0"/>
              <a:t>	- The sewer is near a watercourse of public facility where an overflow may cause high risk of public  and environmental contamination</a:t>
            </a:r>
          </a:p>
          <a:p>
            <a:pPr marL="285750" indent="-285750">
              <a:buFontTx/>
              <a:buChar char="-"/>
            </a:pPr>
            <a:endParaRPr lang="en-US" baseline="0" dirty="0" smtClean="0"/>
          </a:p>
          <a:p>
            <a:pPr marL="0" indent="0">
              <a:buFontTx/>
              <a:buNone/>
            </a:pPr>
            <a:r>
              <a:rPr lang="en-US" baseline="0" dirty="0" smtClean="0"/>
              <a:t>On the </a:t>
            </a:r>
            <a:r>
              <a:rPr lang="en-US" dirty="0" smtClean="0"/>
              <a:t>other side of the spectrum, s</a:t>
            </a:r>
            <a:r>
              <a:rPr lang="en-US" baseline="0" dirty="0" smtClean="0"/>
              <a:t>cheduled </a:t>
            </a:r>
            <a:r>
              <a:rPr lang="en-US" dirty="0"/>
              <a:t>c</a:t>
            </a:r>
            <a:r>
              <a:rPr lang="en-US" baseline="0" dirty="0" smtClean="0"/>
              <a:t>apital Improvement repairs often include: </a:t>
            </a:r>
          </a:p>
          <a:p>
            <a:pPr marL="0" indent="0">
              <a:buFontTx/>
              <a:buNone/>
            </a:pPr>
            <a:r>
              <a:rPr lang="en-US" baseline="0" dirty="0" smtClean="0"/>
              <a:t>	- Moderate breaks or fractures above the flow line</a:t>
            </a:r>
          </a:p>
          <a:p>
            <a:pPr marL="0" indent="0">
              <a:buFontTx/>
              <a:buNone/>
            </a:pPr>
            <a:r>
              <a:rPr lang="en-US" baseline="0" dirty="0" smtClean="0"/>
              <a:t>	- The flow is only partially obstructed 	</a:t>
            </a:r>
          </a:p>
          <a:p>
            <a:pPr marL="0" indent="0">
              <a:buFontTx/>
              <a:buNone/>
            </a:pPr>
            <a:r>
              <a:rPr lang="en-US" baseline="0" dirty="0" smtClean="0"/>
              <a:t>	- The sewer is located at an easement or local street</a:t>
            </a:r>
          </a:p>
          <a:p>
            <a:pPr marL="0" indent="0">
              <a:buFontTx/>
              <a:buNone/>
            </a:pPr>
            <a:endParaRPr lang="en-US" baseline="0" dirty="0" smtClean="0"/>
          </a:p>
          <a:p>
            <a:pPr marL="0" indent="0">
              <a:buFontTx/>
              <a:buNone/>
            </a:pPr>
            <a:r>
              <a:rPr lang="en-US" baseline="0" dirty="0" smtClean="0"/>
              <a:t>And for minor cracks or fractures with unobstructed flows, we typically would monitor these sewers for future repairs.  </a:t>
            </a:r>
          </a:p>
          <a:p>
            <a:pPr marL="0" indent="0">
              <a:buFontTx/>
              <a:buNone/>
            </a:pPr>
            <a:endParaRPr lang="en-US" baseline="0" dirty="0" smtClean="0"/>
          </a:p>
          <a:p>
            <a:pPr marL="0" indent="0">
              <a:buFontTx/>
              <a:buNone/>
            </a:pPr>
            <a:r>
              <a:rPr lang="en-US" baseline="0" dirty="0" smtClean="0"/>
              <a:t> </a:t>
            </a:r>
          </a:p>
          <a:p>
            <a:pPr marL="285750" indent="-285750">
              <a:buFontTx/>
              <a:buChar char="-"/>
            </a:pPr>
            <a:endParaRPr lang="en-US" dirty="0"/>
          </a:p>
        </p:txBody>
      </p:sp>
      <p:sp>
        <p:nvSpPr>
          <p:cNvPr id="4" name="Slide Number Placeholder 3"/>
          <p:cNvSpPr>
            <a:spLocks noGrp="1"/>
          </p:cNvSpPr>
          <p:nvPr>
            <p:ph type="sldNum" sz="quarter" idx="10"/>
          </p:nvPr>
        </p:nvSpPr>
        <p:spPr/>
        <p:txBody>
          <a:bodyPr/>
          <a:lstStyle/>
          <a:p>
            <a:fld id="{E6159679-BCF3-40C5-8E60-24466CDECCDB}" type="slidenum">
              <a:rPr lang="en-US" sz="1700" smtClean="0">
                <a:solidFill>
                  <a:srgbClr val="00B0F0"/>
                </a:solidFill>
              </a:rPr>
              <a:pPr/>
              <a:t>20</a:t>
            </a:fld>
            <a:endParaRPr lang="en-US" dirty="0"/>
          </a:p>
        </p:txBody>
      </p:sp>
    </p:spTree>
    <p:extLst>
      <p:ext uri="{BB962C8B-B14F-4D97-AF65-F5344CB8AC3E}">
        <p14:creationId xmlns:p14="http://schemas.microsoft.com/office/powerpoint/2010/main" val="577299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Emergency</a:t>
            </a:r>
            <a:r>
              <a:rPr lang="en-US" baseline="0" dirty="0" smtClean="0"/>
              <a:t> repairs are typically handled by as-needed contractors on an emergency basis.  Once </a:t>
            </a:r>
            <a:r>
              <a:rPr lang="en-US" dirty="0" smtClean="0"/>
              <a:t>something like this </a:t>
            </a:r>
            <a:r>
              <a:rPr lang="en-US" baseline="0" dirty="0" smtClean="0"/>
              <a:t>is discovered, a contractor is notified with the necessary information for immediate </a:t>
            </a:r>
            <a:r>
              <a:rPr lang="en-US" dirty="0" smtClean="0"/>
              <a:t>dispatch to the project site.  </a:t>
            </a:r>
            <a:endParaRPr lang="en-US" baseline="0" dirty="0" smtClean="0"/>
          </a:p>
          <a:p>
            <a:endParaRPr lang="en-US" baseline="0" dirty="0" smtClean="0"/>
          </a:p>
          <a:p>
            <a:r>
              <a:rPr lang="en-US" baseline="0" dirty="0" smtClean="0"/>
              <a:t>These repairs are typically traditional open trench repairs, and is handled on a time and materials basis.  </a:t>
            </a:r>
          </a:p>
          <a:p>
            <a:endParaRPr lang="en-US" baseline="0" dirty="0" smtClean="0"/>
          </a:p>
          <a:p>
            <a:r>
              <a:rPr lang="en-US" baseline="0" dirty="0" smtClean="0"/>
              <a:t>The cost can range between 12,000 – 25,000 dollars depending on any conflicting utilities underground.  </a:t>
            </a:r>
          </a:p>
          <a:p>
            <a:endParaRPr lang="en-US" baseline="0" dirty="0" smtClean="0"/>
          </a:p>
          <a:p>
            <a:r>
              <a:rPr lang="en-US" baseline="0" dirty="0" smtClean="0"/>
              <a:t>Typically, this type of project </a:t>
            </a:r>
            <a:r>
              <a:rPr lang="en-US" dirty="0" smtClean="0"/>
              <a:t>is</a:t>
            </a:r>
            <a:r>
              <a:rPr lang="en-US" baseline="0" dirty="0" smtClean="0"/>
              <a:t> completed within five days including road restoration.  </a:t>
            </a:r>
          </a:p>
          <a:p>
            <a:endParaRPr lang="en-US" baseline="0" dirty="0" smtClean="0"/>
          </a:p>
          <a:p>
            <a:r>
              <a:rPr lang="en-US" baseline="0" dirty="0" smtClean="0"/>
              <a:t>This particular emergency repair was a botched repair of our sewer</a:t>
            </a:r>
            <a:r>
              <a:rPr lang="en-US" dirty="0" smtClean="0"/>
              <a:t> line </a:t>
            </a:r>
            <a:r>
              <a:rPr lang="en-US" baseline="0" dirty="0" smtClean="0"/>
              <a:t>from a crossing water line.  The water company ended up raising their water line to avoid having their pipe resting on our sewer line.  </a:t>
            </a:r>
            <a:r>
              <a:rPr lang="en-US" dirty="0" smtClean="0"/>
              <a:t> In this instance, the repair was done on the water company’s dime.  </a:t>
            </a:r>
            <a:endParaRPr lang="en-US" dirty="0"/>
          </a:p>
        </p:txBody>
      </p:sp>
      <p:sp>
        <p:nvSpPr>
          <p:cNvPr id="4" name="Slide Number Placeholder 3"/>
          <p:cNvSpPr>
            <a:spLocks noGrp="1"/>
          </p:cNvSpPr>
          <p:nvPr>
            <p:ph type="sldNum" sz="quarter" idx="10"/>
          </p:nvPr>
        </p:nvSpPr>
        <p:spPr/>
        <p:txBody>
          <a:bodyPr/>
          <a:lstStyle/>
          <a:p>
            <a:fld id="{E6159679-BCF3-40C5-8E60-24466CDECCDB}" type="slidenum">
              <a:rPr lang="en-US" sz="1700" smtClean="0">
                <a:solidFill>
                  <a:srgbClr val="00B0F0"/>
                </a:solidFill>
              </a:rPr>
              <a:pPr/>
              <a:t>21</a:t>
            </a:fld>
            <a:endParaRPr lang="en-US" dirty="0"/>
          </a:p>
        </p:txBody>
      </p:sp>
    </p:spTree>
    <p:extLst>
      <p:ext uri="{BB962C8B-B14F-4D97-AF65-F5344CB8AC3E}">
        <p14:creationId xmlns:p14="http://schemas.microsoft.com/office/powerpoint/2010/main" val="3003682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District</a:t>
            </a:r>
            <a:r>
              <a:rPr lang="en-US" baseline="0" dirty="0" smtClean="0"/>
              <a:t> forces are also able to perform repairs of defects that have a lower risk of collapse. </a:t>
            </a:r>
          </a:p>
          <a:p>
            <a:endParaRPr lang="en-US" baseline="0" dirty="0" smtClean="0"/>
          </a:p>
          <a:p>
            <a:r>
              <a:rPr lang="en-US" baseline="0" dirty="0" smtClean="0"/>
              <a:t>We can schedule these repairs during normal business hours. </a:t>
            </a:r>
          </a:p>
          <a:p>
            <a:endParaRPr lang="en-US" dirty="0"/>
          </a:p>
          <a:p>
            <a:r>
              <a:rPr lang="en-US" baseline="0" dirty="0" smtClean="0"/>
              <a:t>Typically these sewers are located in residential and local streets or easements where traffic control is more manageable.  Also, the depth of these sewers </a:t>
            </a:r>
            <a:r>
              <a:rPr lang="en-US" dirty="0" smtClean="0"/>
              <a:t>will not </a:t>
            </a:r>
            <a:r>
              <a:rPr lang="en-US" baseline="0" dirty="0" smtClean="0"/>
              <a:t>exceed more than 8 feet.    </a:t>
            </a:r>
          </a:p>
          <a:p>
            <a:endParaRPr lang="en-US" baseline="0" dirty="0" smtClean="0"/>
          </a:p>
          <a:p>
            <a:r>
              <a:rPr lang="en-US" baseline="0" dirty="0" smtClean="0"/>
              <a:t>Typical costs for these repair are below $10,000, and can be completed within three days.  </a:t>
            </a:r>
          </a:p>
          <a:p>
            <a:endParaRPr lang="en-US" baseline="0" dirty="0" smtClean="0"/>
          </a:p>
          <a:p>
            <a:r>
              <a:rPr lang="en-US" baseline="0" dirty="0" smtClean="0"/>
              <a:t>The pictures shown here is typical  of repairs done by our crews.  This particular sewer was located </a:t>
            </a:r>
            <a:r>
              <a:rPr lang="en-US" dirty="0" smtClean="0"/>
              <a:t>at</a:t>
            </a:r>
            <a:r>
              <a:rPr lang="en-US" baseline="0" dirty="0" smtClean="0"/>
              <a:t> a residential area.  </a:t>
            </a:r>
            <a:endParaRPr lang="en-US" dirty="0"/>
          </a:p>
        </p:txBody>
      </p:sp>
      <p:sp>
        <p:nvSpPr>
          <p:cNvPr id="4" name="Slide Number Placeholder 3"/>
          <p:cNvSpPr>
            <a:spLocks noGrp="1"/>
          </p:cNvSpPr>
          <p:nvPr>
            <p:ph type="sldNum" sz="quarter" idx="10"/>
          </p:nvPr>
        </p:nvSpPr>
        <p:spPr/>
        <p:txBody>
          <a:bodyPr/>
          <a:lstStyle/>
          <a:p>
            <a:fld id="{E6159679-BCF3-40C5-8E60-24466CDECCDB}" type="slidenum">
              <a:rPr lang="en-US" sz="1700" smtClean="0">
                <a:solidFill>
                  <a:srgbClr val="00B0F0"/>
                </a:solidFill>
              </a:rPr>
              <a:pPr/>
              <a:t>22</a:t>
            </a:fld>
            <a:endParaRPr lang="en-US" dirty="0"/>
          </a:p>
        </p:txBody>
      </p:sp>
    </p:spTree>
    <p:extLst>
      <p:ext uri="{BB962C8B-B14F-4D97-AF65-F5344CB8AC3E}">
        <p14:creationId xmlns:p14="http://schemas.microsoft.com/office/powerpoint/2010/main" val="2678691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rehabilitation project s tend to revolve around trenchless,</a:t>
            </a:r>
            <a:r>
              <a:rPr lang="en-US" baseline="0" dirty="0" smtClean="0"/>
              <a:t> lining projects.  A lining project typically includes about 40 segments of sewers totaling 15,000 feet of pipe.  </a:t>
            </a:r>
          </a:p>
          <a:p>
            <a:endParaRPr lang="en-US" baseline="0" dirty="0" smtClean="0"/>
          </a:p>
          <a:p>
            <a:r>
              <a:rPr lang="en-US" dirty="0"/>
              <a:t>S</a:t>
            </a:r>
            <a:r>
              <a:rPr lang="en-US" baseline="0" dirty="0" smtClean="0"/>
              <a:t>ewers to be lined usually have</a:t>
            </a:r>
            <a:r>
              <a:rPr lang="en-US" dirty="0" smtClean="0"/>
              <a:t> </a:t>
            </a:r>
            <a:r>
              <a:rPr lang="en-US" baseline="0" dirty="0" smtClean="0"/>
              <a:t>multiple, moderate defects which may include cracks and fractures along the sewer pipe.  </a:t>
            </a:r>
          </a:p>
          <a:p>
            <a:endParaRPr lang="en-US" baseline="0" dirty="0" smtClean="0"/>
          </a:p>
          <a:p>
            <a:r>
              <a:rPr lang="en-US" baseline="0" dirty="0" smtClean="0"/>
              <a:t>The most important criteria is that there are minimum obstacles along the pipe from manhole to manhole.  A good rule of thumb is if the camera can get through the defects, then the sewer can be lined.  </a:t>
            </a:r>
          </a:p>
          <a:p>
            <a:endParaRPr lang="en-US" baseline="0" dirty="0" smtClean="0"/>
          </a:p>
          <a:p>
            <a:r>
              <a:rPr lang="en-US" baseline="0" dirty="0" smtClean="0"/>
              <a:t>Approximate construction cost for lining is around $22/foot.  With soft costs includin</a:t>
            </a:r>
            <a:r>
              <a:rPr lang="en-US" dirty="0" smtClean="0"/>
              <a:t>g </a:t>
            </a:r>
            <a:r>
              <a:rPr lang="en-US" baseline="0" dirty="0" smtClean="0"/>
              <a:t>design, project management, advertising, and inspection costs, the true cost for lining is around </a:t>
            </a:r>
            <a:r>
              <a:rPr lang="en-US" baseline="0" smtClean="0"/>
              <a:t>$</a:t>
            </a:r>
            <a:r>
              <a:rPr lang="en-US" baseline="0" smtClean="0"/>
              <a:t>35/foot</a:t>
            </a:r>
            <a:r>
              <a:rPr lang="en-US" baseline="0" dirty="0" smtClean="0"/>
              <a:t>.  </a:t>
            </a:r>
          </a:p>
          <a:p>
            <a:endParaRPr lang="en-US" baseline="0" dirty="0" smtClean="0"/>
          </a:p>
          <a:p>
            <a:r>
              <a:rPr lang="en-US" baseline="0" dirty="0" smtClean="0"/>
              <a:t>A sewer segment can usually be lined under an 8-hour timeframe.  </a:t>
            </a:r>
          </a:p>
          <a:p>
            <a:endParaRPr lang="en-US" baseline="0" dirty="0" smtClean="0"/>
          </a:p>
          <a:p>
            <a:r>
              <a:rPr lang="en-US" baseline="0" dirty="0" smtClean="0"/>
              <a:t>The sewer shown on this slide was lined using cured-in-place plastic liner.  The District also accepts and installs machine spiral wound PVC pipe liner (such as </a:t>
            </a:r>
            <a:r>
              <a:rPr lang="en-US" baseline="0" dirty="0" err="1" smtClean="0"/>
              <a:t>RibLoc</a:t>
            </a:r>
            <a:r>
              <a:rPr lang="en-US" baseline="0" dirty="0" smtClean="0"/>
              <a:t>) in lining our sewers.  </a:t>
            </a:r>
            <a:endParaRPr lang="en-US" dirty="0"/>
          </a:p>
        </p:txBody>
      </p:sp>
      <p:sp>
        <p:nvSpPr>
          <p:cNvPr id="4" name="Slide Number Placeholder 3"/>
          <p:cNvSpPr>
            <a:spLocks noGrp="1"/>
          </p:cNvSpPr>
          <p:nvPr>
            <p:ph type="sldNum" sz="quarter" idx="10"/>
          </p:nvPr>
        </p:nvSpPr>
        <p:spPr/>
        <p:txBody>
          <a:bodyPr/>
          <a:lstStyle/>
          <a:p>
            <a:fld id="{E6159679-BCF3-40C5-8E60-24466CDECCDB}" type="slidenum">
              <a:rPr lang="en-US" sz="1700" smtClean="0">
                <a:solidFill>
                  <a:srgbClr val="00B0F0"/>
                </a:solidFill>
              </a:rPr>
              <a:pPr/>
              <a:t>23</a:t>
            </a:fld>
            <a:endParaRPr lang="en-US" dirty="0"/>
          </a:p>
        </p:txBody>
      </p:sp>
    </p:spTree>
    <p:extLst>
      <p:ext uri="{BB962C8B-B14F-4D97-AF65-F5344CB8AC3E}">
        <p14:creationId xmlns:p14="http://schemas.microsoft.com/office/powerpoint/2010/main" val="1465860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couple of years ago, </a:t>
            </a:r>
            <a:r>
              <a:rPr lang="en-US" dirty="0" smtClean="0"/>
              <a:t>the</a:t>
            </a:r>
            <a:r>
              <a:rPr lang="en-US" baseline="0" dirty="0" smtClean="0"/>
              <a:t> District ventured into another form of trenchless technology in pipe bursting.  In one of our oldest, and highly developed community in East Los Angeles, we discovered a sewer pipe, or remains of  a concrete sewer line that had been eaten away by hydrogen sulfide gas.  Ironically, what had kept this line from completely deteriorating was the amount of grease that was covering the remaining portions of concrete. </a:t>
            </a:r>
          </a:p>
          <a:p>
            <a:endParaRPr lang="en-US" baseline="0" dirty="0" smtClean="0"/>
          </a:p>
          <a:p>
            <a:r>
              <a:rPr lang="en-US" dirty="0" smtClean="0"/>
              <a:t>The sewer was located at a</a:t>
            </a:r>
            <a:r>
              <a:rPr lang="en-US" baseline="0" dirty="0" smtClean="0"/>
              <a:t> narrow </a:t>
            </a:r>
            <a:r>
              <a:rPr lang="en-US" dirty="0" smtClean="0"/>
              <a:t>easement on</a:t>
            </a:r>
            <a:r>
              <a:rPr lang="en-US" baseline="0" dirty="0" smtClean="0"/>
              <a:t> a hillside community </a:t>
            </a:r>
            <a:r>
              <a:rPr lang="en-US" dirty="0" smtClean="0"/>
              <a:t>in between homes</a:t>
            </a:r>
            <a:r>
              <a:rPr lang="en-US" baseline="0" dirty="0" smtClean="0"/>
              <a:t> and retaining walls where areas above the sewer line were built over with backyard patios and storage areas.  Traditional trenching would have been extremely expensive</a:t>
            </a:r>
            <a:r>
              <a:rPr lang="en-US" dirty="0"/>
              <a:t> </a:t>
            </a:r>
            <a:r>
              <a:rPr lang="en-US" dirty="0" smtClean="0"/>
              <a:t>due to the limited access to our sewer, </a:t>
            </a:r>
            <a:r>
              <a:rPr lang="en-US" baseline="0" dirty="0" smtClean="0"/>
              <a:t> not to mention a public relations nightmare</a:t>
            </a:r>
            <a:r>
              <a:rPr lang="en-US" dirty="0"/>
              <a:t> </a:t>
            </a:r>
            <a:r>
              <a:rPr lang="en-US" dirty="0" smtClean="0"/>
              <a:t>with the homeowners</a:t>
            </a:r>
            <a:r>
              <a:rPr lang="en-US" baseline="0" dirty="0" smtClean="0"/>
              <a:t>  So, it was determined that the pipe bursting would be the least obtrusive option in replacing this sewer line.  </a:t>
            </a:r>
          </a:p>
          <a:p>
            <a:endParaRPr lang="en-US" baseline="0" dirty="0" smtClean="0"/>
          </a:p>
          <a:p>
            <a:r>
              <a:rPr lang="en-US" baseline="0" dirty="0" smtClean="0"/>
              <a:t>It took two weeks to dig and expose the lateral connections.  Once that was done, the actual pipe bursting of 300 feet of HDPE pipe took less than 1 hour.  The lateral connections were done a few hours later.  </a:t>
            </a:r>
            <a:endParaRPr lang="en-US" dirty="0"/>
          </a:p>
        </p:txBody>
      </p:sp>
      <p:sp>
        <p:nvSpPr>
          <p:cNvPr id="4" name="Slide Number Placeholder 3"/>
          <p:cNvSpPr>
            <a:spLocks noGrp="1"/>
          </p:cNvSpPr>
          <p:nvPr>
            <p:ph type="sldNum" sz="quarter" idx="10"/>
          </p:nvPr>
        </p:nvSpPr>
        <p:spPr/>
        <p:txBody>
          <a:bodyPr/>
          <a:lstStyle/>
          <a:p>
            <a:fld id="{E6159679-BCF3-40C5-8E60-24466CDECCDB}" type="slidenum">
              <a:rPr lang="en-US" sz="1700" smtClean="0">
                <a:solidFill>
                  <a:srgbClr val="00B0F0"/>
                </a:solidFill>
              </a:rPr>
              <a:pPr/>
              <a:t>24</a:t>
            </a:fld>
            <a:endParaRPr lang="en-US" dirty="0"/>
          </a:p>
        </p:txBody>
      </p:sp>
    </p:spTree>
    <p:extLst>
      <p:ext uri="{BB962C8B-B14F-4D97-AF65-F5344CB8AC3E}">
        <p14:creationId xmlns:p14="http://schemas.microsoft.com/office/powerpoint/2010/main" val="2846744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159679-BCF3-40C5-8E60-24466CDECCDB}" type="slidenum">
              <a:rPr lang="en-US" sz="1700" smtClean="0">
                <a:solidFill>
                  <a:srgbClr val="00B0F0"/>
                </a:solidFill>
              </a:rPr>
              <a:pPr/>
              <a:t>25</a:t>
            </a:fld>
            <a:endParaRPr lang="en-US" dirty="0"/>
          </a:p>
        </p:txBody>
      </p:sp>
    </p:spTree>
    <p:extLst>
      <p:ext uri="{BB962C8B-B14F-4D97-AF65-F5344CB8AC3E}">
        <p14:creationId xmlns:p14="http://schemas.microsoft.com/office/powerpoint/2010/main" val="11189819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the beginning</a:t>
            </a:r>
            <a:r>
              <a:rPr lang="en-US" baseline="0" dirty="0" smtClean="0"/>
              <a:t> of our Program, we have </a:t>
            </a:r>
          </a:p>
          <a:p>
            <a:endParaRPr lang="en-US" baseline="0" dirty="0" smtClean="0"/>
          </a:p>
          <a:p>
            <a:r>
              <a:rPr lang="en-US" baseline="0" dirty="0" smtClean="0"/>
              <a:t>Inspected over 3,000 miles of sewer</a:t>
            </a:r>
          </a:p>
          <a:p>
            <a:endParaRPr lang="en-US" baseline="0" dirty="0" smtClean="0"/>
          </a:p>
          <a:p>
            <a:r>
              <a:rPr lang="en-US" baseline="0" dirty="0" smtClean="0"/>
              <a:t>Produced over </a:t>
            </a:r>
            <a:r>
              <a:rPr lang="en-US" baseline="0" dirty="0" smtClean="0"/>
              <a:t>3,500 </a:t>
            </a:r>
            <a:r>
              <a:rPr lang="en-US" baseline="0" dirty="0" smtClean="0"/>
              <a:t>maintenance work orders for cleaning</a:t>
            </a:r>
          </a:p>
          <a:p>
            <a:endParaRPr lang="en-US" baseline="0" dirty="0" smtClean="0"/>
          </a:p>
          <a:p>
            <a:r>
              <a:rPr lang="en-US" baseline="0" dirty="0" smtClean="0"/>
              <a:t>Completed 65 emergency sewer repairs, in addition to 50 repairs done by our District crews</a:t>
            </a:r>
          </a:p>
          <a:p>
            <a:endParaRPr lang="en-US" baseline="0" dirty="0" smtClean="0"/>
          </a:p>
          <a:p>
            <a:r>
              <a:rPr lang="en-US" baseline="0" dirty="0" smtClean="0"/>
              <a:t>Rehabilitated 120 miles of concrete pipes</a:t>
            </a:r>
          </a:p>
          <a:p>
            <a:endParaRPr lang="en-US" baseline="0" dirty="0" smtClean="0"/>
          </a:p>
          <a:p>
            <a:r>
              <a:rPr lang="en-US" baseline="0" dirty="0" smtClean="0"/>
              <a:t>And lined over </a:t>
            </a:r>
            <a:r>
              <a:rPr lang="en-US" baseline="0" dirty="0" smtClean="0"/>
              <a:t>21 miles of </a:t>
            </a:r>
            <a:r>
              <a:rPr lang="en-US" baseline="0" dirty="0" smtClean="0"/>
              <a:t>sewers from defects found in our CCTV projects.  </a:t>
            </a:r>
            <a:endParaRPr lang="en-US" dirty="0"/>
          </a:p>
        </p:txBody>
      </p:sp>
      <p:sp>
        <p:nvSpPr>
          <p:cNvPr id="4" name="Slide Number Placeholder 3"/>
          <p:cNvSpPr>
            <a:spLocks noGrp="1"/>
          </p:cNvSpPr>
          <p:nvPr>
            <p:ph type="sldNum" sz="quarter" idx="10"/>
          </p:nvPr>
        </p:nvSpPr>
        <p:spPr/>
        <p:txBody>
          <a:bodyPr/>
          <a:lstStyle/>
          <a:p>
            <a:fld id="{E6159679-BCF3-40C5-8E60-24466CDECCDB}" type="slidenum">
              <a:rPr lang="en-US" sz="1700" smtClean="0">
                <a:solidFill>
                  <a:srgbClr val="00B0F0"/>
                </a:solidFill>
              </a:rPr>
              <a:pPr/>
              <a:t>26</a:t>
            </a:fld>
            <a:endParaRPr lang="en-US" dirty="0"/>
          </a:p>
        </p:txBody>
      </p:sp>
    </p:spTree>
    <p:extLst>
      <p:ext uri="{BB962C8B-B14F-4D97-AF65-F5344CB8AC3E}">
        <p14:creationId xmlns:p14="http://schemas.microsoft.com/office/powerpoint/2010/main" val="3750759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But what we ar</a:t>
            </a:r>
            <a:r>
              <a:rPr lang="en-US" dirty="0" smtClean="0"/>
              <a:t>e most delighted </a:t>
            </a:r>
            <a:r>
              <a:rPr lang="en-US" dirty="0" smtClean="0">
                <a:solidFill>
                  <a:schemeClr val="tx1"/>
                </a:solidFill>
              </a:rPr>
              <a:t>with  is in </a:t>
            </a:r>
            <a:r>
              <a:rPr lang="en-US" baseline="0" dirty="0" smtClean="0">
                <a:solidFill>
                  <a:schemeClr val="tx1"/>
                </a:solidFill>
              </a:rPr>
              <a:t>the reduction  in our overflow</a:t>
            </a:r>
            <a:r>
              <a:rPr lang="en-US" dirty="0" smtClean="0">
                <a:solidFill>
                  <a:schemeClr val="tx1"/>
                </a:solidFill>
              </a:rPr>
              <a:t> numbers</a:t>
            </a:r>
            <a:r>
              <a:rPr lang="en-US" baseline="0" dirty="0" smtClean="0">
                <a:solidFill>
                  <a:schemeClr val="tx1"/>
                </a:solidFill>
              </a:rPr>
              <a:t>. </a:t>
            </a:r>
          </a:p>
          <a:p>
            <a:endParaRPr lang="en-US" baseline="0" dirty="0" smtClean="0">
              <a:solidFill>
                <a:schemeClr val="tx1"/>
              </a:solidFill>
            </a:endParaRPr>
          </a:p>
          <a:p>
            <a:r>
              <a:rPr lang="en-US" baseline="0" dirty="0" smtClean="0">
                <a:solidFill>
                  <a:schemeClr val="tx1"/>
                </a:solidFill>
              </a:rPr>
              <a:t>The graph compares the total number of overflows </a:t>
            </a:r>
          </a:p>
          <a:p>
            <a:r>
              <a:rPr lang="en-US" baseline="0" dirty="0" smtClean="0">
                <a:solidFill>
                  <a:schemeClr val="tx1"/>
                </a:solidFill>
              </a:rPr>
              <a:t>throughout the calendar years from 2007 (the top line in orange) </a:t>
            </a:r>
          </a:p>
          <a:p>
            <a:r>
              <a:rPr lang="en-US" baseline="0" dirty="0" smtClean="0">
                <a:solidFill>
                  <a:schemeClr val="tx1"/>
                </a:solidFill>
              </a:rPr>
              <a:t>to </a:t>
            </a:r>
            <a:r>
              <a:rPr lang="en-US" baseline="0" dirty="0" smtClean="0">
                <a:solidFill>
                  <a:schemeClr val="tx1"/>
                </a:solidFill>
              </a:rPr>
              <a:t>2013 </a:t>
            </a:r>
            <a:r>
              <a:rPr lang="en-US" baseline="0" dirty="0" smtClean="0">
                <a:solidFill>
                  <a:schemeClr val="tx1"/>
                </a:solidFill>
              </a:rPr>
              <a:t>(the blue line at the bottom).   </a:t>
            </a:r>
          </a:p>
          <a:p>
            <a:endParaRPr lang="en-US" baseline="0" dirty="0" smtClean="0">
              <a:solidFill>
                <a:schemeClr val="tx1"/>
              </a:solidFill>
            </a:endParaRPr>
          </a:p>
          <a:p>
            <a:r>
              <a:rPr lang="en-US" baseline="0" dirty="0" smtClean="0">
                <a:solidFill>
                  <a:schemeClr val="tx1"/>
                </a:solidFill>
              </a:rPr>
              <a:t>The graph shows a reduction of 60% in our overflow numbers</a:t>
            </a:r>
            <a:r>
              <a:rPr lang="en-US" dirty="0" smtClean="0">
                <a:solidFill>
                  <a:schemeClr val="tx1"/>
                </a:solidFill>
              </a:rPr>
              <a:t> </a:t>
            </a:r>
            <a:r>
              <a:rPr lang="en-US" baseline="0" dirty="0" smtClean="0">
                <a:solidFill>
                  <a:schemeClr val="tx1"/>
                </a:solidFill>
              </a:rPr>
              <a:t>during this time period.  </a:t>
            </a:r>
          </a:p>
          <a:p>
            <a:endParaRPr lang="en-US" dirty="0" smtClean="0">
              <a:solidFill>
                <a:schemeClr val="tx1"/>
              </a:solidFill>
            </a:endParaRPr>
          </a:p>
          <a:p>
            <a:r>
              <a:rPr lang="en-US" baseline="0" dirty="0" smtClean="0">
                <a:solidFill>
                  <a:schemeClr val="tx1"/>
                </a:solidFill>
              </a:rPr>
              <a:t>More often than not,  the overflows that we currently experience are from sewers that we have not yet televised.  So we are optimistic that these numbers will continue to drop as we move towards the end of the first 10-year cycle of our Program.  </a:t>
            </a:r>
          </a:p>
          <a:p>
            <a:endParaRPr lang="en-US" dirty="0"/>
          </a:p>
        </p:txBody>
      </p:sp>
      <p:sp>
        <p:nvSpPr>
          <p:cNvPr id="4" name="Slide Number Placeholder 3"/>
          <p:cNvSpPr>
            <a:spLocks noGrp="1"/>
          </p:cNvSpPr>
          <p:nvPr>
            <p:ph type="sldNum" sz="quarter" idx="10"/>
          </p:nvPr>
        </p:nvSpPr>
        <p:spPr/>
        <p:txBody>
          <a:bodyPr/>
          <a:lstStyle/>
          <a:p>
            <a:fld id="{E6159679-BCF3-40C5-8E60-24466CDECCDB}" type="slidenum">
              <a:rPr lang="en-US" sz="1700" smtClean="0">
                <a:solidFill>
                  <a:srgbClr val="00B0F0"/>
                </a:solidFill>
              </a:rPr>
              <a:pPr/>
              <a:t>27</a:t>
            </a:fld>
            <a:endParaRPr lang="en-US" dirty="0"/>
          </a:p>
        </p:txBody>
      </p:sp>
    </p:spTree>
    <p:extLst>
      <p:ext uri="{BB962C8B-B14F-4D97-AF65-F5344CB8AC3E}">
        <p14:creationId xmlns:p14="http://schemas.microsoft.com/office/powerpoint/2010/main" val="29513018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Reduction in overflows </a:t>
            </a:r>
            <a:r>
              <a:rPr lang="en-US" i="0" dirty="0" smtClean="0">
                <a:solidFill>
                  <a:schemeClr val="tx1"/>
                </a:solidFill>
              </a:rPr>
              <a:t>has</a:t>
            </a:r>
            <a:r>
              <a:rPr lang="en-US" i="0" baseline="0" dirty="0" smtClean="0">
                <a:solidFill>
                  <a:schemeClr val="tx1"/>
                </a:solidFill>
              </a:rPr>
              <a:t> really improved</a:t>
            </a:r>
            <a:r>
              <a:rPr lang="en-US" i="0" dirty="0" smtClean="0">
                <a:solidFill>
                  <a:schemeClr val="tx1"/>
                </a:solidFill>
              </a:rPr>
              <a:t> </a:t>
            </a:r>
            <a:r>
              <a:rPr lang="en-US" i="0" baseline="0" dirty="0" smtClean="0">
                <a:solidFill>
                  <a:schemeClr val="tx1"/>
                </a:solidFill>
              </a:rPr>
              <a:t>our service to our community by lessening the impact on public health, safety and environment contamination</a:t>
            </a:r>
            <a:endParaRPr lang="en-US" i="0" dirty="0" smtClean="0">
              <a:solidFill>
                <a:schemeClr val="tx1"/>
              </a:solidFill>
            </a:endParaRPr>
          </a:p>
          <a:p>
            <a:r>
              <a:rPr lang="en-US" dirty="0" smtClean="0">
                <a:solidFill>
                  <a:schemeClr val="tx1"/>
                </a:solidFill>
              </a:rPr>
              <a:t>	</a:t>
            </a:r>
          </a:p>
          <a:p>
            <a:r>
              <a:rPr lang="en-US" dirty="0" smtClean="0">
                <a:solidFill>
                  <a:schemeClr val="tx1"/>
                </a:solidFill>
              </a:rPr>
              <a:t>It</a:t>
            </a:r>
            <a:r>
              <a:rPr lang="en-US" baseline="0" dirty="0" smtClean="0">
                <a:solidFill>
                  <a:schemeClr val="tx1"/>
                </a:solidFill>
              </a:rPr>
              <a:t> has r</a:t>
            </a:r>
            <a:r>
              <a:rPr lang="en-US" dirty="0" smtClean="0">
                <a:solidFill>
                  <a:schemeClr val="tx1"/>
                </a:solidFill>
              </a:rPr>
              <a:t>esulted</a:t>
            </a:r>
            <a:r>
              <a:rPr lang="en-US" baseline="0" dirty="0" smtClean="0">
                <a:solidFill>
                  <a:schemeClr val="tx1"/>
                </a:solidFill>
              </a:rPr>
              <a:t> in </a:t>
            </a:r>
          </a:p>
          <a:p>
            <a:r>
              <a:rPr lang="en-US" baseline="0" dirty="0" smtClean="0">
                <a:solidFill>
                  <a:schemeClr val="tx1"/>
                </a:solidFill>
              </a:rPr>
              <a:t>	-  </a:t>
            </a:r>
            <a:r>
              <a:rPr lang="en-US" dirty="0" smtClean="0">
                <a:solidFill>
                  <a:schemeClr val="tx1"/>
                </a:solidFill>
              </a:rPr>
              <a:t>Less Emergency Overtime</a:t>
            </a:r>
          </a:p>
          <a:p>
            <a:r>
              <a:rPr lang="en-US" dirty="0" smtClean="0">
                <a:solidFill>
                  <a:schemeClr val="tx1"/>
                </a:solidFill>
              </a:rPr>
              <a:t>	-  Less Service Requests by customers</a:t>
            </a:r>
          </a:p>
          <a:p>
            <a:r>
              <a:rPr lang="en-US" dirty="0" smtClean="0">
                <a:solidFill>
                  <a:schemeClr val="tx1"/>
                </a:solidFill>
              </a:rPr>
              <a:t>	-</a:t>
            </a:r>
            <a:r>
              <a:rPr lang="en-US" baseline="0" dirty="0" smtClean="0">
                <a:solidFill>
                  <a:schemeClr val="tx1"/>
                </a:solidFill>
              </a:rPr>
              <a:t>  </a:t>
            </a:r>
            <a:r>
              <a:rPr lang="en-US" dirty="0" smtClean="0">
                <a:solidFill>
                  <a:schemeClr val="tx1"/>
                </a:solidFill>
              </a:rPr>
              <a:t>Fewer Claims due to the decrease in flood outs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tx1"/>
              </a:solidFill>
            </a:endParaRPr>
          </a:p>
          <a:p>
            <a:r>
              <a:rPr lang="en-US" dirty="0" smtClean="0">
                <a:solidFill>
                  <a:schemeClr val="tx1"/>
                </a:solidFill>
              </a:rPr>
              <a:t>Our crews can focus our resources</a:t>
            </a:r>
            <a:r>
              <a:rPr lang="en-US" baseline="0" dirty="0" smtClean="0">
                <a:solidFill>
                  <a:schemeClr val="tx1"/>
                </a:solidFill>
              </a:rPr>
              <a:t> o</a:t>
            </a:r>
            <a:r>
              <a:rPr lang="en-US" dirty="0" smtClean="0">
                <a:solidFill>
                  <a:schemeClr val="tx1"/>
                </a:solidFill>
              </a:rPr>
              <a:t>n the problem areas that we can</a:t>
            </a:r>
            <a:r>
              <a:rPr lang="en-US" baseline="0" dirty="0" smtClean="0">
                <a:solidFill>
                  <a:schemeClr val="tx1"/>
                </a:solidFill>
              </a:rPr>
              <a:t> actually see from our inspection.  In the end, we increase our productivity and the efficiency of our Maintenance Program. </a:t>
            </a:r>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E6159679-BCF3-40C5-8E60-24466CDECCDB}" type="slidenum">
              <a:rPr lang="en-US" sz="1700" smtClean="0">
                <a:solidFill>
                  <a:srgbClr val="00B0F0"/>
                </a:solidFill>
              </a:rPr>
              <a:pPr/>
              <a:t>28</a:t>
            </a:fld>
            <a:endParaRPr lang="en-US" dirty="0"/>
          </a:p>
        </p:txBody>
      </p:sp>
    </p:spTree>
    <p:extLst>
      <p:ext uri="{BB962C8B-B14F-4D97-AF65-F5344CB8AC3E}">
        <p14:creationId xmlns:p14="http://schemas.microsoft.com/office/powerpoint/2010/main" val="7874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in a nutshell, is an overview of the District’s sewer condition assessment program and how we manage our point repairs and rehabilitation projects. </a:t>
            </a:r>
          </a:p>
          <a:p>
            <a:endParaRPr lang="en-US" dirty="0"/>
          </a:p>
          <a:p>
            <a:r>
              <a:rPr lang="en-US" dirty="0" smtClean="0"/>
              <a:t>At this time, I can answer any questions you may have.  </a:t>
            </a:r>
          </a:p>
          <a:p>
            <a:endParaRPr lang="en-US" dirty="0"/>
          </a:p>
          <a:p>
            <a:r>
              <a:rPr lang="en-US" dirty="0" smtClean="0"/>
              <a:t>Thank you!  </a:t>
            </a:r>
          </a:p>
          <a:p>
            <a:endParaRPr lang="en-US" dirty="0" smtClean="0"/>
          </a:p>
        </p:txBody>
      </p:sp>
      <p:sp>
        <p:nvSpPr>
          <p:cNvPr id="4" name="Slide Number Placeholder 3"/>
          <p:cNvSpPr>
            <a:spLocks noGrp="1"/>
          </p:cNvSpPr>
          <p:nvPr>
            <p:ph type="sldNum" sz="quarter" idx="10"/>
          </p:nvPr>
        </p:nvSpPr>
        <p:spPr/>
        <p:txBody>
          <a:bodyPr/>
          <a:lstStyle/>
          <a:p>
            <a:fld id="{E6159679-BCF3-40C5-8E60-24466CDECCDB}" type="slidenum">
              <a:rPr lang="en-US" sz="1700" smtClean="0">
                <a:solidFill>
                  <a:srgbClr val="00B0F0"/>
                </a:solidFill>
              </a:rPr>
              <a:pPr/>
              <a:t>29</a:t>
            </a:fld>
            <a:endParaRPr lang="en-US" dirty="0"/>
          </a:p>
        </p:txBody>
      </p:sp>
    </p:spTree>
    <p:extLst>
      <p:ext uri="{BB962C8B-B14F-4D97-AF65-F5344CB8AC3E}">
        <p14:creationId xmlns:p14="http://schemas.microsoft.com/office/powerpoint/2010/main" val="28704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159679-BCF3-40C5-8E60-24466CDECCDB}" type="slidenum">
              <a:rPr lang="en-US" sz="1700" smtClean="0">
                <a:solidFill>
                  <a:srgbClr val="00B0F0"/>
                </a:solidFill>
              </a:rPr>
              <a:pPr/>
              <a:t>3</a:t>
            </a:fld>
            <a:endParaRPr lang="en-US" dirty="0"/>
          </a:p>
        </p:txBody>
      </p:sp>
    </p:spTree>
    <p:extLst>
      <p:ext uri="{BB962C8B-B14F-4D97-AF65-F5344CB8AC3E}">
        <p14:creationId xmlns:p14="http://schemas.microsoft.com/office/powerpoint/2010/main" val="3164734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solidFill>
                  <a:schemeClr val="tx1"/>
                </a:solidFill>
              </a:rPr>
              <a:t>This is an overview of the Los Angeles County </a:t>
            </a:r>
          </a:p>
          <a:p>
            <a:r>
              <a:rPr lang="en-US" baseline="0" dirty="0" smtClean="0">
                <a:solidFill>
                  <a:schemeClr val="tx1"/>
                </a:solidFill>
              </a:rPr>
              <a:t>Consolidated Sewer Maintenance District</a:t>
            </a:r>
          </a:p>
          <a:p>
            <a:endParaRPr lang="en-US" dirty="0" smtClean="0">
              <a:solidFill>
                <a:schemeClr val="tx1"/>
              </a:solidFill>
            </a:endParaRPr>
          </a:p>
          <a:p>
            <a:r>
              <a:rPr lang="en-US" baseline="0" dirty="0" smtClean="0">
                <a:solidFill>
                  <a:schemeClr val="tx1"/>
                </a:solidFill>
              </a:rPr>
              <a:t>In our District, we have 38 contract cities </a:t>
            </a:r>
          </a:p>
          <a:p>
            <a:r>
              <a:rPr lang="en-US" baseline="0" dirty="0" smtClean="0">
                <a:solidFill>
                  <a:schemeClr val="tx1"/>
                </a:solidFill>
              </a:rPr>
              <a:t>which relinquishes the maintenance of their</a:t>
            </a:r>
          </a:p>
          <a:p>
            <a:r>
              <a:rPr lang="en-US" baseline="0" dirty="0" smtClean="0">
                <a:solidFill>
                  <a:schemeClr val="tx1"/>
                </a:solidFill>
              </a:rPr>
              <a:t>sewers and pump stations to the District</a:t>
            </a:r>
          </a:p>
          <a:p>
            <a:endParaRPr lang="en-US" baseline="0" dirty="0" smtClean="0">
              <a:solidFill>
                <a:schemeClr val="tx1"/>
              </a:solidFill>
            </a:endParaRPr>
          </a:p>
          <a:p>
            <a:r>
              <a:rPr lang="en-US" baseline="0" dirty="0" smtClean="0">
                <a:solidFill>
                  <a:schemeClr val="tx1"/>
                </a:solidFill>
              </a:rPr>
              <a:t>The District also includes the unincorporated communities of the County</a:t>
            </a:r>
          </a:p>
          <a:p>
            <a:endParaRPr lang="en-US" dirty="0" smtClean="0">
              <a:solidFill>
                <a:schemeClr val="tx1"/>
              </a:solidFill>
            </a:endParaRPr>
          </a:p>
          <a:p>
            <a:r>
              <a:rPr lang="en-US" baseline="0" dirty="0" smtClean="0">
                <a:solidFill>
                  <a:schemeClr val="tx1"/>
                </a:solidFill>
              </a:rPr>
              <a:t>Serves</a:t>
            </a:r>
            <a:r>
              <a:rPr lang="en-US" dirty="0" smtClean="0">
                <a:solidFill>
                  <a:schemeClr val="tx1"/>
                </a:solidFill>
              </a:rPr>
              <a:t> over 2.5 million people</a:t>
            </a:r>
          </a:p>
          <a:p>
            <a:endParaRPr lang="en-US" baseline="0" dirty="0" smtClean="0">
              <a:solidFill>
                <a:schemeClr val="tx1"/>
              </a:solidFill>
            </a:endParaRPr>
          </a:p>
          <a:p>
            <a:r>
              <a:rPr lang="en-US" baseline="0" dirty="0" smtClean="0">
                <a:solidFill>
                  <a:schemeClr val="tx1"/>
                </a:solidFill>
              </a:rPr>
              <a:t>Collection system consists of 4,600 miles of gravity sewer lines</a:t>
            </a:r>
          </a:p>
          <a:p>
            <a:endParaRPr lang="en-US" baseline="0" dirty="0" smtClean="0">
              <a:solidFill>
                <a:schemeClr val="tx1"/>
              </a:solidFill>
            </a:endParaRPr>
          </a:p>
          <a:p>
            <a:r>
              <a:rPr lang="en-US" baseline="0" dirty="0" smtClean="0">
                <a:solidFill>
                  <a:schemeClr val="tx1"/>
                </a:solidFill>
              </a:rPr>
              <a:t>Over 90% of our lines are 8-inch vitrified clay pipe</a:t>
            </a:r>
          </a:p>
          <a:p>
            <a:endParaRPr lang="en-US" baseline="0" dirty="0" smtClean="0"/>
          </a:p>
          <a:p>
            <a:r>
              <a:rPr lang="en-US" baseline="0" dirty="0" smtClean="0"/>
              <a:t>The system is the main collector for home/businesses which transports wastewater to trunk lines which are operated/maintained by the County Sanitation District.</a:t>
            </a:r>
          </a:p>
          <a:p>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E6159679-BCF3-40C5-8E60-24466CDECCDB}" type="slidenum">
              <a:rPr lang="en-US" sz="1700" smtClean="0">
                <a:solidFill>
                  <a:srgbClr val="00B0F0"/>
                </a:solidFill>
              </a:rPr>
              <a:pPr/>
              <a:t>4</a:t>
            </a:fld>
            <a:endParaRPr lang="en-US" dirty="0"/>
          </a:p>
        </p:txBody>
      </p:sp>
    </p:spTree>
    <p:extLst>
      <p:ext uri="{BB962C8B-B14F-4D97-AF65-F5344CB8AC3E}">
        <p14:creationId xmlns:p14="http://schemas.microsoft.com/office/powerpoint/2010/main" val="336305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900" dirty="0" smtClean="0">
                <a:solidFill>
                  <a:schemeClr val="tx1"/>
                </a:solidFill>
              </a:rPr>
              <a:t>Our</a:t>
            </a:r>
            <a:r>
              <a:rPr lang="en-US" sz="1900" baseline="0" dirty="0" smtClean="0">
                <a:solidFill>
                  <a:schemeClr val="tx1"/>
                </a:solidFill>
              </a:rPr>
              <a:t> District started the Condition </a:t>
            </a:r>
          </a:p>
          <a:p>
            <a:r>
              <a:rPr lang="en-US" sz="1900" baseline="0" dirty="0" smtClean="0">
                <a:solidFill>
                  <a:schemeClr val="tx1"/>
                </a:solidFill>
              </a:rPr>
              <a:t>Assessment Program as a response to </a:t>
            </a:r>
            <a:r>
              <a:rPr lang="en-US" sz="1900" b="0" kern="1200" baseline="0" dirty="0" smtClean="0">
                <a:solidFill>
                  <a:schemeClr val="tx1"/>
                </a:solidFill>
              </a:rPr>
              <a:t>State of </a:t>
            </a:r>
          </a:p>
          <a:p>
            <a:r>
              <a:rPr lang="en-US" sz="1900" b="0" kern="1200" baseline="0" dirty="0" smtClean="0">
                <a:solidFill>
                  <a:schemeClr val="tx1"/>
                </a:solidFill>
              </a:rPr>
              <a:t>California’s adoption of Waste Discharge Requirements </a:t>
            </a:r>
          </a:p>
          <a:p>
            <a:r>
              <a:rPr lang="en-US" sz="1900" b="0" kern="1200" baseline="0" dirty="0" smtClean="0">
                <a:solidFill>
                  <a:schemeClr val="tx1"/>
                </a:solidFill>
              </a:rPr>
              <a:t>in 2006.  </a:t>
            </a:r>
          </a:p>
          <a:p>
            <a:endParaRPr lang="en-US" sz="1900" b="0" kern="1200" baseline="0" dirty="0" smtClean="0">
              <a:solidFill>
                <a:schemeClr val="tx1"/>
              </a:solidFill>
            </a:endParaRPr>
          </a:p>
          <a:p>
            <a:r>
              <a:rPr lang="en-US" sz="1900" b="0" kern="1200" baseline="0" dirty="0" smtClean="0">
                <a:solidFill>
                  <a:schemeClr val="tx1"/>
                </a:solidFill>
              </a:rPr>
              <a:t>Required us to be PROACTIVE in our maintenance and </a:t>
            </a:r>
          </a:p>
          <a:p>
            <a:r>
              <a:rPr lang="en-US" sz="1900" b="0" kern="1200" baseline="0" dirty="0" smtClean="0">
                <a:solidFill>
                  <a:schemeClr val="tx1"/>
                </a:solidFill>
              </a:rPr>
              <a:t>operation of our system by developing a Sewer System Management Plan </a:t>
            </a:r>
          </a:p>
          <a:p>
            <a:r>
              <a:rPr lang="en-US" sz="1900" b="0" kern="1200" baseline="0" dirty="0" smtClean="0">
                <a:solidFill>
                  <a:schemeClr val="tx1"/>
                </a:solidFill>
              </a:rPr>
              <a:t>	</a:t>
            </a:r>
          </a:p>
          <a:p>
            <a:r>
              <a:rPr lang="en-US" sz="1900" b="0" kern="1200" baseline="0" dirty="0" smtClean="0">
                <a:solidFill>
                  <a:schemeClr val="tx1"/>
                </a:solidFill>
              </a:rPr>
              <a:t>This Plan considers CCTV inspection a MANDATORY element of determining the current condition of our pipes and addressing defects to avoid potential Sanitary Sewer Overflows.  </a:t>
            </a:r>
          </a:p>
          <a:p>
            <a:endParaRPr lang="en-US" sz="1900" baseline="0" dirty="0" smtClean="0">
              <a:solidFill>
                <a:schemeClr val="tx1"/>
              </a:solidFill>
            </a:endParaRPr>
          </a:p>
          <a:p>
            <a:pPr marL="800100" lvl="1" indent="-342900">
              <a:buAutoNum type="arabicPeriod" startAt="3"/>
            </a:pPr>
            <a:endParaRPr lang="en-US" baseline="0" dirty="0" smtClean="0">
              <a:solidFill>
                <a:schemeClr val="tx1"/>
              </a:solidFill>
            </a:endParaRPr>
          </a:p>
          <a:p>
            <a:endParaRPr lang="en-US" sz="1600" b="0" kern="1200" baseline="0" dirty="0" smtClean="0">
              <a:solidFill>
                <a:schemeClr val="tx1"/>
              </a:solidFill>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fld id="{E6159679-BCF3-40C5-8E60-24466CDECCDB}" type="slidenum">
              <a:rPr lang="en-US" sz="1700" smtClean="0">
                <a:solidFill>
                  <a:srgbClr val="00B0F0"/>
                </a:solidFill>
              </a:rPr>
              <a:pPr/>
              <a:t>5</a:t>
            </a:fld>
            <a:endParaRPr lang="en-US" dirty="0"/>
          </a:p>
        </p:txBody>
      </p:sp>
    </p:spTree>
    <p:extLst>
      <p:ext uri="{BB962C8B-B14F-4D97-AF65-F5344CB8AC3E}">
        <p14:creationId xmlns:p14="http://schemas.microsoft.com/office/powerpoint/2010/main" val="2441003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 the ultimate goal of reducing the number of overflows</a:t>
            </a:r>
            <a:r>
              <a:rPr lang="en-US" baseline="0" dirty="0" smtClean="0"/>
              <a:t> in our system!  </a:t>
            </a:r>
            <a:endParaRPr lang="en-US" dirty="0" smtClean="0"/>
          </a:p>
          <a:p>
            <a:endParaRPr lang="en-US" dirty="0"/>
          </a:p>
        </p:txBody>
      </p:sp>
      <p:sp>
        <p:nvSpPr>
          <p:cNvPr id="4" name="Slide Number Placeholder 3"/>
          <p:cNvSpPr>
            <a:spLocks noGrp="1"/>
          </p:cNvSpPr>
          <p:nvPr>
            <p:ph type="sldNum" sz="quarter" idx="10"/>
          </p:nvPr>
        </p:nvSpPr>
        <p:spPr/>
        <p:txBody>
          <a:bodyPr/>
          <a:lstStyle/>
          <a:p>
            <a:fld id="{E6159679-BCF3-40C5-8E60-24466CDECCDB}" type="slidenum">
              <a:rPr lang="en-US" sz="1700" smtClean="0">
                <a:solidFill>
                  <a:srgbClr val="00B0F0"/>
                </a:solidFill>
              </a:rPr>
              <a:pPr/>
              <a:t>6</a:t>
            </a:fld>
            <a:endParaRPr lang="en-US" dirty="0"/>
          </a:p>
        </p:txBody>
      </p:sp>
    </p:spTree>
    <p:extLst>
      <p:ext uri="{BB962C8B-B14F-4D97-AF65-F5344CB8AC3E}">
        <p14:creationId xmlns:p14="http://schemas.microsoft.com/office/powerpoint/2010/main" val="1586202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smtClean="0"/>
              <a:t>Our Program</a:t>
            </a:r>
            <a:r>
              <a:rPr lang="en-US" baseline="0" dirty="0" smtClean="0"/>
              <a:t> Objectives include:  </a:t>
            </a:r>
            <a:endParaRPr lang="en-US" dirty="0" smtClean="0"/>
          </a:p>
          <a:p>
            <a:pPr>
              <a:buFont typeface="Arial" pitchFamily="34" charset="0"/>
              <a:buChar char="•"/>
            </a:pPr>
            <a:endParaRPr lang="en-US" dirty="0" smtClean="0"/>
          </a:p>
          <a:p>
            <a:pPr>
              <a:buFont typeface="Arial" pitchFamily="34" charset="0"/>
              <a:buChar char="•"/>
            </a:pPr>
            <a:r>
              <a:rPr lang="en-US" dirty="0" smtClean="0"/>
              <a:t>Performing CCTV inspection of our sewers on a 10-year repeating cycle; it is our goal to have our sewers inspected every 10 years.  </a:t>
            </a:r>
          </a:p>
          <a:p>
            <a:pPr>
              <a:buFont typeface="Arial" pitchFamily="34" charset="0"/>
              <a:buChar char="•"/>
            </a:pPr>
            <a:endParaRPr lang="en-US" dirty="0" smtClean="0"/>
          </a:p>
          <a:p>
            <a:pPr>
              <a:buFont typeface="Arial" pitchFamily="34" charset="0"/>
              <a:buChar char="•"/>
            </a:pPr>
            <a:r>
              <a:rPr lang="en-US" dirty="0" smtClean="0"/>
              <a:t>Identify  any</a:t>
            </a:r>
            <a:r>
              <a:rPr lang="en-US" baseline="0" dirty="0" smtClean="0"/>
              <a:t> </a:t>
            </a:r>
            <a:r>
              <a:rPr lang="en-US" dirty="0" smtClean="0"/>
              <a:t>maintenance issues and immediately clean</a:t>
            </a:r>
            <a:r>
              <a:rPr lang="en-US" baseline="0" dirty="0" smtClean="0"/>
              <a:t> those sewers</a:t>
            </a:r>
          </a:p>
          <a:p>
            <a:endParaRPr lang="en-US" dirty="0" smtClean="0"/>
          </a:p>
          <a:p>
            <a:pPr>
              <a:buFont typeface="Arial" pitchFamily="34" charset="0"/>
              <a:buChar char="•"/>
            </a:pPr>
            <a:r>
              <a:rPr lang="en-US" baseline="0" dirty="0" smtClean="0"/>
              <a:t>identify</a:t>
            </a:r>
            <a:r>
              <a:rPr lang="en-US" dirty="0" smtClean="0"/>
              <a:t> any </a:t>
            </a:r>
            <a:r>
              <a:rPr lang="en-US" baseline="0" dirty="0" smtClean="0"/>
              <a:t>structural defects and schedule the repairs accordingly</a:t>
            </a:r>
            <a:endParaRPr lang="en-US" dirty="0" smtClean="0"/>
          </a:p>
          <a:p>
            <a:pPr>
              <a:buFont typeface="Arial" pitchFamily="34" charset="0"/>
              <a:buChar char="•"/>
            </a:pPr>
            <a:endParaRPr lang="en-US" dirty="0" smtClean="0"/>
          </a:p>
          <a:p>
            <a:pPr>
              <a:buFont typeface="Arial" pitchFamily="34" charset="0"/>
              <a:buChar char="•"/>
            </a:pPr>
            <a:r>
              <a:rPr lang="en-US" dirty="0" smtClean="0"/>
              <a:t>Analyze data for future comparisons which includes </a:t>
            </a:r>
          </a:p>
          <a:p>
            <a:pPr lvl="1">
              <a:buFont typeface="Arial" pitchFamily="34" charset="0"/>
              <a:buChar char="•"/>
            </a:pPr>
            <a:r>
              <a:rPr lang="en-US" dirty="0" smtClean="0"/>
              <a:t>Creating</a:t>
            </a:r>
            <a:r>
              <a:rPr lang="en-US" baseline="0" dirty="0" smtClean="0"/>
              <a:t> reports that summarize the overall condition of the collection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E6159679-BCF3-40C5-8E60-24466CDECCDB}" type="slidenum">
              <a:rPr lang="en-US" sz="1700" smtClean="0">
                <a:solidFill>
                  <a:srgbClr val="00B0F0"/>
                </a:solidFill>
              </a:rPr>
              <a:pPr/>
              <a:t>7</a:t>
            </a:fld>
            <a:endParaRPr lang="en-US" dirty="0"/>
          </a:p>
        </p:txBody>
      </p:sp>
    </p:spTree>
    <p:extLst>
      <p:ext uri="{BB962C8B-B14F-4D97-AF65-F5344CB8AC3E}">
        <p14:creationId xmlns:p14="http://schemas.microsoft.com/office/powerpoint/2010/main" val="2784526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159679-BCF3-40C5-8E60-24466CDECCDB}" type="slidenum">
              <a:rPr lang="en-US" sz="1700" smtClean="0">
                <a:solidFill>
                  <a:srgbClr val="00B0F0"/>
                </a:solidFill>
              </a:rPr>
              <a:pPr/>
              <a:t>8</a:t>
            </a:fld>
            <a:endParaRPr lang="en-US" dirty="0"/>
          </a:p>
        </p:txBody>
      </p:sp>
    </p:spTree>
    <p:extLst>
      <p:ext uri="{BB962C8B-B14F-4D97-AF65-F5344CB8AC3E}">
        <p14:creationId xmlns:p14="http://schemas.microsoft.com/office/powerpoint/2010/main" val="2616296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This slide highlights the</a:t>
            </a:r>
            <a:r>
              <a:rPr lang="en-US" baseline="0" dirty="0" smtClean="0">
                <a:solidFill>
                  <a:schemeClr val="tx1"/>
                </a:solidFill>
              </a:rPr>
              <a:t> 6 steps in the repeating cycle of our projects. </a:t>
            </a:r>
          </a:p>
          <a:p>
            <a:endParaRPr lang="en-US" baseline="0" dirty="0" smtClean="0">
              <a:solidFill>
                <a:schemeClr val="tx1"/>
              </a:solidFill>
            </a:endParaRPr>
          </a:p>
          <a:p>
            <a:r>
              <a:rPr lang="en-US" baseline="0" dirty="0" smtClean="0">
                <a:solidFill>
                  <a:schemeClr val="tx1"/>
                </a:solidFill>
              </a:rPr>
              <a:t>These are the “main” phases of our projects.   </a:t>
            </a:r>
          </a:p>
          <a:p>
            <a:endParaRPr lang="en-US" baseline="0" dirty="0" smtClean="0">
              <a:solidFill>
                <a:schemeClr val="tx1"/>
              </a:solidFill>
            </a:endParaRPr>
          </a:p>
          <a:p>
            <a:pPr marL="342900" indent="-342900">
              <a:buAutoNum type="arabicPeriod"/>
            </a:pPr>
            <a:r>
              <a:rPr lang="en-US" baseline="0" dirty="0" smtClean="0">
                <a:solidFill>
                  <a:schemeClr val="tx1"/>
                </a:solidFill>
              </a:rPr>
              <a:t>Our contractors performing</a:t>
            </a:r>
            <a:r>
              <a:rPr lang="en-US" dirty="0" smtClean="0">
                <a:solidFill>
                  <a:schemeClr val="tx1"/>
                </a:solidFill>
              </a:rPr>
              <a:t> th</a:t>
            </a:r>
            <a:r>
              <a:rPr lang="en-US" dirty="0" smtClean="0"/>
              <a:t>e </a:t>
            </a:r>
            <a:r>
              <a:rPr lang="en-US" baseline="0" dirty="0" smtClean="0">
                <a:solidFill>
                  <a:schemeClr val="tx1"/>
                </a:solidFill>
              </a:rPr>
              <a:t>CCTV inspection</a:t>
            </a:r>
          </a:p>
          <a:p>
            <a:pPr marL="342900" indent="-342900">
              <a:buAutoNum type="arabicPeriod"/>
            </a:pPr>
            <a:endParaRPr lang="en-US" dirty="0"/>
          </a:p>
          <a:p>
            <a:pPr marL="342900" indent="-342900">
              <a:buAutoNum type="arabicPeriod"/>
            </a:pPr>
            <a:r>
              <a:rPr lang="en-US" baseline="0" dirty="0" smtClean="0">
                <a:solidFill>
                  <a:schemeClr val="tx1"/>
                </a:solidFill>
              </a:rPr>
              <a:t>Once we receive the data from our contractors,  we analyze the information, and </a:t>
            </a:r>
          </a:p>
          <a:p>
            <a:pPr marL="342900" indent="-342900">
              <a:buAutoNum type="arabicPeriod"/>
            </a:pPr>
            <a:endParaRPr lang="en-US" baseline="0" dirty="0" smtClean="0">
              <a:solidFill>
                <a:schemeClr val="tx1"/>
              </a:solidFill>
            </a:endParaRPr>
          </a:p>
          <a:p>
            <a:pPr marL="342900" indent="-342900">
              <a:buAutoNum type="arabicPeriod"/>
            </a:pPr>
            <a:r>
              <a:rPr lang="en-US" baseline="0" dirty="0" smtClean="0">
                <a:solidFill>
                  <a:schemeClr val="tx1"/>
                </a:solidFill>
              </a:rPr>
              <a:t>Create a report of maintenance issues for our field crews to clean or investigate</a:t>
            </a:r>
          </a:p>
          <a:p>
            <a:pPr marL="342900" indent="-342900">
              <a:buAutoNum type="arabicPeriod"/>
            </a:pPr>
            <a:endParaRPr lang="en-US" baseline="0" dirty="0" smtClean="0">
              <a:solidFill>
                <a:schemeClr val="tx1"/>
              </a:solidFill>
            </a:endParaRPr>
          </a:p>
          <a:p>
            <a:pPr marL="342900" indent="-342900">
              <a:buAutoNum type="arabicPeriod"/>
            </a:pPr>
            <a:r>
              <a:rPr lang="en-US" baseline="0" dirty="0" smtClean="0">
                <a:solidFill>
                  <a:schemeClr val="tx1"/>
                </a:solidFill>
              </a:rPr>
              <a:t>Identify structural defects which we address either by point repair or include in a long-term rehab project </a:t>
            </a:r>
          </a:p>
          <a:p>
            <a:pPr marL="342900" indent="-342900">
              <a:buAutoNum type="arabicPeriod"/>
            </a:pPr>
            <a:endParaRPr lang="en-US" baseline="0" dirty="0" smtClean="0">
              <a:solidFill>
                <a:schemeClr val="tx1"/>
              </a:solidFill>
            </a:endParaRPr>
          </a:p>
          <a:p>
            <a:pPr marL="342900" indent="-342900">
              <a:buAutoNum type="arabicPeriod"/>
            </a:pPr>
            <a:r>
              <a:rPr lang="en-US" baseline="0" dirty="0" smtClean="0">
                <a:solidFill>
                  <a:schemeClr val="tx1"/>
                </a:solidFill>
              </a:rPr>
              <a:t>Provide a report to the owners of the collection system (our contract Cities) of the condition of their sewer pipes</a:t>
            </a:r>
          </a:p>
          <a:p>
            <a:pPr marL="342900" indent="-342900">
              <a:buAutoNum type="arabicPeriod"/>
            </a:pPr>
            <a:endParaRPr lang="en-US" baseline="0" dirty="0" smtClean="0">
              <a:solidFill>
                <a:schemeClr val="tx1"/>
              </a:solidFill>
            </a:endParaRPr>
          </a:p>
          <a:p>
            <a:pPr marL="342900" indent="-342900">
              <a:buAutoNum type="arabicPeriod"/>
            </a:pPr>
            <a:r>
              <a:rPr lang="en-US" baseline="0" dirty="0" smtClean="0">
                <a:solidFill>
                  <a:schemeClr val="tx1"/>
                </a:solidFill>
              </a:rPr>
              <a:t>The information is then incorporated into our data management system for historical comparisons in the future</a:t>
            </a:r>
          </a:p>
          <a:p>
            <a:pPr marL="342900" indent="-342900">
              <a:buAutoNum type="arabicPeriod"/>
            </a:pP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6159679-BCF3-40C5-8E60-24466CDECCDB}" type="slidenum">
              <a:rPr lang="en-US" sz="1700" smtClean="0">
                <a:solidFill>
                  <a:srgbClr val="00B0F0"/>
                </a:solidFill>
              </a:rPr>
              <a:pPr/>
              <a:t>9</a:t>
            </a:fld>
            <a:endParaRPr lang="en-US" dirty="0"/>
          </a:p>
        </p:txBody>
      </p:sp>
    </p:spTree>
    <p:extLst>
      <p:ext uri="{BB962C8B-B14F-4D97-AF65-F5344CB8AC3E}">
        <p14:creationId xmlns:p14="http://schemas.microsoft.com/office/powerpoint/2010/main" val="4125937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066407-821B-4B60-9B58-BFFF244951FA}" type="datetime1">
              <a:rPr lang="en-US" smtClean="0"/>
              <a:pPr/>
              <a:t>02/24/2014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16773-81DE-410D-BD8D-A9FE97B5D50D}" type="slidenum">
              <a:rPr lang="en-US" smtClean="0"/>
              <a:pPr/>
              <a:t>‹#›</a:t>
            </a:fld>
            <a:endParaRPr lang="en-US"/>
          </a:p>
        </p:txBody>
      </p:sp>
    </p:spTree>
    <p:extLst>
      <p:ext uri="{BB962C8B-B14F-4D97-AF65-F5344CB8AC3E}">
        <p14:creationId xmlns:p14="http://schemas.microsoft.com/office/powerpoint/2010/main" val="1593748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A08EFE-B1B3-43C5-8EAB-37196E06192F}" type="datetime1">
              <a:rPr lang="en-US" smtClean="0"/>
              <a:pPr/>
              <a:t>02/24/2014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16773-81DE-410D-BD8D-A9FE97B5D50D}" type="slidenum">
              <a:rPr lang="en-US" smtClean="0"/>
              <a:pPr/>
              <a:t>‹#›</a:t>
            </a:fld>
            <a:endParaRPr lang="en-US"/>
          </a:p>
        </p:txBody>
      </p:sp>
    </p:spTree>
    <p:extLst>
      <p:ext uri="{BB962C8B-B14F-4D97-AF65-F5344CB8AC3E}">
        <p14:creationId xmlns:p14="http://schemas.microsoft.com/office/powerpoint/2010/main" val="3901690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DAF6BF-A645-4140-842C-DE2CC28B44D8}" type="datetime1">
              <a:rPr lang="en-US" smtClean="0"/>
              <a:pPr/>
              <a:t>02/24/2014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16773-81DE-410D-BD8D-A9FE97B5D50D}" type="slidenum">
              <a:rPr lang="en-US" smtClean="0"/>
              <a:pPr/>
              <a:t>‹#›</a:t>
            </a:fld>
            <a:endParaRPr lang="en-US"/>
          </a:p>
        </p:txBody>
      </p:sp>
    </p:spTree>
    <p:extLst>
      <p:ext uri="{BB962C8B-B14F-4D97-AF65-F5344CB8AC3E}">
        <p14:creationId xmlns:p14="http://schemas.microsoft.com/office/powerpoint/2010/main" val="6453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EB910F-5EF4-423E-B9E3-11BE660F8901}" type="datetime1">
              <a:rPr lang="en-US" smtClean="0"/>
              <a:pPr/>
              <a:t>02/24/2014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16773-81DE-410D-BD8D-A9FE97B5D50D}" type="slidenum">
              <a:rPr lang="en-US" smtClean="0"/>
              <a:pPr/>
              <a:t>‹#›</a:t>
            </a:fld>
            <a:endParaRPr lang="en-US"/>
          </a:p>
        </p:txBody>
      </p:sp>
    </p:spTree>
    <p:extLst>
      <p:ext uri="{BB962C8B-B14F-4D97-AF65-F5344CB8AC3E}">
        <p14:creationId xmlns:p14="http://schemas.microsoft.com/office/powerpoint/2010/main" val="3523598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41D4BA-5269-4C25-8596-00C72A69EC98}" type="datetime1">
              <a:rPr lang="en-US" smtClean="0"/>
              <a:pPr/>
              <a:t>02/24/2014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16773-81DE-410D-BD8D-A9FE97B5D50D}" type="slidenum">
              <a:rPr lang="en-US" smtClean="0"/>
              <a:pPr/>
              <a:t>‹#›</a:t>
            </a:fld>
            <a:endParaRPr lang="en-US"/>
          </a:p>
        </p:txBody>
      </p:sp>
    </p:spTree>
    <p:extLst>
      <p:ext uri="{BB962C8B-B14F-4D97-AF65-F5344CB8AC3E}">
        <p14:creationId xmlns:p14="http://schemas.microsoft.com/office/powerpoint/2010/main" val="41746963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C34025-0460-450F-A356-4B5813F5898B}" type="datetime1">
              <a:rPr lang="en-US" smtClean="0"/>
              <a:pPr/>
              <a:t>02/24/2014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416773-81DE-410D-BD8D-A9FE97B5D50D}" type="slidenum">
              <a:rPr lang="en-US" smtClean="0"/>
              <a:pPr/>
              <a:t>‹#›</a:t>
            </a:fld>
            <a:endParaRPr lang="en-US"/>
          </a:p>
        </p:txBody>
      </p:sp>
    </p:spTree>
    <p:extLst>
      <p:ext uri="{BB962C8B-B14F-4D97-AF65-F5344CB8AC3E}">
        <p14:creationId xmlns:p14="http://schemas.microsoft.com/office/powerpoint/2010/main" val="2575891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E7DA1B-6FA4-46E7-B654-5052C6DCA044}" type="datetime1">
              <a:rPr lang="en-US" smtClean="0"/>
              <a:pPr/>
              <a:t>02/24/2014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416773-81DE-410D-BD8D-A9FE97B5D50D}" type="slidenum">
              <a:rPr lang="en-US" smtClean="0"/>
              <a:pPr/>
              <a:t>‹#›</a:t>
            </a:fld>
            <a:endParaRPr lang="en-US"/>
          </a:p>
        </p:txBody>
      </p:sp>
    </p:spTree>
    <p:extLst>
      <p:ext uri="{BB962C8B-B14F-4D97-AF65-F5344CB8AC3E}">
        <p14:creationId xmlns:p14="http://schemas.microsoft.com/office/powerpoint/2010/main" val="2270369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4E7C79-3E8B-4E10-B7C2-4C458508F351}" type="datetime1">
              <a:rPr lang="en-US" smtClean="0"/>
              <a:pPr/>
              <a:t>02/24/2014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416773-81DE-410D-BD8D-A9FE97B5D50D}" type="slidenum">
              <a:rPr lang="en-US" smtClean="0"/>
              <a:pPr/>
              <a:t>‹#›</a:t>
            </a:fld>
            <a:endParaRPr lang="en-US"/>
          </a:p>
        </p:txBody>
      </p:sp>
    </p:spTree>
    <p:extLst>
      <p:ext uri="{BB962C8B-B14F-4D97-AF65-F5344CB8AC3E}">
        <p14:creationId xmlns:p14="http://schemas.microsoft.com/office/powerpoint/2010/main" val="978227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B7799B-0206-4A89-8B80-1D5DE6347DDD}" type="datetime1">
              <a:rPr lang="en-US" smtClean="0"/>
              <a:pPr/>
              <a:t>02/24/2014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416773-81DE-410D-BD8D-A9FE97B5D50D}" type="slidenum">
              <a:rPr lang="en-US" smtClean="0"/>
              <a:pPr/>
              <a:t>‹#›</a:t>
            </a:fld>
            <a:endParaRPr lang="en-US"/>
          </a:p>
        </p:txBody>
      </p:sp>
    </p:spTree>
    <p:extLst>
      <p:ext uri="{BB962C8B-B14F-4D97-AF65-F5344CB8AC3E}">
        <p14:creationId xmlns:p14="http://schemas.microsoft.com/office/powerpoint/2010/main" val="2465271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9D5ED6-C9BB-4256-984D-83A72DFCE6DE}" type="datetime1">
              <a:rPr lang="en-US" smtClean="0"/>
              <a:pPr/>
              <a:t>02/24/2014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416773-81DE-410D-BD8D-A9FE97B5D50D}" type="slidenum">
              <a:rPr lang="en-US" smtClean="0"/>
              <a:pPr/>
              <a:t>‹#›</a:t>
            </a:fld>
            <a:endParaRPr lang="en-US"/>
          </a:p>
        </p:txBody>
      </p:sp>
    </p:spTree>
    <p:extLst>
      <p:ext uri="{BB962C8B-B14F-4D97-AF65-F5344CB8AC3E}">
        <p14:creationId xmlns:p14="http://schemas.microsoft.com/office/powerpoint/2010/main" val="201973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0C946-1EC7-468F-BB8F-37155247BD44}" type="datetime1">
              <a:rPr lang="en-US" smtClean="0"/>
              <a:pPr/>
              <a:t>02/24/2014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416773-81DE-410D-BD8D-A9FE97B5D50D}" type="slidenum">
              <a:rPr lang="en-US" smtClean="0"/>
              <a:pPr/>
              <a:t>‹#›</a:t>
            </a:fld>
            <a:endParaRPr lang="en-US"/>
          </a:p>
        </p:txBody>
      </p:sp>
    </p:spTree>
    <p:extLst>
      <p:ext uri="{BB962C8B-B14F-4D97-AF65-F5344CB8AC3E}">
        <p14:creationId xmlns:p14="http://schemas.microsoft.com/office/powerpoint/2010/main" val="27244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1D4BA-5269-4C25-8596-00C72A69EC98}" type="datetime1">
              <a:rPr lang="en-US" smtClean="0"/>
              <a:pPr/>
              <a:t>02/24/2014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416773-81DE-410D-BD8D-A9FE97B5D50D}" type="slidenum">
              <a:rPr lang="en-US" smtClean="0"/>
              <a:pPr/>
              <a:t>‹#›</a:t>
            </a:fld>
            <a:endParaRPr lang="en-US"/>
          </a:p>
        </p:txBody>
      </p:sp>
    </p:spTree>
    <p:extLst>
      <p:ext uri="{BB962C8B-B14F-4D97-AF65-F5344CB8AC3E}">
        <p14:creationId xmlns:p14="http://schemas.microsoft.com/office/powerpoint/2010/main" val="1678487181"/>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hyperlink" Target="mailto:fvillaluna@dpw.lacounty.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9553" y="6347012"/>
            <a:ext cx="1896035" cy="369332"/>
          </a:xfrm>
          <a:prstGeom prst="rect">
            <a:avLst/>
          </a:prstGeom>
          <a:noFill/>
        </p:spPr>
        <p:txBody>
          <a:bodyPr wrap="square" rtlCol="0">
            <a:spAutoFit/>
          </a:bodyPr>
          <a:lstStyle/>
          <a:p>
            <a:r>
              <a:rPr lang="en-US" dirty="0" smtClean="0"/>
              <a:t>Paper #</a:t>
            </a:r>
            <a:endParaRPr lang="en-US" dirty="0"/>
          </a:p>
        </p:txBody>
      </p:sp>
      <p:grpSp>
        <p:nvGrpSpPr>
          <p:cNvPr id="6" name="Group 5"/>
          <p:cNvGrpSpPr/>
          <p:nvPr/>
        </p:nvGrpSpPr>
        <p:grpSpPr>
          <a:xfrm>
            <a:off x="0" y="0"/>
            <a:ext cx="9144000" cy="6858000"/>
            <a:chOff x="0" y="0"/>
            <a:chExt cx="9144000" cy="6858000"/>
          </a:xfrm>
        </p:grpSpPr>
        <p:pic>
          <p:nvPicPr>
            <p:cNvPr id="4" name="Picture 3" descr="ppt_templat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5295900" y="5743575"/>
              <a:ext cx="3848100" cy="1114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685800" y="2130425"/>
            <a:ext cx="7772400" cy="2212975"/>
          </a:xfrm>
        </p:spPr>
        <p:txBody>
          <a:bodyPr>
            <a:normAutofit fontScale="90000"/>
          </a:bodyPr>
          <a:lstStyle/>
          <a:p>
            <a:r>
              <a:rPr lang="en-US" sz="4900" b="1" dirty="0">
                <a:solidFill>
                  <a:schemeClr val="tx1"/>
                </a:solidFill>
                <a:latin typeface="Arial Black" pitchFamily="34" charset="0"/>
                <a:cs typeface="Arial" pitchFamily="34" charset="0"/>
              </a:rPr>
              <a:t>LOS ANGELES COUNTY</a:t>
            </a:r>
            <a:r>
              <a:rPr lang="en-US" sz="2800" b="1" dirty="0" smtClean="0">
                <a:solidFill>
                  <a:schemeClr val="tx1"/>
                </a:solidFill>
                <a:latin typeface="Arial Black" pitchFamily="34" charset="0"/>
              </a:rPr>
              <a:t/>
            </a:r>
            <a:br>
              <a:rPr lang="en-US" sz="2800" b="1" dirty="0" smtClean="0">
                <a:solidFill>
                  <a:schemeClr val="tx1"/>
                </a:solidFill>
                <a:latin typeface="Arial Black" pitchFamily="34" charset="0"/>
              </a:rPr>
            </a:br>
            <a:r>
              <a:rPr lang="en-US" sz="2800" b="1" dirty="0">
                <a:solidFill>
                  <a:schemeClr val="tx1"/>
                </a:solidFill>
                <a:latin typeface="Arial Black" pitchFamily="34" charset="0"/>
              </a:rPr>
              <a:t/>
            </a:r>
            <a:br>
              <a:rPr lang="en-US" sz="2800" b="1" dirty="0">
                <a:solidFill>
                  <a:schemeClr val="tx1"/>
                </a:solidFill>
                <a:latin typeface="Arial Black" pitchFamily="34" charset="0"/>
              </a:rPr>
            </a:br>
            <a:r>
              <a:rPr lang="en-US" sz="3100" b="1" dirty="0" smtClean="0">
                <a:solidFill>
                  <a:schemeClr val="tx1"/>
                </a:solidFill>
                <a:latin typeface="Arial Black" pitchFamily="34" charset="0"/>
                <a:cs typeface="Arial" pitchFamily="34" charset="0"/>
              </a:rPr>
              <a:t>PRIORITIZATION </a:t>
            </a:r>
            <a:r>
              <a:rPr lang="en-US" sz="3100" b="1" dirty="0">
                <a:solidFill>
                  <a:schemeClr val="tx1"/>
                </a:solidFill>
                <a:latin typeface="Arial Black" pitchFamily="34" charset="0"/>
                <a:cs typeface="Arial" pitchFamily="34" charset="0"/>
              </a:rPr>
              <a:t>OF </a:t>
            </a:r>
            <a:br>
              <a:rPr lang="en-US" sz="3100" b="1" dirty="0">
                <a:solidFill>
                  <a:schemeClr val="tx1"/>
                </a:solidFill>
                <a:latin typeface="Arial Black" pitchFamily="34" charset="0"/>
                <a:cs typeface="Arial" pitchFamily="34" charset="0"/>
              </a:rPr>
            </a:br>
            <a:r>
              <a:rPr lang="en-US" sz="3100" b="1" dirty="0">
                <a:solidFill>
                  <a:schemeClr val="tx1"/>
                </a:solidFill>
                <a:latin typeface="Arial Black" pitchFamily="34" charset="0"/>
                <a:cs typeface="Arial" pitchFamily="34" charset="0"/>
              </a:rPr>
              <a:t>SEWER REHABILITATION PROJECTS</a:t>
            </a:r>
            <a:endParaRPr lang="en-US" sz="3100" dirty="0">
              <a:solidFill>
                <a:schemeClr val="tx1"/>
              </a:solidFill>
              <a:latin typeface="Arial Black" pitchFamily="34" charset="0"/>
              <a:cs typeface="Arial" pitchFamily="34" charset="0"/>
            </a:endParaRPr>
          </a:p>
        </p:txBody>
      </p:sp>
      <p:sp>
        <p:nvSpPr>
          <p:cNvPr id="10" name="Subtitle 9"/>
          <p:cNvSpPr>
            <a:spLocks noGrp="1"/>
          </p:cNvSpPr>
          <p:nvPr>
            <p:ph type="subTitle" idx="1"/>
          </p:nvPr>
        </p:nvSpPr>
        <p:spPr>
          <a:xfrm>
            <a:off x="1371600" y="5257799"/>
            <a:ext cx="6400800" cy="961371"/>
          </a:xfrm>
        </p:spPr>
        <p:txBody>
          <a:bodyPr>
            <a:normAutofit fontScale="92500" lnSpcReduction="10000"/>
          </a:bodyPr>
          <a:lstStyle/>
          <a:p>
            <a:r>
              <a:rPr lang="en-US" sz="2400" dirty="0" smtClean="0">
                <a:solidFill>
                  <a:schemeClr val="tx1"/>
                </a:solidFill>
              </a:rPr>
              <a:t>Fernando Villaluna, P.E.</a:t>
            </a:r>
            <a:r>
              <a:rPr lang="en-US" dirty="0" smtClean="0"/>
              <a:t> </a:t>
            </a:r>
            <a:r>
              <a:rPr lang="en-US" dirty="0"/>
              <a:t/>
            </a:r>
            <a:br>
              <a:rPr lang="en-US" dirty="0"/>
            </a:br>
            <a:endParaRPr lang="en-US" dirty="0"/>
          </a:p>
        </p:txBody>
      </p:sp>
      <p:sp>
        <p:nvSpPr>
          <p:cNvPr id="11" name="Slide Number Placeholder 10"/>
          <p:cNvSpPr>
            <a:spLocks noGrp="1"/>
          </p:cNvSpPr>
          <p:nvPr>
            <p:ph type="sldNum" sz="quarter" idx="12"/>
          </p:nvPr>
        </p:nvSpPr>
        <p:spPr/>
        <p:txBody>
          <a:bodyPr/>
          <a:lstStyle/>
          <a:p>
            <a:fld id="{A3BD0C01-838F-6040-9DC5-5E4EA91A8FC8}" type="slidenum">
              <a:rPr lang="en-US" smtClean="0"/>
              <a:pPr/>
              <a:t>1</a:t>
            </a:fld>
            <a:endParaRPr lang="en-US"/>
          </a:p>
        </p:txBody>
      </p:sp>
      <p:pic>
        <p:nvPicPr>
          <p:cNvPr id="13" name="Picture 12" descr="PWColor-clear-bkg.png"/>
          <p:cNvPicPr>
            <a:picLocks noChangeAspect="1"/>
          </p:cNvPicPr>
          <p:nvPr/>
        </p:nvPicPr>
        <p:blipFill>
          <a:blip r:embed="rId4" cstate="print"/>
          <a:stretch>
            <a:fillRect/>
          </a:stretch>
        </p:blipFill>
        <p:spPr>
          <a:xfrm>
            <a:off x="7513617" y="5721998"/>
            <a:ext cx="990600" cy="994346"/>
          </a:xfrm>
          <a:prstGeom prst="rect">
            <a:avLst/>
          </a:prstGeom>
        </p:spPr>
      </p:pic>
    </p:spTree>
    <p:extLst>
      <p:ext uri="{BB962C8B-B14F-4D97-AF65-F5344CB8AC3E}">
        <p14:creationId xmlns:p14="http://schemas.microsoft.com/office/powerpoint/2010/main" val="3417096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9553" y="6347012"/>
            <a:ext cx="1896035" cy="369332"/>
          </a:xfrm>
          <a:prstGeom prst="rect">
            <a:avLst/>
          </a:prstGeom>
          <a:noFill/>
        </p:spPr>
        <p:txBody>
          <a:bodyPr wrap="square" rtlCol="0">
            <a:spAutoFit/>
          </a:bodyPr>
          <a:lstStyle/>
          <a:p>
            <a:r>
              <a:rPr lang="en-US" dirty="0" smtClean="0"/>
              <a:t>Paper #</a:t>
            </a:r>
            <a:endParaRPr lang="en-US" dirty="0"/>
          </a:p>
        </p:txBody>
      </p:sp>
      <p:grpSp>
        <p:nvGrpSpPr>
          <p:cNvPr id="6" name="Group 5"/>
          <p:cNvGrpSpPr/>
          <p:nvPr/>
        </p:nvGrpSpPr>
        <p:grpSpPr>
          <a:xfrm>
            <a:off x="0" y="-10886"/>
            <a:ext cx="9144000" cy="6858000"/>
            <a:chOff x="0" y="0"/>
            <a:chExt cx="9144000" cy="6858000"/>
          </a:xfrm>
        </p:grpSpPr>
        <p:pic>
          <p:nvPicPr>
            <p:cNvPr id="4" name="Picture 3" descr="ppt_templat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5295900" y="5743575"/>
              <a:ext cx="3848100" cy="1114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685800" y="1219200"/>
            <a:ext cx="7772400" cy="914400"/>
          </a:xfrm>
        </p:spPr>
        <p:txBody>
          <a:bodyPr>
            <a:normAutofit/>
          </a:bodyPr>
          <a:lstStyle/>
          <a:p>
            <a:r>
              <a:rPr lang="en-US" sz="4000" cap="small" dirty="0" smtClean="0">
                <a:latin typeface="Arial Black" pitchFamily="34" charset="0"/>
                <a:cs typeface="Arial" pitchFamily="34" charset="0"/>
              </a:rPr>
              <a:t>Inspection Process</a:t>
            </a:r>
            <a:endParaRPr lang="en-US" sz="4000" cap="small" dirty="0">
              <a:solidFill>
                <a:schemeClr val="tx1"/>
              </a:solidFill>
              <a:latin typeface="Arial Black" pitchFamily="34" charset="0"/>
              <a:cs typeface="Arial" pitchFamily="34" charset="0"/>
            </a:endParaRPr>
          </a:p>
        </p:txBody>
      </p:sp>
      <p:sp>
        <p:nvSpPr>
          <p:cNvPr id="7" name="Subtitle 6"/>
          <p:cNvSpPr>
            <a:spLocks noGrp="1"/>
          </p:cNvSpPr>
          <p:nvPr>
            <p:ph type="subTitle" idx="1"/>
          </p:nvPr>
        </p:nvSpPr>
        <p:spPr>
          <a:xfrm>
            <a:off x="533400" y="2209800"/>
            <a:ext cx="8382000" cy="2819400"/>
          </a:xfrm>
        </p:spPr>
        <p:txBody>
          <a:bodyPr>
            <a:normAutofit/>
          </a:bodyPr>
          <a:lstStyle/>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Light </a:t>
            </a:r>
            <a:r>
              <a:rPr lang="en-US" sz="2800" dirty="0" smtClean="0">
                <a:solidFill>
                  <a:schemeClr val="tx1"/>
                </a:solidFill>
                <a:latin typeface="Arial" pitchFamily="34" charset="0"/>
                <a:cs typeface="Arial" pitchFamily="34" charset="0"/>
              </a:rPr>
              <a:t>Cleaning vs. Complet</a:t>
            </a:r>
            <a:r>
              <a:rPr lang="en-US" sz="2800" dirty="0" smtClean="0">
                <a:solidFill>
                  <a:schemeClr val="tx1"/>
                </a:solidFill>
                <a:latin typeface="Arial" pitchFamily="34" charset="0"/>
                <a:cs typeface="Arial" pitchFamily="34" charset="0"/>
              </a:rPr>
              <a:t>e Cleaning</a:t>
            </a:r>
            <a:endParaRPr lang="en-US" sz="2800" dirty="0" smtClean="0">
              <a:solidFill>
                <a:schemeClr val="tx1"/>
              </a:solidFill>
              <a:latin typeface="Arial" pitchFamily="34" charset="0"/>
              <a:cs typeface="Arial" pitchFamily="34" charset="0"/>
            </a:endParaRPr>
          </a:p>
          <a:p>
            <a:pPr marL="457200" indent="-457200" algn="l">
              <a:buFont typeface="Wingdings" pitchFamily="2" charset="2"/>
              <a:buChar char="ü"/>
            </a:pPr>
            <a:endParaRPr lang="en-US" sz="2800" dirty="0" smtClean="0">
              <a:solidFill>
                <a:schemeClr val="tx1"/>
              </a:solidFill>
              <a:latin typeface="Arial" pitchFamily="34" charset="0"/>
              <a:cs typeface="Arial" pitchFamily="34" charset="0"/>
            </a:endParaRPr>
          </a:p>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CCTV Inspection</a:t>
            </a:r>
          </a:p>
          <a:p>
            <a:pPr marL="457200" indent="-457200" algn="l">
              <a:buFont typeface="Wingdings" pitchFamily="2" charset="2"/>
              <a:buChar char="ü"/>
            </a:pPr>
            <a:endParaRPr lang="en-US" sz="2800" dirty="0" smtClean="0">
              <a:solidFill>
                <a:schemeClr val="tx1"/>
              </a:solidFill>
              <a:latin typeface="Arial" pitchFamily="34" charset="0"/>
              <a:cs typeface="Arial" pitchFamily="34" charset="0"/>
            </a:endParaRPr>
          </a:p>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Data </a:t>
            </a:r>
            <a:r>
              <a:rPr lang="en-US" sz="2800" dirty="0" smtClean="0">
                <a:solidFill>
                  <a:schemeClr val="tx1"/>
                </a:solidFill>
                <a:latin typeface="Arial" pitchFamily="34" charset="0"/>
                <a:cs typeface="Arial" pitchFamily="34" charset="0"/>
              </a:rPr>
              <a:t>Collection</a:t>
            </a:r>
          </a:p>
          <a:p>
            <a:endParaRPr lang="en-US" dirty="0"/>
          </a:p>
        </p:txBody>
      </p:sp>
      <p:sp>
        <p:nvSpPr>
          <p:cNvPr id="11" name="Slide Number Placeholder 10"/>
          <p:cNvSpPr>
            <a:spLocks noGrp="1"/>
          </p:cNvSpPr>
          <p:nvPr>
            <p:ph type="sldNum" sz="quarter" idx="12"/>
          </p:nvPr>
        </p:nvSpPr>
        <p:spPr/>
        <p:txBody>
          <a:bodyPr/>
          <a:lstStyle/>
          <a:p>
            <a:fld id="{A3BD0C01-838F-6040-9DC5-5E4EA91A8FC8}" type="slidenum">
              <a:rPr lang="en-US" smtClean="0"/>
              <a:pPr/>
              <a:t>10</a:t>
            </a:fld>
            <a:endParaRPr lang="en-US"/>
          </a:p>
        </p:txBody>
      </p:sp>
    </p:spTree>
    <p:extLst>
      <p:ext uri="{BB962C8B-B14F-4D97-AF65-F5344CB8AC3E}">
        <p14:creationId xmlns:p14="http://schemas.microsoft.com/office/powerpoint/2010/main" val="1511813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9553" y="6347012"/>
            <a:ext cx="1896035" cy="369332"/>
          </a:xfrm>
          <a:prstGeom prst="rect">
            <a:avLst/>
          </a:prstGeom>
          <a:noFill/>
        </p:spPr>
        <p:txBody>
          <a:bodyPr wrap="square" rtlCol="0">
            <a:spAutoFit/>
          </a:bodyPr>
          <a:lstStyle/>
          <a:p>
            <a:r>
              <a:rPr lang="en-US" dirty="0" smtClean="0"/>
              <a:t>Paper #</a:t>
            </a:r>
            <a:endParaRPr lang="en-US" dirty="0"/>
          </a:p>
        </p:txBody>
      </p:sp>
      <p:grpSp>
        <p:nvGrpSpPr>
          <p:cNvPr id="6" name="Group 5"/>
          <p:cNvGrpSpPr/>
          <p:nvPr/>
        </p:nvGrpSpPr>
        <p:grpSpPr>
          <a:xfrm>
            <a:off x="0" y="-10886"/>
            <a:ext cx="9144000" cy="6858000"/>
            <a:chOff x="0" y="0"/>
            <a:chExt cx="9144000" cy="6858000"/>
          </a:xfrm>
        </p:grpSpPr>
        <p:pic>
          <p:nvPicPr>
            <p:cNvPr id="4" name="Picture 3" descr="ppt_templat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5295900" y="5743575"/>
              <a:ext cx="3848100" cy="1114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685800" y="1219200"/>
            <a:ext cx="7772400" cy="914400"/>
          </a:xfrm>
        </p:spPr>
        <p:txBody>
          <a:bodyPr>
            <a:normAutofit/>
          </a:bodyPr>
          <a:lstStyle/>
          <a:p>
            <a:r>
              <a:rPr lang="en-US" cap="small" dirty="0" smtClean="0">
                <a:latin typeface="Arial Black" pitchFamily="34" charset="0"/>
                <a:cs typeface="Arial" pitchFamily="34" charset="0"/>
              </a:rPr>
              <a:t>Data Review</a:t>
            </a:r>
            <a:endParaRPr lang="en-US" cap="small" dirty="0">
              <a:solidFill>
                <a:schemeClr val="tx1"/>
              </a:solidFill>
              <a:latin typeface="Arial Black" pitchFamily="34" charset="0"/>
              <a:cs typeface="Arial" pitchFamily="34" charset="0"/>
            </a:endParaRPr>
          </a:p>
        </p:txBody>
      </p:sp>
      <p:sp>
        <p:nvSpPr>
          <p:cNvPr id="7" name="Subtitle 6"/>
          <p:cNvSpPr>
            <a:spLocks noGrp="1"/>
          </p:cNvSpPr>
          <p:nvPr>
            <p:ph type="subTitle" idx="1"/>
          </p:nvPr>
        </p:nvSpPr>
        <p:spPr>
          <a:xfrm>
            <a:off x="533400" y="2209799"/>
            <a:ext cx="8382000" cy="3522889"/>
          </a:xfrm>
        </p:spPr>
        <p:txBody>
          <a:bodyPr>
            <a:normAutofit/>
          </a:bodyPr>
          <a:lstStyle/>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Conducted by in-house Engineering Staff	</a:t>
            </a:r>
          </a:p>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Verify upon receipt of data	</a:t>
            </a:r>
          </a:p>
          <a:p>
            <a:pPr marL="914400" lvl="1" indent="-457200" algn="l">
              <a:buFont typeface="Wingdings" pitchFamily="2" charset="2"/>
              <a:buChar char="ü"/>
            </a:pPr>
            <a:r>
              <a:rPr lang="en-US" sz="2400" dirty="0" smtClean="0">
                <a:solidFill>
                  <a:schemeClr val="tx1"/>
                </a:solidFill>
                <a:latin typeface="Arial" pitchFamily="34" charset="0"/>
                <a:cs typeface="Arial" pitchFamily="34" charset="0"/>
              </a:rPr>
              <a:t>All segments were inspected</a:t>
            </a:r>
          </a:p>
          <a:p>
            <a:pPr marL="914400" lvl="1" indent="-457200" algn="l">
              <a:buFont typeface="Wingdings" pitchFamily="2" charset="2"/>
              <a:buChar char="ü"/>
            </a:pPr>
            <a:r>
              <a:rPr lang="en-US" sz="2400" dirty="0" smtClean="0">
                <a:solidFill>
                  <a:schemeClr val="tx1"/>
                </a:solidFill>
                <a:latin typeface="Arial" pitchFamily="34" charset="0"/>
                <a:cs typeface="Arial" pitchFamily="34" charset="0"/>
              </a:rPr>
              <a:t>Inspections were conducted using PACP</a:t>
            </a:r>
          </a:p>
          <a:p>
            <a:pPr marL="914400" lvl="1" indent="-457200" algn="l">
              <a:buFont typeface="Wingdings" pitchFamily="2" charset="2"/>
              <a:buChar char="ü"/>
            </a:pPr>
            <a:r>
              <a:rPr lang="en-US" sz="2400" dirty="0" smtClean="0">
                <a:solidFill>
                  <a:schemeClr val="tx1"/>
                </a:solidFill>
                <a:latin typeface="Arial" pitchFamily="34" charset="0"/>
                <a:cs typeface="Arial" pitchFamily="34" charset="0"/>
              </a:rPr>
              <a:t>Data is properly formatted</a:t>
            </a:r>
          </a:p>
          <a:p>
            <a:pPr marL="457200" indent="-457200" algn="l">
              <a:buFont typeface="Wingdings" pitchFamily="2" charset="2"/>
              <a:buChar char="ü"/>
            </a:pPr>
            <a:endParaRPr lang="en-US" sz="2800" dirty="0" smtClean="0">
              <a:solidFill>
                <a:schemeClr val="tx1"/>
              </a:solidFill>
              <a:latin typeface="Arial" pitchFamily="34" charset="0"/>
              <a:cs typeface="Arial" pitchFamily="34" charset="0"/>
            </a:endParaRPr>
          </a:p>
          <a:p>
            <a:endParaRPr lang="en-US" dirty="0"/>
          </a:p>
        </p:txBody>
      </p:sp>
      <p:sp>
        <p:nvSpPr>
          <p:cNvPr id="11" name="Slide Number Placeholder 10"/>
          <p:cNvSpPr>
            <a:spLocks noGrp="1"/>
          </p:cNvSpPr>
          <p:nvPr>
            <p:ph type="sldNum" sz="quarter" idx="12"/>
          </p:nvPr>
        </p:nvSpPr>
        <p:spPr/>
        <p:txBody>
          <a:bodyPr/>
          <a:lstStyle/>
          <a:p>
            <a:fld id="{A3BD0C01-838F-6040-9DC5-5E4EA91A8FC8}" type="slidenum">
              <a:rPr lang="en-US" smtClean="0"/>
              <a:pPr/>
              <a:t>11</a:t>
            </a:fld>
            <a:endParaRPr lang="en-US"/>
          </a:p>
        </p:txBody>
      </p:sp>
    </p:spTree>
    <p:extLst>
      <p:ext uri="{BB962C8B-B14F-4D97-AF65-F5344CB8AC3E}">
        <p14:creationId xmlns:p14="http://schemas.microsoft.com/office/powerpoint/2010/main" val="3235943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9553" y="6347012"/>
            <a:ext cx="1896035" cy="369332"/>
          </a:xfrm>
          <a:prstGeom prst="rect">
            <a:avLst/>
          </a:prstGeom>
          <a:noFill/>
        </p:spPr>
        <p:txBody>
          <a:bodyPr wrap="square" rtlCol="0">
            <a:spAutoFit/>
          </a:bodyPr>
          <a:lstStyle/>
          <a:p>
            <a:r>
              <a:rPr lang="en-US" dirty="0" smtClean="0"/>
              <a:t>Paper #</a:t>
            </a:r>
            <a:endParaRPr lang="en-US" dirty="0"/>
          </a:p>
        </p:txBody>
      </p:sp>
      <p:grpSp>
        <p:nvGrpSpPr>
          <p:cNvPr id="6" name="Group 5"/>
          <p:cNvGrpSpPr/>
          <p:nvPr/>
        </p:nvGrpSpPr>
        <p:grpSpPr>
          <a:xfrm>
            <a:off x="0" y="-10886"/>
            <a:ext cx="9144000" cy="6858000"/>
            <a:chOff x="0" y="0"/>
            <a:chExt cx="9144000" cy="6858000"/>
          </a:xfrm>
        </p:grpSpPr>
        <p:pic>
          <p:nvPicPr>
            <p:cNvPr id="4" name="Picture 3" descr="ppt_templat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5295900" y="5743575"/>
              <a:ext cx="3848100" cy="1114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685800" y="1219200"/>
            <a:ext cx="7772400" cy="914400"/>
          </a:xfrm>
        </p:spPr>
        <p:txBody>
          <a:bodyPr>
            <a:normAutofit/>
          </a:bodyPr>
          <a:lstStyle/>
          <a:p>
            <a:r>
              <a:rPr lang="en-US" cap="small" dirty="0" smtClean="0">
                <a:latin typeface="Arial Black" pitchFamily="34" charset="0"/>
                <a:cs typeface="Arial" pitchFamily="34" charset="0"/>
              </a:rPr>
              <a:t>Reports</a:t>
            </a:r>
            <a:endParaRPr lang="en-US" cap="small" dirty="0">
              <a:solidFill>
                <a:schemeClr val="tx1"/>
              </a:solidFill>
              <a:latin typeface="Arial Black" pitchFamily="34" charset="0"/>
              <a:cs typeface="Arial" pitchFamily="34" charset="0"/>
            </a:endParaRPr>
          </a:p>
        </p:txBody>
      </p:sp>
      <p:sp>
        <p:nvSpPr>
          <p:cNvPr id="7" name="Subtitle 6"/>
          <p:cNvSpPr>
            <a:spLocks noGrp="1"/>
          </p:cNvSpPr>
          <p:nvPr>
            <p:ph type="subTitle" idx="1"/>
          </p:nvPr>
        </p:nvSpPr>
        <p:spPr>
          <a:xfrm>
            <a:off x="533400" y="2209799"/>
            <a:ext cx="8382000" cy="3522889"/>
          </a:xfrm>
        </p:spPr>
        <p:txBody>
          <a:bodyPr>
            <a:normAutofit/>
          </a:bodyPr>
          <a:lstStyle/>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Provide a summary of overall health and condition of system</a:t>
            </a:r>
          </a:p>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Include maps and tables</a:t>
            </a:r>
          </a:p>
          <a:p>
            <a:pPr marL="914400" lvl="1" indent="-457200" algn="l">
              <a:buFont typeface="Wingdings" pitchFamily="2" charset="2"/>
              <a:buChar char="ü"/>
            </a:pPr>
            <a:r>
              <a:rPr lang="en-US" sz="2400" dirty="0" smtClean="0">
                <a:solidFill>
                  <a:schemeClr val="tx1"/>
                </a:solidFill>
                <a:latin typeface="Arial" pitchFamily="34" charset="0"/>
                <a:cs typeface="Arial" pitchFamily="34" charset="0"/>
              </a:rPr>
              <a:t>Highlight maintenance and structural issues</a:t>
            </a:r>
          </a:p>
          <a:p>
            <a:endParaRPr lang="en-US" dirty="0"/>
          </a:p>
        </p:txBody>
      </p:sp>
      <p:sp>
        <p:nvSpPr>
          <p:cNvPr id="11" name="Slide Number Placeholder 10"/>
          <p:cNvSpPr>
            <a:spLocks noGrp="1"/>
          </p:cNvSpPr>
          <p:nvPr>
            <p:ph type="sldNum" sz="quarter" idx="12"/>
          </p:nvPr>
        </p:nvSpPr>
        <p:spPr/>
        <p:txBody>
          <a:bodyPr/>
          <a:lstStyle/>
          <a:p>
            <a:fld id="{A3BD0C01-838F-6040-9DC5-5E4EA91A8FC8}" type="slidenum">
              <a:rPr lang="en-US" smtClean="0"/>
              <a:pPr/>
              <a:t>12</a:t>
            </a:fld>
            <a:endParaRPr lang="en-US"/>
          </a:p>
        </p:txBody>
      </p:sp>
    </p:spTree>
    <p:extLst>
      <p:ext uri="{BB962C8B-B14F-4D97-AF65-F5344CB8AC3E}">
        <p14:creationId xmlns:p14="http://schemas.microsoft.com/office/powerpoint/2010/main" val="362334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9553" y="6347012"/>
            <a:ext cx="1896035" cy="369332"/>
          </a:xfrm>
          <a:prstGeom prst="rect">
            <a:avLst/>
          </a:prstGeom>
          <a:noFill/>
        </p:spPr>
        <p:txBody>
          <a:bodyPr wrap="square" rtlCol="0">
            <a:spAutoFit/>
          </a:bodyPr>
          <a:lstStyle/>
          <a:p>
            <a:r>
              <a:rPr lang="en-US" dirty="0" smtClean="0"/>
              <a:t>Paper #</a:t>
            </a:r>
            <a:endParaRPr lang="en-US" dirty="0"/>
          </a:p>
        </p:txBody>
      </p:sp>
      <p:grpSp>
        <p:nvGrpSpPr>
          <p:cNvPr id="6" name="Group 5"/>
          <p:cNvGrpSpPr/>
          <p:nvPr/>
        </p:nvGrpSpPr>
        <p:grpSpPr>
          <a:xfrm>
            <a:off x="0" y="-10886"/>
            <a:ext cx="9144000" cy="6858000"/>
            <a:chOff x="0" y="0"/>
            <a:chExt cx="9144000" cy="6858000"/>
          </a:xfrm>
        </p:grpSpPr>
        <p:pic>
          <p:nvPicPr>
            <p:cNvPr id="4" name="Picture 3" descr="ppt_templat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5295900" y="5743575"/>
              <a:ext cx="3848100" cy="1114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685800" y="1219200"/>
            <a:ext cx="7772400" cy="914400"/>
          </a:xfrm>
        </p:spPr>
        <p:txBody>
          <a:bodyPr>
            <a:normAutofit fontScale="90000"/>
          </a:bodyPr>
          <a:lstStyle/>
          <a:p>
            <a:r>
              <a:rPr lang="en-US" sz="4000" cap="small" dirty="0" smtClean="0">
                <a:latin typeface="Arial Black" pitchFamily="34" charset="0"/>
                <a:cs typeface="Arial" pitchFamily="34" charset="0"/>
              </a:rPr>
              <a:t>What to repair or maintain? </a:t>
            </a:r>
            <a:endParaRPr lang="en-US" sz="4000" cap="small" dirty="0">
              <a:solidFill>
                <a:schemeClr val="tx1"/>
              </a:solidFill>
              <a:latin typeface="Arial Black" pitchFamily="34" charset="0"/>
              <a:cs typeface="Arial" pitchFamily="34" charset="0"/>
            </a:endParaRPr>
          </a:p>
        </p:txBody>
      </p:sp>
      <p:sp>
        <p:nvSpPr>
          <p:cNvPr id="7" name="Subtitle 6"/>
          <p:cNvSpPr>
            <a:spLocks noGrp="1"/>
          </p:cNvSpPr>
          <p:nvPr>
            <p:ph type="subTitle" idx="1"/>
          </p:nvPr>
        </p:nvSpPr>
        <p:spPr>
          <a:xfrm>
            <a:off x="533400" y="2209799"/>
            <a:ext cx="8382000" cy="3522889"/>
          </a:xfrm>
        </p:spPr>
        <p:txBody>
          <a:bodyPr>
            <a:normAutofit/>
          </a:bodyPr>
          <a:lstStyle/>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Utilize PACP Ratings</a:t>
            </a:r>
          </a:p>
          <a:p>
            <a:pPr marL="914400" lvl="1" indent="-457200" algn="l">
              <a:buFont typeface="Wingdings" pitchFamily="2" charset="2"/>
              <a:buChar char="ü"/>
            </a:pPr>
            <a:r>
              <a:rPr lang="en-US" sz="2400" dirty="0" smtClean="0">
                <a:solidFill>
                  <a:schemeClr val="tx1"/>
                </a:solidFill>
                <a:latin typeface="Arial" pitchFamily="34" charset="0"/>
                <a:cs typeface="Arial" pitchFamily="34" charset="0"/>
              </a:rPr>
              <a:t>Structural and Maintenance</a:t>
            </a:r>
          </a:p>
          <a:p>
            <a:pPr lvl="1" algn="l"/>
            <a:endParaRPr lang="en-US" sz="2400" dirty="0" smtClean="0">
              <a:solidFill>
                <a:schemeClr val="tx1"/>
              </a:solidFill>
              <a:latin typeface="Arial" pitchFamily="34" charset="0"/>
              <a:cs typeface="Arial" pitchFamily="34" charset="0"/>
            </a:endParaRPr>
          </a:p>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Prioritize the highest rated segments</a:t>
            </a:r>
          </a:p>
        </p:txBody>
      </p:sp>
      <p:sp>
        <p:nvSpPr>
          <p:cNvPr id="11" name="Slide Number Placeholder 10"/>
          <p:cNvSpPr>
            <a:spLocks noGrp="1"/>
          </p:cNvSpPr>
          <p:nvPr>
            <p:ph type="sldNum" sz="quarter" idx="12"/>
          </p:nvPr>
        </p:nvSpPr>
        <p:spPr/>
        <p:txBody>
          <a:bodyPr/>
          <a:lstStyle/>
          <a:p>
            <a:fld id="{A3BD0C01-838F-6040-9DC5-5E4EA91A8FC8}" type="slidenum">
              <a:rPr lang="en-US" smtClean="0"/>
              <a:pPr/>
              <a:t>13</a:t>
            </a:fld>
            <a:endParaRPr lang="en-US"/>
          </a:p>
        </p:txBody>
      </p:sp>
    </p:spTree>
    <p:extLst>
      <p:ext uri="{BB962C8B-B14F-4D97-AF65-F5344CB8AC3E}">
        <p14:creationId xmlns:p14="http://schemas.microsoft.com/office/powerpoint/2010/main" val="3292971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9553" y="6347012"/>
            <a:ext cx="1896035" cy="369332"/>
          </a:xfrm>
          <a:prstGeom prst="rect">
            <a:avLst/>
          </a:prstGeom>
          <a:noFill/>
        </p:spPr>
        <p:txBody>
          <a:bodyPr wrap="square" rtlCol="0">
            <a:spAutoFit/>
          </a:bodyPr>
          <a:lstStyle/>
          <a:p>
            <a:r>
              <a:rPr lang="en-US" dirty="0" smtClean="0"/>
              <a:t>Paper #</a:t>
            </a:r>
            <a:endParaRPr lang="en-US" dirty="0"/>
          </a:p>
        </p:txBody>
      </p:sp>
      <p:grpSp>
        <p:nvGrpSpPr>
          <p:cNvPr id="6" name="Group 5"/>
          <p:cNvGrpSpPr/>
          <p:nvPr/>
        </p:nvGrpSpPr>
        <p:grpSpPr>
          <a:xfrm>
            <a:off x="0" y="-10886"/>
            <a:ext cx="9144000" cy="6858000"/>
            <a:chOff x="0" y="0"/>
            <a:chExt cx="9144000" cy="6858000"/>
          </a:xfrm>
        </p:grpSpPr>
        <p:pic>
          <p:nvPicPr>
            <p:cNvPr id="4" name="Picture 3" descr="ppt_templat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5295900" y="5743575"/>
              <a:ext cx="3848100" cy="1114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685800" y="1219200"/>
            <a:ext cx="7772400" cy="914400"/>
          </a:xfrm>
        </p:spPr>
        <p:txBody>
          <a:bodyPr>
            <a:normAutofit/>
          </a:bodyPr>
          <a:lstStyle/>
          <a:p>
            <a:r>
              <a:rPr lang="en-US" cap="small" dirty="0" smtClean="0">
                <a:latin typeface="Arial Black" pitchFamily="34" charset="0"/>
                <a:cs typeface="Arial" pitchFamily="34" charset="0"/>
              </a:rPr>
              <a:t>Maintenance Ratings</a:t>
            </a:r>
            <a:endParaRPr lang="en-US" cap="small" dirty="0">
              <a:solidFill>
                <a:schemeClr val="tx1"/>
              </a:solidFill>
              <a:latin typeface="Arial Black" pitchFamily="34" charset="0"/>
              <a:cs typeface="Arial" pitchFamily="34" charset="0"/>
            </a:endParaRPr>
          </a:p>
        </p:txBody>
      </p:sp>
      <p:sp>
        <p:nvSpPr>
          <p:cNvPr id="11" name="Slide Number Placeholder 10"/>
          <p:cNvSpPr>
            <a:spLocks noGrp="1"/>
          </p:cNvSpPr>
          <p:nvPr>
            <p:ph type="sldNum" sz="quarter" idx="12"/>
          </p:nvPr>
        </p:nvSpPr>
        <p:spPr/>
        <p:txBody>
          <a:bodyPr/>
          <a:lstStyle/>
          <a:p>
            <a:fld id="{A3BD0C01-838F-6040-9DC5-5E4EA91A8FC8}" type="slidenum">
              <a:rPr lang="en-US" smtClean="0"/>
              <a:pPr/>
              <a:t>14</a:t>
            </a:fld>
            <a:endParaRPr lang="en-US"/>
          </a:p>
        </p:txBody>
      </p:sp>
      <p:sp>
        <p:nvSpPr>
          <p:cNvPr id="3" name="Rectangle 2"/>
          <p:cNvSpPr/>
          <p:nvPr/>
        </p:nvSpPr>
        <p:spPr>
          <a:xfrm>
            <a:off x="416014" y="4144895"/>
            <a:ext cx="3323112" cy="1200329"/>
          </a:xfrm>
          <a:prstGeom prst="rect">
            <a:avLst/>
          </a:prstGeom>
        </p:spPr>
        <p:txBody>
          <a:bodyPr wrap="square">
            <a:spAutoFit/>
          </a:bodyPr>
          <a:lstStyle/>
          <a:p>
            <a:pPr algn="just"/>
            <a:r>
              <a:rPr lang="en-US" dirty="0"/>
              <a:t>Due to continued deterioration, MAINTENANCE issues with a Grade 3 may be a problem in the next 10 years</a:t>
            </a:r>
          </a:p>
        </p:txBody>
      </p:sp>
      <p:sp>
        <p:nvSpPr>
          <p:cNvPr id="8" name="Rectangle 7"/>
          <p:cNvSpPr/>
          <p:nvPr/>
        </p:nvSpPr>
        <p:spPr>
          <a:xfrm>
            <a:off x="5410200" y="1981200"/>
            <a:ext cx="2575384" cy="369332"/>
          </a:xfrm>
          <a:prstGeom prst="rect">
            <a:avLst/>
          </a:prstGeom>
        </p:spPr>
        <p:txBody>
          <a:bodyPr wrap="none">
            <a:spAutoFit/>
          </a:bodyPr>
          <a:lstStyle/>
          <a:p>
            <a:pPr algn="ctr"/>
            <a:r>
              <a:rPr lang="en-US" dirty="0"/>
              <a:t>PACP Rating Descriptions </a:t>
            </a:r>
          </a:p>
        </p:txBody>
      </p:sp>
      <p:sp>
        <p:nvSpPr>
          <p:cNvPr id="12" name="Right Arrow 11"/>
          <p:cNvSpPr/>
          <p:nvPr/>
        </p:nvSpPr>
        <p:spPr>
          <a:xfrm>
            <a:off x="4038600" y="4403766"/>
            <a:ext cx="762000" cy="341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61982590"/>
              </p:ext>
            </p:extLst>
          </p:nvPr>
        </p:nvGraphicFramePr>
        <p:xfrm>
          <a:off x="5059592" y="2445926"/>
          <a:ext cx="3276600" cy="4041207"/>
        </p:xfrm>
        <a:graphic>
          <a:graphicData uri="http://schemas.openxmlformats.org/drawingml/2006/table">
            <a:tbl>
              <a:tblPr/>
              <a:tblGrid>
                <a:gridCol w="762000"/>
                <a:gridCol w="2514600"/>
              </a:tblGrid>
              <a:tr h="325784">
                <a:tc>
                  <a:txBody>
                    <a:bodyPr/>
                    <a:lstStyle/>
                    <a:p>
                      <a:pPr marL="0" marR="0" algn="ctr">
                        <a:spcBef>
                          <a:spcPts val="0"/>
                        </a:spcBef>
                        <a:spcAft>
                          <a:spcPts val="0"/>
                        </a:spcAft>
                      </a:pPr>
                      <a:r>
                        <a:rPr lang="en-US" sz="1200" b="1" dirty="0">
                          <a:latin typeface="Times New Roman"/>
                          <a:ea typeface="Times New Roman"/>
                          <a:cs typeface="Times New Roman"/>
                        </a:rPr>
                        <a:t>Grade</a:t>
                      </a:r>
                      <a:endParaRPr lang="en-US" sz="12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200" b="1" dirty="0" smtClean="0">
                          <a:latin typeface="Times New Roman"/>
                          <a:ea typeface="Cambria"/>
                          <a:cs typeface="Times New Roman"/>
                        </a:rPr>
                        <a:t>Description of Defect Grades</a:t>
                      </a:r>
                      <a:endParaRPr lang="en-US" sz="1200" dirty="0">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57290">
                <a:tc>
                  <a:txBody>
                    <a:bodyPr/>
                    <a:lstStyle/>
                    <a:p>
                      <a:pPr marL="0" marR="0" algn="ctr">
                        <a:spcBef>
                          <a:spcPts val="0"/>
                        </a:spcBef>
                        <a:spcAft>
                          <a:spcPts val="0"/>
                        </a:spcAft>
                      </a:pPr>
                      <a:r>
                        <a:rPr lang="en-US" sz="1600" b="1" dirty="0">
                          <a:solidFill>
                            <a:schemeClr val="bg1">
                              <a:lumMod val="65000"/>
                            </a:schemeClr>
                          </a:solidFill>
                          <a:latin typeface="Times New Roman"/>
                          <a:ea typeface="Cambria"/>
                          <a:cs typeface="Times New Roman"/>
                        </a:rPr>
                        <a:t>1:</a:t>
                      </a:r>
                      <a:endParaRPr lang="en-US" sz="1600" dirty="0">
                        <a:solidFill>
                          <a:schemeClr val="bg1">
                            <a:lumMod val="65000"/>
                          </a:schemeClr>
                        </a:solidFill>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b="1" dirty="0" smtClean="0">
                          <a:solidFill>
                            <a:schemeClr val="bg1">
                              <a:lumMod val="65000"/>
                            </a:schemeClr>
                          </a:solidFill>
                          <a:latin typeface="Times New Roman"/>
                          <a:ea typeface="Cambria"/>
                          <a:cs typeface="Times New Roman"/>
                        </a:rPr>
                        <a:t>Minor</a:t>
                      </a:r>
                      <a:endParaRPr lang="en-US" sz="1600" dirty="0">
                        <a:solidFill>
                          <a:schemeClr val="bg1">
                            <a:lumMod val="65000"/>
                          </a:schemeClr>
                        </a:solidFill>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62000">
                <a:tc>
                  <a:txBody>
                    <a:bodyPr/>
                    <a:lstStyle/>
                    <a:p>
                      <a:pPr marL="0" marR="0" algn="ctr">
                        <a:spcBef>
                          <a:spcPts val="0"/>
                        </a:spcBef>
                        <a:spcAft>
                          <a:spcPts val="0"/>
                        </a:spcAft>
                      </a:pPr>
                      <a:r>
                        <a:rPr lang="en-US" sz="1600" b="1" dirty="0">
                          <a:solidFill>
                            <a:schemeClr val="bg1">
                              <a:lumMod val="65000"/>
                            </a:schemeClr>
                          </a:solidFill>
                          <a:latin typeface="Times New Roman"/>
                          <a:ea typeface="Cambria"/>
                          <a:cs typeface="Times New Roman"/>
                        </a:rPr>
                        <a:t>2:</a:t>
                      </a:r>
                      <a:endParaRPr lang="en-US" sz="1600" dirty="0">
                        <a:solidFill>
                          <a:schemeClr val="bg1">
                            <a:lumMod val="65000"/>
                          </a:schemeClr>
                        </a:solidFill>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b="1" dirty="0" smtClean="0">
                          <a:solidFill>
                            <a:schemeClr val="bg1">
                              <a:lumMod val="65000"/>
                            </a:schemeClr>
                          </a:solidFill>
                          <a:latin typeface="Times New Roman"/>
                          <a:ea typeface="Cambria"/>
                          <a:cs typeface="Times New Roman"/>
                        </a:rPr>
                        <a:t>Minor to Moderate</a:t>
                      </a:r>
                      <a:endParaRPr lang="en-US" sz="1600" dirty="0">
                        <a:solidFill>
                          <a:schemeClr val="bg1">
                            <a:lumMod val="65000"/>
                          </a:schemeClr>
                        </a:solidFill>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05921">
                <a:tc>
                  <a:txBody>
                    <a:bodyPr/>
                    <a:lstStyle/>
                    <a:p>
                      <a:pPr marL="0" marR="0" algn="ctr">
                        <a:spcBef>
                          <a:spcPts val="0"/>
                        </a:spcBef>
                        <a:spcAft>
                          <a:spcPts val="0"/>
                        </a:spcAft>
                      </a:pPr>
                      <a:r>
                        <a:rPr lang="en-US" sz="1600" b="1" dirty="0">
                          <a:solidFill>
                            <a:srgbClr val="FF8100"/>
                          </a:solidFill>
                          <a:latin typeface="Times New Roman"/>
                          <a:ea typeface="Cambria"/>
                          <a:cs typeface="Times New Roman"/>
                        </a:rPr>
                        <a:t>3:</a:t>
                      </a:r>
                      <a:endParaRPr lang="en-US" sz="1600" dirty="0">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b="1" dirty="0" smtClean="0">
                          <a:solidFill>
                            <a:srgbClr val="FF8100"/>
                          </a:solidFill>
                          <a:latin typeface="Times New Roman"/>
                          <a:ea typeface="Cambria"/>
                          <a:cs typeface="Times New Roman"/>
                        </a:rPr>
                        <a:t>Moderate </a:t>
                      </a:r>
                      <a:endParaRPr lang="en-US" sz="1600" dirty="0">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62000">
                <a:tc>
                  <a:txBody>
                    <a:bodyPr/>
                    <a:lstStyle/>
                    <a:p>
                      <a:pPr marL="0" marR="0" algn="ctr">
                        <a:spcBef>
                          <a:spcPts val="0"/>
                        </a:spcBef>
                        <a:spcAft>
                          <a:spcPts val="0"/>
                        </a:spcAft>
                      </a:pPr>
                      <a:r>
                        <a:rPr lang="en-US" sz="1600" b="1" dirty="0">
                          <a:solidFill>
                            <a:schemeClr val="bg1">
                              <a:lumMod val="65000"/>
                            </a:schemeClr>
                          </a:solidFill>
                          <a:latin typeface="Times New Roman"/>
                          <a:ea typeface="Cambria"/>
                          <a:cs typeface="Times New Roman"/>
                        </a:rPr>
                        <a:t>4:</a:t>
                      </a:r>
                      <a:endParaRPr lang="en-US" sz="1600" dirty="0">
                        <a:solidFill>
                          <a:schemeClr val="bg1">
                            <a:lumMod val="65000"/>
                          </a:schemeClr>
                        </a:solidFill>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b="1" dirty="0" smtClean="0">
                          <a:solidFill>
                            <a:schemeClr val="bg1">
                              <a:lumMod val="65000"/>
                            </a:schemeClr>
                          </a:solidFill>
                          <a:latin typeface="Times New Roman"/>
                          <a:ea typeface="Cambria"/>
                          <a:cs typeface="Times New Roman"/>
                        </a:rPr>
                        <a:t>Significant</a:t>
                      </a:r>
                      <a:endParaRPr lang="en-US" sz="1600" dirty="0">
                        <a:solidFill>
                          <a:schemeClr val="bg1">
                            <a:lumMod val="65000"/>
                          </a:schemeClr>
                        </a:solidFill>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28212">
                <a:tc>
                  <a:txBody>
                    <a:bodyPr/>
                    <a:lstStyle/>
                    <a:p>
                      <a:pPr marL="0" marR="0" algn="ctr">
                        <a:spcBef>
                          <a:spcPts val="0"/>
                        </a:spcBef>
                        <a:spcAft>
                          <a:spcPts val="0"/>
                        </a:spcAft>
                      </a:pPr>
                      <a:r>
                        <a:rPr lang="en-US" sz="1600" b="1" dirty="0">
                          <a:solidFill>
                            <a:schemeClr val="bg1">
                              <a:lumMod val="65000"/>
                            </a:schemeClr>
                          </a:solidFill>
                          <a:latin typeface="Times New Roman"/>
                          <a:ea typeface="Cambria"/>
                          <a:cs typeface="Times New Roman"/>
                        </a:rPr>
                        <a:t>5:</a:t>
                      </a:r>
                      <a:endParaRPr lang="en-US" sz="1600" dirty="0">
                        <a:solidFill>
                          <a:schemeClr val="bg1">
                            <a:lumMod val="65000"/>
                          </a:schemeClr>
                        </a:solidFill>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b="1" dirty="0" smtClean="0">
                          <a:solidFill>
                            <a:schemeClr val="bg1">
                              <a:lumMod val="65000"/>
                            </a:schemeClr>
                          </a:solidFill>
                          <a:latin typeface="Times New Roman"/>
                          <a:ea typeface="Cambria"/>
                          <a:cs typeface="Times New Roman"/>
                        </a:rPr>
                        <a:t>Most Significant</a:t>
                      </a:r>
                      <a:endParaRPr lang="en-US" sz="1600" dirty="0">
                        <a:solidFill>
                          <a:schemeClr val="bg1">
                            <a:lumMod val="65000"/>
                          </a:schemeClr>
                        </a:solidFill>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689733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9553" y="6347012"/>
            <a:ext cx="1896035" cy="369332"/>
          </a:xfrm>
          <a:prstGeom prst="rect">
            <a:avLst/>
          </a:prstGeom>
          <a:noFill/>
        </p:spPr>
        <p:txBody>
          <a:bodyPr wrap="square" rtlCol="0">
            <a:spAutoFit/>
          </a:bodyPr>
          <a:lstStyle/>
          <a:p>
            <a:r>
              <a:rPr lang="en-US" dirty="0" smtClean="0"/>
              <a:t>Paper #</a:t>
            </a:r>
            <a:endParaRPr lang="en-US" dirty="0"/>
          </a:p>
        </p:txBody>
      </p:sp>
      <p:grpSp>
        <p:nvGrpSpPr>
          <p:cNvPr id="6" name="Group 5"/>
          <p:cNvGrpSpPr/>
          <p:nvPr/>
        </p:nvGrpSpPr>
        <p:grpSpPr>
          <a:xfrm>
            <a:off x="0" y="-10886"/>
            <a:ext cx="9144000" cy="6858000"/>
            <a:chOff x="0" y="0"/>
            <a:chExt cx="9144000" cy="6858000"/>
          </a:xfrm>
        </p:grpSpPr>
        <p:pic>
          <p:nvPicPr>
            <p:cNvPr id="4" name="Picture 3" descr="ppt_templat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5295900" y="5743575"/>
              <a:ext cx="3848100" cy="1114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685800" y="1219200"/>
            <a:ext cx="7772400" cy="914400"/>
          </a:xfrm>
        </p:spPr>
        <p:txBody>
          <a:bodyPr>
            <a:normAutofit/>
          </a:bodyPr>
          <a:lstStyle/>
          <a:p>
            <a:r>
              <a:rPr lang="en-US" cap="small" dirty="0" smtClean="0">
                <a:latin typeface="Arial Black" pitchFamily="34" charset="0"/>
                <a:cs typeface="Arial" pitchFamily="34" charset="0"/>
              </a:rPr>
              <a:t>Maintenance Summary</a:t>
            </a:r>
            <a:endParaRPr lang="en-US" cap="small" dirty="0">
              <a:solidFill>
                <a:schemeClr val="tx1"/>
              </a:solidFill>
              <a:latin typeface="Arial Black" pitchFamily="34" charset="0"/>
              <a:cs typeface="Arial" pitchFamily="34" charset="0"/>
            </a:endParaRPr>
          </a:p>
        </p:txBody>
      </p:sp>
      <p:sp>
        <p:nvSpPr>
          <p:cNvPr id="11" name="Slide Number Placeholder 10"/>
          <p:cNvSpPr>
            <a:spLocks noGrp="1"/>
          </p:cNvSpPr>
          <p:nvPr>
            <p:ph type="sldNum" sz="quarter" idx="12"/>
          </p:nvPr>
        </p:nvSpPr>
        <p:spPr/>
        <p:txBody>
          <a:bodyPr/>
          <a:lstStyle/>
          <a:p>
            <a:fld id="{A3BD0C01-838F-6040-9DC5-5E4EA91A8FC8}" type="slidenum">
              <a:rPr lang="en-US" smtClean="0"/>
              <a:pPr/>
              <a:t>15</a:t>
            </a:fld>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2225910064"/>
              </p:ext>
            </p:extLst>
          </p:nvPr>
        </p:nvGraphicFramePr>
        <p:xfrm>
          <a:off x="1981200" y="2012311"/>
          <a:ext cx="4419602" cy="4296393"/>
        </p:xfrm>
        <a:graphic>
          <a:graphicData uri="http://schemas.openxmlformats.org/drawingml/2006/table">
            <a:tbl>
              <a:tblPr firstRow="1" bandRow="1">
                <a:tableStyleId>{5C22544A-7EE6-4342-B048-85BDC9FD1C3A}</a:tableStyleId>
              </a:tblPr>
              <a:tblGrid>
                <a:gridCol w="1301535"/>
                <a:gridCol w="2113044"/>
                <a:gridCol w="1005023"/>
              </a:tblGrid>
              <a:tr h="781194">
                <a:tc>
                  <a:txBody>
                    <a:bodyPr/>
                    <a:lstStyle/>
                    <a:p>
                      <a:pPr algn="ctr"/>
                      <a:r>
                        <a:rPr lang="en-US" sz="1800" dirty="0" smtClean="0"/>
                        <a:t>PACP</a:t>
                      </a:r>
                      <a:r>
                        <a:rPr lang="en-US" sz="1800" baseline="0" dirty="0" smtClean="0"/>
                        <a:t> </a:t>
                      </a:r>
                    </a:p>
                    <a:p>
                      <a:pPr algn="ctr"/>
                      <a:r>
                        <a:rPr lang="en-US" sz="1800" baseline="0" dirty="0" smtClean="0"/>
                        <a:t>SCORE</a:t>
                      </a:r>
                      <a:endParaRPr lang="en-US" sz="1800" dirty="0"/>
                    </a:p>
                  </a:txBody>
                  <a:tcPr>
                    <a:solidFill>
                      <a:schemeClr val="accent4"/>
                    </a:solidFill>
                  </a:tcPr>
                </a:tc>
                <a:tc>
                  <a:txBody>
                    <a:bodyPr/>
                    <a:lstStyle/>
                    <a:p>
                      <a:pPr algn="ctr"/>
                      <a:r>
                        <a:rPr lang="en-US" sz="1800" dirty="0" smtClean="0"/>
                        <a:t>#</a:t>
                      </a:r>
                      <a:r>
                        <a:rPr lang="en-US" sz="1800" baseline="0" dirty="0" smtClean="0"/>
                        <a:t> SEGMENTS</a:t>
                      </a:r>
                      <a:endParaRPr lang="en-US" sz="1800" dirty="0"/>
                    </a:p>
                  </a:txBody>
                  <a:tcPr>
                    <a:solidFill>
                      <a:schemeClr val="accent4"/>
                    </a:solidFill>
                  </a:tcPr>
                </a:tc>
                <a:tc>
                  <a:txBody>
                    <a:bodyPr/>
                    <a:lstStyle/>
                    <a:p>
                      <a:pPr algn="ctr"/>
                      <a:r>
                        <a:rPr lang="en-US" sz="1800" dirty="0" smtClean="0"/>
                        <a:t>% </a:t>
                      </a:r>
                      <a:endParaRPr lang="en-US" sz="1800" dirty="0"/>
                    </a:p>
                  </a:txBody>
                  <a:tcPr>
                    <a:solidFill>
                      <a:schemeClr val="accent4"/>
                    </a:solidFill>
                  </a:tcPr>
                </a:tc>
              </a:tr>
              <a:tr h="713613">
                <a:tc>
                  <a:txBody>
                    <a:bodyPr/>
                    <a:lstStyle/>
                    <a:p>
                      <a:pPr algn="ctr"/>
                      <a:r>
                        <a:rPr lang="en-US" sz="1800" dirty="0" smtClean="0"/>
                        <a:t>1</a:t>
                      </a:r>
                      <a:endParaRPr lang="en-US" sz="1800" dirty="0"/>
                    </a:p>
                  </a:txBody>
                  <a:tcPr/>
                </a:tc>
                <a:tc>
                  <a:txBody>
                    <a:bodyPr/>
                    <a:lstStyle/>
                    <a:p>
                      <a:pPr algn="ctr"/>
                      <a:r>
                        <a:rPr lang="en-US" sz="1800" dirty="0" smtClean="0"/>
                        <a:t>16,723</a:t>
                      </a:r>
                      <a:endParaRPr lang="en-US" sz="1800" dirty="0"/>
                    </a:p>
                  </a:txBody>
                  <a:tcPr/>
                </a:tc>
                <a:tc>
                  <a:txBody>
                    <a:bodyPr/>
                    <a:lstStyle/>
                    <a:p>
                      <a:pPr algn="ctr"/>
                      <a:r>
                        <a:rPr lang="en-US" sz="1800" dirty="0" smtClean="0"/>
                        <a:t>32.80</a:t>
                      </a:r>
                      <a:endParaRPr lang="en-US" sz="1800" dirty="0"/>
                    </a:p>
                  </a:txBody>
                  <a:tcPr/>
                </a:tc>
              </a:tr>
              <a:tr h="638793">
                <a:tc>
                  <a:txBody>
                    <a:bodyPr/>
                    <a:lstStyle/>
                    <a:p>
                      <a:pPr algn="ctr"/>
                      <a:r>
                        <a:rPr lang="en-US" sz="1800" dirty="0" smtClean="0"/>
                        <a:t>2</a:t>
                      </a:r>
                      <a:endParaRPr lang="en-US" sz="1800" dirty="0"/>
                    </a:p>
                  </a:txBody>
                  <a:tcPr/>
                </a:tc>
                <a:tc>
                  <a:txBody>
                    <a:bodyPr/>
                    <a:lstStyle/>
                    <a:p>
                      <a:pPr algn="ctr"/>
                      <a:r>
                        <a:rPr lang="en-US" sz="1800" dirty="0" smtClean="0"/>
                        <a:t>24,674</a:t>
                      </a:r>
                      <a:endParaRPr lang="en-US" sz="1800" dirty="0"/>
                    </a:p>
                  </a:txBody>
                  <a:tcPr/>
                </a:tc>
                <a:tc>
                  <a:txBody>
                    <a:bodyPr/>
                    <a:lstStyle/>
                    <a:p>
                      <a:pPr algn="ctr"/>
                      <a:r>
                        <a:rPr lang="en-US" sz="1800" dirty="0" smtClean="0"/>
                        <a:t>48.40</a:t>
                      </a:r>
                      <a:endParaRPr lang="en-US" sz="1800" dirty="0"/>
                    </a:p>
                  </a:txBody>
                  <a:tcPr/>
                </a:tc>
              </a:tr>
              <a:tr h="713613">
                <a:tc>
                  <a:txBody>
                    <a:bodyPr/>
                    <a:lstStyle/>
                    <a:p>
                      <a:pPr algn="ctr"/>
                      <a:r>
                        <a:rPr lang="en-US" sz="1800" dirty="0" smtClean="0"/>
                        <a:t>3</a:t>
                      </a:r>
                      <a:endParaRPr lang="en-US" sz="1800" dirty="0"/>
                    </a:p>
                  </a:txBody>
                  <a:tcPr/>
                </a:tc>
                <a:tc>
                  <a:txBody>
                    <a:bodyPr/>
                    <a:lstStyle/>
                    <a:p>
                      <a:pPr algn="ctr"/>
                      <a:r>
                        <a:rPr lang="en-US" sz="1800" dirty="0" smtClean="0"/>
                        <a:t>4,423</a:t>
                      </a:r>
                      <a:endParaRPr lang="en-US" sz="1800" dirty="0"/>
                    </a:p>
                  </a:txBody>
                  <a:tcPr/>
                </a:tc>
                <a:tc>
                  <a:txBody>
                    <a:bodyPr/>
                    <a:lstStyle/>
                    <a:p>
                      <a:pPr algn="ctr"/>
                      <a:r>
                        <a:rPr lang="en-US" sz="1800" dirty="0" smtClean="0"/>
                        <a:t>8.68</a:t>
                      </a:r>
                      <a:endParaRPr lang="en-US" sz="1800" dirty="0"/>
                    </a:p>
                  </a:txBody>
                  <a:tcPr/>
                </a:tc>
              </a:tr>
              <a:tr h="635920">
                <a:tc>
                  <a:txBody>
                    <a:bodyPr/>
                    <a:lstStyle/>
                    <a:p>
                      <a:pPr algn="ctr"/>
                      <a:r>
                        <a:rPr lang="en-US" sz="1800" dirty="0" smtClean="0"/>
                        <a:t>4</a:t>
                      </a:r>
                      <a:endParaRPr lang="en-US" sz="1800" dirty="0"/>
                    </a:p>
                  </a:txBody>
                  <a:tcPr/>
                </a:tc>
                <a:tc>
                  <a:txBody>
                    <a:bodyPr/>
                    <a:lstStyle/>
                    <a:p>
                      <a:pPr algn="ctr"/>
                      <a:r>
                        <a:rPr lang="en-US" sz="1800" dirty="0" smtClean="0"/>
                        <a:t>4,617</a:t>
                      </a:r>
                      <a:endParaRPr lang="en-US" sz="1800" dirty="0"/>
                    </a:p>
                  </a:txBody>
                  <a:tcPr/>
                </a:tc>
                <a:tc>
                  <a:txBody>
                    <a:bodyPr/>
                    <a:lstStyle/>
                    <a:p>
                      <a:pPr algn="ctr"/>
                      <a:r>
                        <a:rPr lang="en-US" sz="1800" dirty="0" smtClean="0"/>
                        <a:t>9.06</a:t>
                      </a:r>
                      <a:endParaRPr lang="en-US" sz="1800" dirty="0"/>
                    </a:p>
                  </a:txBody>
                  <a:tcPr/>
                </a:tc>
              </a:tr>
              <a:tr h="813260">
                <a:tc>
                  <a:txBody>
                    <a:bodyPr/>
                    <a:lstStyle/>
                    <a:p>
                      <a:pPr algn="ctr"/>
                      <a:r>
                        <a:rPr lang="en-US" sz="1800" dirty="0" smtClean="0"/>
                        <a:t>5</a:t>
                      </a:r>
                      <a:endParaRPr lang="en-US" sz="1800" dirty="0"/>
                    </a:p>
                  </a:txBody>
                  <a:tcPr/>
                </a:tc>
                <a:tc>
                  <a:txBody>
                    <a:bodyPr/>
                    <a:lstStyle/>
                    <a:p>
                      <a:pPr algn="ctr"/>
                      <a:r>
                        <a:rPr lang="en-US" sz="1800" dirty="0" smtClean="0"/>
                        <a:t>545</a:t>
                      </a:r>
                      <a:endParaRPr lang="en-US" sz="1800" dirty="0"/>
                    </a:p>
                  </a:txBody>
                  <a:tcPr/>
                </a:tc>
                <a:tc>
                  <a:txBody>
                    <a:bodyPr/>
                    <a:lstStyle/>
                    <a:p>
                      <a:pPr algn="ctr"/>
                      <a:r>
                        <a:rPr lang="en-US" sz="1800" dirty="0" smtClean="0"/>
                        <a:t>1.06</a:t>
                      </a:r>
                      <a:endParaRPr lang="en-US" sz="1800" dirty="0"/>
                    </a:p>
                  </a:txBody>
                  <a:tcPr/>
                </a:tc>
              </a:tr>
            </a:tbl>
          </a:graphicData>
        </a:graphic>
      </p:graphicFrame>
      <p:sp>
        <p:nvSpPr>
          <p:cNvPr id="14" name="Right Brace 13"/>
          <p:cNvSpPr/>
          <p:nvPr/>
        </p:nvSpPr>
        <p:spPr>
          <a:xfrm>
            <a:off x="6400800" y="4191000"/>
            <a:ext cx="609600" cy="2022701"/>
          </a:xfrm>
          <a:prstGeom prst="rightBrace">
            <a:avLst>
              <a:gd name="adj1" fmla="val 13566"/>
              <a:gd name="adj2" fmla="val 33276"/>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5" name="Right Brace 14"/>
          <p:cNvSpPr/>
          <p:nvPr/>
        </p:nvSpPr>
        <p:spPr>
          <a:xfrm>
            <a:off x="6400800" y="4872841"/>
            <a:ext cx="457200" cy="1340859"/>
          </a:xfrm>
          <a:prstGeom prst="rightBrace">
            <a:avLst>
              <a:gd name="adj1" fmla="val 23374"/>
              <a:gd name="adj2" fmla="val 71951"/>
            </a:avLst>
          </a:pr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6" name="TextBox 15"/>
          <p:cNvSpPr txBox="1"/>
          <p:nvPr/>
        </p:nvSpPr>
        <p:spPr>
          <a:xfrm>
            <a:off x="7010400" y="4688175"/>
            <a:ext cx="966931" cy="369332"/>
          </a:xfrm>
          <a:prstGeom prst="rect">
            <a:avLst/>
          </a:prstGeom>
          <a:noFill/>
          <a:ln>
            <a:noFill/>
          </a:ln>
        </p:spPr>
        <p:txBody>
          <a:bodyPr wrap="square" rtlCol="0">
            <a:spAutoFit/>
          </a:bodyPr>
          <a:lstStyle/>
          <a:p>
            <a:r>
              <a:rPr lang="en-US" dirty="0" smtClean="0"/>
              <a:t>18.80%</a:t>
            </a:r>
            <a:endParaRPr lang="en-US" dirty="0"/>
          </a:p>
        </p:txBody>
      </p:sp>
      <p:sp>
        <p:nvSpPr>
          <p:cNvPr id="17" name="TextBox 16"/>
          <p:cNvSpPr txBox="1"/>
          <p:nvPr/>
        </p:nvSpPr>
        <p:spPr>
          <a:xfrm>
            <a:off x="6879771" y="5658344"/>
            <a:ext cx="1524000" cy="369332"/>
          </a:xfrm>
          <a:prstGeom prst="rect">
            <a:avLst/>
          </a:prstGeom>
          <a:noFill/>
          <a:ln>
            <a:noFill/>
          </a:ln>
        </p:spPr>
        <p:txBody>
          <a:bodyPr wrap="square" rtlCol="0">
            <a:spAutoFit/>
          </a:bodyPr>
          <a:lstStyle/>
          <a:p>
            <a:r>
              <a:rPr lang="en-US" dirty="0" smtClean="0">
                <a:solidFill>
                  <a:schemeClr val="accent2">
                    <a:lumMod val="75000"/>
                  </a:schemeClr>
                </a:solidFill>
              </a:rPr>
              <a:t>10.12%</a:t>
            </a:r>
            <a:endParaRPr lang="en-US" dirty="0">
              <a:solidFill>
                <a:schemeClr val="accent2">
                  <a:lumMod val="75000"/>
                </a:schemeClr>
              </a:solidFill>
            </a:endParaRPr>
          </a:p>
        </p:txBody>
      </p:sp>
    </p:spTree>
    <p:extLst>
      <p:ext uri="{BB962C8B-B14F-4D97-AF65-F5344CB8AC3E}">
        <p14:creationId xmlns:p14="http://schemas.microsoft.com/office/powerpoint/2010/main" val="3135316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9553" y="6347012"/>
            <a:ext cx="1896035" cy="369332"/>
          </a:xfrm>
          <a:prstGeom prst="rect">
            <a:avLst/>
          </a:prstGeom>
          <a:noFill/>
        </p:spPr>
        <p:txBody>
          <a:bodyPr wrap="square" rtlCol="0">
            <a:spAutoFit/>
          </a:bodyPr>
          <a:lstStyle/>
          <a:p>
            <a:r>
              <a:rPr lang="en-US" dirty="0" smtClean="0"/>
              <a:t>Paper #</a:t>
            </a:r>
            <a:endParaRPr lang="en-US" dirty="0"/>
          </a:p>
        </p:txBody>
      </p:sp>
      <p:grpSp>
        <p:nvGrpSpPr>
          <p:cNvPr id="6" name="Group 5"/>
          <p:cNvGrpSpPr/>
          <p:nvPr/>
        </p:nvGrpSpPr>
        <p:grpSpPr>
          <a:xfrm>
            <a:off x="0" y="-10886"/>
            <a:ext cx="9144000" cy="6858000"/>
            <a:chOff x="0" y="0"/>
            <a:chExt cx="9144000" cy="6858000"/>
          </a:xfrm>
        </p:grpSpPr>
        <p:pic>
          <p:nvPicPr>
            <p:cNvPr id="4" name="Picture 3" descr="ppt_templat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5295900" y="5743575"/>
              <a:ext cx="3848100" cy="1114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685800" y="1219200"/>
            <a:ext cx="7772400" cy="914400"/>
          </a:xfrm>
        </p:spPr>
        <p:txBody>
          <a:bodyPr>
            <a:normAutofit/>
          </a:bodyPr>
          <a:lstStyle/>
          <a:p>
            <a:r>
              <a:rPr lang="en-US" cap="small" dirty="0" smtClean="0">
                <a:latin typeface="Arial Black" pitchFamily="34" charset="0"/>
                <a:cs typeface="Arial" pitchFamily="34" charset="0"/>
              </a:rPr>
              <a:t>Public Education</a:t>
            </a:r>
            <a:endParaRPr lang="en-US" cap="small" dirty="0">
              <a:solidFill>
                <a:schemeClr val="tx1"/>
              </a:solidFill>
              <a:latin typeface="Arial Black" pitchFamily="34" charset="0"/>
              <a:cs typeface="Arial" pitchFamily="34" charset="0"/>
            </a:endParaRPr>
          </a:p>
        </p:txBody>
      </p:sp>
      <p:sp>
        <p:nvSpPr>
          <p:cNvPr id="7" name="Subtitle 6"/>
          <p:cNvSpPr>
            <a:spLocks noGrp="1"/>
          </p:cNvSpPr>
          <p:nvPr>
            <p:ph type="subTitle" idx="1"/>
          </p:nvPr>
        </p:nvSpPr>
        <p:spPr>
          <a:xfrm>
            <a:off x="533400" y="2209799"/>
            <a:ext cx="8382000" cy="1905001"/>
          </a:xfrm>
        </p:spPr>
        <p:txBody>
          <a:bodyPr>
            <a:normAutofit lnSpcReduction="10000"/>
          </a:bodyPr>
          <a:lstStyle/>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Lateral connections with excessive roots, grease or other defects</a:t>
            </a:r>
          </a:p>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Homeowners are notified to </a:t>
            </a:r>
          </a:p>
          <a:p>
            <a:pPr algn="l"/>
            <a:r>
              <a:rPr lang="en-US" sz="2800" dirty="0">
                <a:solidFill>
                  <a:schemeClr val="tx1"/>
                </a:solidFill>
                <a:latin typeface="Arial" pitchFamily="34" charset="0"/>
                <a:cs typeface="Arial" pitchFamily="34" charset="0"/>
              </a:rPr>
              <a:t> </a:t>
            </a:r>
            <a:r>
              <a:rPr lang="en-US" sz="2800" dirty="0" smtClean="0">
                <a:solidFill>
                  <a:schemeClr val="tx1"/>
                </a:solidFill>
                <a:latin typeface="Arial" pitchFamily="34" charset="0"/>
                <a:cs typeface="Arial" pitchFamily="34" charset="0"/>
              </a:rPr>
              <a:t>    maintain their connections</a:t>
            </a:r>
          </a:p>
        </p:txBody>
      </p:sp>
      <p:sp>
        <p:nvSpPr>
          <p:cNvPr id="11" name="Slide Number Placeholder 10"/>
          <p:cNvSpPr>
            <a:spLocks noGrp="1"/>
          </p:cNvSpPr>
          <p:nvPr>
            <p:ph type="sldNum" sz="quarter" idx="12"/>
          </p:nvPr>
        </p:nvSpPr>
        <p:spPr/>
        <p:txBody>
          <a:bodyPr/>
          <a:lstStyle/>
          <a:p>
            <a:fld id="{A3BD0C01-838F-6040-9DC5-5E4EA91A8FC8}" type="slidenum">
              <a:rPr lang="en-US" smtClean="0"/>
              <a:pPr/>
              <a:t>16</a:t>
            </a:fld>
            <a:endParaRPr lang="en-US"/>
          </a:p>
        </p:txBody>
      </p:sp>
      <p:pic>
        <p:nvPicPr>
          <p:cNvPr id="10" name="Picture 1" descr="vlcsnap-288909"/>
          <p:cNvPicPr>
            <a:picLocks noChangeAspect="1" noChangeArrowheads="1"/>
          </p:cNvPicPr>
          <p:nvPr/>
        </p:nvPicPr>
        <p:blipFill>
          <a:blip r:embed="rId4" cstate="print"/>
          <a:srcRect/>
          <a:stretch>
            <a:fillRect/>
          </a:stretch>
        </p:blipFill>
        <p:spPr bwMode="auto">
          <a:xfrm>
            <a:off x="152400" y="4031308"/>
            <a:ext cx="3429000" cy="2576811"/>
          </a:xfrm>
          <a:prstGeom prst="rect">
            <a:avLst/>
          </a:prstGeom>
          <a:ln w="28575">
            <a:solidFill>
              <a:schemeClr val="tx1"/>
            </a:solidFill>
          </a:ln>
          <a:effectLst>
            <a:outerShdw blurRad="292100" dist="139700" dir="2700000" algn="tl" rotWithShape="0">
              <a:srgbClr val="333333">
                <a:alpha val="65000"/>
              </a:srgbClr>
            </a:outerShdw>
          </a:effectLst>
        </p:spPr>
      </p:pic>
      <p:pic>
        <p:nvPicPr>
          <p:cNvPr id="12" name="Picture 3" descr="W:\PERSONAL\Kari\CCTV Powerpoint\Example docs\lateral letter.JPG"/>
          <p:cNvPicPr>
            <a:picLocks noChangeAspect="1" noChangeArrowheads="1"/>
          </p:cNvPicPr>
          <p:nvPr/>
        </p:nvPicPr>
        <p:blipFill>
          <a:blip r:embed="rId5" cstate="print"/>
          <a:srcRect b="2581"/>
          <a:stretch>
            <a:fillRect/>
          </a:stretch>
        </p:blipFill>
        <p:spPr bwMode="auto">
          <a:xfrm rot="567352">
            <a:off x="6302026" y="2985152"/>
            <a:ext cx="2802711" cy="366753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3" name="Picture 2" descr="7002 Brookford Dr"/>
          <p:cNvPicPr>
            <a:picLocks noChangeAspect="1" noChangeArrowheads="1"/>
          </p:cNvPicPr>
          <p:nvPr/>
        </p:nvPicPr>
        <p:blipFill>
          <a:blip r:embed="rId6" cstate="print"/>
          <a:srcRect r="2897"/>
          <a:stretch>
            <a:fillRect/>
          </a:stretch>
        </p:blipFill>
        <p:spPr bwMode="auto">
          <a:xfrm>
            <a:off x="3810000" y="4139017"/>
            <a:ext cx="3276600" cy="2562641"/>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9536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9553" y="6347012"/>
            <a:ext cx="1896035" cy="369332"/>
          </a:xfrm>
          <a:prstGeom prst="rect">
            <a:avLst/>
          </a:prstGeom>
          <a:noFill/>
        </p:spPr>
        <p:txBody>
          <a:bodyPr wrap="square" rtlCol="0">
            <a:spAutoFit/>
          </a:bodyPr>
          <a:lstStyle/>
          <a:p>
            <a:r>
              <a:rPr lang="en-US" dirty="0" smtClean="0"/>
              <a:t>Paper #</a:t>
            </a:r>
            <a:endParaRPr lang="en-US" dirty="0"/>
          </a:p>
        </p:txBody>
      </p:sp>
      <p:grpSp>
        <p:nvGrpSpPr>
          <p:cNvPr id="6" name="Group 5"/>
          <p:cNvGrpSpPr/>
          <p:nvPr/>
        </p:nvGrpSpPr>
        <p:grpSpPr>
          <a:xfrm>
            <a:off x="0" y="-10886"/>
            <a:ext cx="9144000" cy="6858000"/>
            <a:chOff x="0" y="0"/>
            <a:chExt cx="9144000" cy="6858000"/>
          </a:xfrm>
        </p:grpSpPr>
        <p:pic>
          <p:nvPicPr>
            <p:cNvPr id="4" name="Picture 3" descr="ppt_templat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5295900" y="5743575"/>
              <a:ext cx="3848100" cy="1114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685800" y="1219200"/>
            <a:ext cx="7772400" cy="914400"/>
          </a:xfrm>
        </p:spPr>
        <p:txBody>
          <a:bodyPr>
            <a:normAutofit/>
          </a:bodyPr>
          <a:lstStyle/>
          <a:p>
            <a:r>
              <a:rPr lang="en-US" cap="small" dirty="0" smtClean="0">
                <a:latin typeface="Arial Black" pitchFamily="34" charset="0"/>
                <a:cs typeface="Arial" pitchFamily="34" charset="0"/>
              </a:rPr>
              <a:t>Structural Ratings</a:t>
            </a:r>
            <a:endParaRPr lang="en-US" cap="small" dirty="0">
              <a:solidFill>
                <a:schemeClr val="tx1"/>
              </a:solidFill>
              <a:latin typeface="Arial Black" pitchFamily="34" charset="0"/>
              <a:cs typeface="Arial" pitchFamily="34" charset="0"/>
            </a:endParaRPr>
          </a:p>
        </p:txBody>
      </p:sp>
      <p:sp>
        <p:nvSpPr>
          <p:cNvPr id="11" name="Slide Number Placeholder 10"/>
          <p:cNvSpPr>
            <a:spLocks noGrp="1"/>
          </p:cNvSpPr>
          <p:nvPr>
            <p:ph type="sldNum" sz="quarter" idx="12"/>
          </p:nvPr>
        </p:nvSpPr>
        <p:spPr/>
        <p:txBody>
          <a:bodyPr/>
          <a:lstStyle/>
          <a:p>
            <a:fld id="{A3BD0C01-838F-6040-9DC5-5E4EA91A8FC8}" type="slidenum">
              <a:rPr lang="en-US" smtClean="0"/>
              <a:pPr/>
              <a:t>17</a:t>
            </a:fld>
            <a:endParaRPr lang="en-US"/>
          </a:p>
        </p:txBody>
      </p:sp>
      <p:sp>
        <p:nvSpPr>
          <p:cNvPr id="3" name="Rectangle 2"/>
          <p:cNvSpPr/>
          <p:nvPr/>
        </p:nvSpPr>
        <p:spPr>
          <a:xfrm>
            <a:off x="402537" y="4743081"/>
            <a:ext cx="3323112" cy="923330"/>
          </a:xfrm>
          <a:prstGeom prst="rect">
            <a:avLst/>
          </a:prstGeom>
        </p:spPr>
        <p:txBody>
          <a:bodyPr wrap="square">
            <a:spAutoFit/>
          </a:bodyPr>
          <a:lstStyle/>
          <a:p>
            <a:pPr algn="just"/>
            <a:r>
              <a:rPr lang="en-US" dirty="0"/>
              <a:t>Segments with STRUCTURAL Grades of 4 and 5 will most likely be an issue in the next 10 years</a:t>
            </a:r>
          </a:p>
        </p:txBody>
      </p:sp>
      <p:sp>
        <p:nvSpPr>
          <p:cNvPr id="8" name="Rectangle 7"/>
          <p:cNvSpPr/>
          <p:nvPr/>
        </p:nvSpPr>
        <p:spPr>
          <a:xfrm>
            <a:off x="5410200" y="1981200"/>
            <a:ext cx="2575384" cy="369332"/>
          </a:xfrm>
          <a:prstGeom prst="rect">
            <a:avLst/>
          </a:prstGeom>
        </p:spPr>
        <p:txBody>
          <a:bodyPr wrap="none">
            <a:spAutoFit/>
          </a:bodyPr>
          <a:lstStyle/>
          <a:p>
            <a:pPr algn="ctr"/>
            <a:r>
              <a:rPr lang="en-US" dirty="0"/>
              <a:t>PACP Rating Descriptions </a:t>
            </a:r>
          </a:p>
        </p:txBody>
      </p:sp>
      <p:sp>
        <p:nvSpPr>
          <p:cNvPr id="12" name="Right Arrow 11"/>
          <p:cNvSpPr/>
          <p:nvPr/>
        </p:nvSpPr>
        <p:spPr>
          <a:xfrm>
            <a:off x="4004953" y="5204746"/>
            <a:ext cx="762000" cy="341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2889662158"/>
              </p:ext>
            </p:extLst>
          </p:nvPr>
        </p:nvGraphicFramePr>
        <p:xfrm>
          <a:off x="5029200" y="2567888"/>
          <a:ext cx="3124200" cy="3583422"/>
        </p:xfrm>
        <a:graphic>
          <a:graphicData uri="http://schemas.openxmlformats.org/drawingml/2006/table">
            <a:tbl>
              <a:tblPr/>
              <a:tblGrid>
                <a:gridCol w="685800"/>
                <a:gridCol w="2438400"/>
              </a:tblGrid>
              <a:tr h="325784">
                <a:tc>
                  <a:txBody>
                    <a:bodyPr/>
                    <a:lstStyle/>
                    <a:p>
                      <a:pPr marL="0" marR="0" algn="ctr">
                        <a:spcBef>
                          <a:spcPts val="0"/>
                        </a:spcBef>
                        <a:spcAft>
                          <a:spcPts val="0"/>
                        </a:spcAft>
                      </a:pPr>
                      <a:r>
                        <a:rPr lang="en-US" sz="1200" b="1" dirty="0">
                          <a:latin typeface="Times New Roman"/>
                          <a:ea typeface="Times New Roman"/>
                          <a:cs typeface="Times New Roman"/>
                        </a:rPr>
                        <a:t>Grade</a:t>
                      </a:r>
                      <a:endParaRPr lang="en-US" sz="12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200" b="1" dirty="0" smtClean="0">
                          <a:latin typeface="Times New Roman"/>
                          <a:ea typeface="Cambria"/>
                          <a:cs typeface="Times New Roman"/>
                        </a:rPr>
                        <a:t>Description of Defect Grades</a:t>
                      </a:r>
                      <a:endParaRPr lang="en-US" sz="1200" dirty="0">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66351">
                <a:tc>
                  <a:txBody>
                    <a:bodyPr/>
                    <a:lstStyle/>
                    <a:p>
                      <a:pPr marL="0" marR="0" algn="ctr">
                        <a:spcBef>
                          <a:spcPts val="0"/>
                        </a:spcBef>
                        <a:spcAft>
                          <a:spcPts val="0"/>
                        </a:spcAft>
                      </a:pPr>
                      <a:r>
                        <a:rPr lang="en-US" sz="1600" b="1" dirty="0">
                          <a:solidFill>
                            <a:schemeClr val="bg1">
                              <a:lumMod val="65000"/>
                            </a:schemeClr>
                          </a:solidFill>
                          <a:latin typeface="Times New Roman"/>
                          <a:ea typeface="Cambria"/>
                          <a:cs typeface="Times New Roman"/>
                        </a:rPr>
                        <a:t>1:</a:t>
                      </a:r>
                      <a:endParaRPr lang="en-US" sz="1600" dirty="0">
                        <a:solidFill>
                          <a:schemeClr val="bg1">
                            <a:lumMod val="65000"/>
                          </a:schemeClr>
                        </a:solidFill>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b="1" dirty="0" smtClean="0">
                          <a:solidFill>
                            <a:schemeClr val="bg1">
                              <a:lumMod val="65000"/>
                            </a:schemeClr>
                          </a:solidFill>
                          <a:latin typeface="Times New Roman"/>
                          <a:ea typeface="Cambria"/>
                          <a:cs typeface="Times New Roman"/>
                        </a:rPr>
                        <a:t>Minor</a:t>
                      </a:r>
                      <a:r>
                        <a:rPr lang="en-US" sz="1600" b="1" baseline="0" dirty="0" smtClean="0">
                          <a:solidFill>
                            <a:schemeClr val="bg1">
                              <a:lumMod val="65000"/>
                            </a:schemeClr>
                          </a:solidFill>
                          <a:latin typeface="Times New Roman"/>
                          <a:ea typeface="Cambria"/>
                          <a:cs typeface="Times New Roman"/>
                        </a:rPr>
                        <a:t> </a:t>
                      </a:r>
                      <a:endParaRPr lang="en-US" sz="1600" dirty="0">
                        <a:solidFill>
                          <a:schemeClr val="bg1">
                            <a:lumMod val="65000"/>
                          </a:schemeClr>
                        </a:solidFill>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85800">
                <a:tc>
                  <a:txBody>
                    <a:bodyPr/>
                    <a:lstStyle/>
                    <a:p>
                      <a:pPr marL="0" marR="0" algn="ctr">
                        <a:spcBef>
                          <a:spcPts val="0"/>
                        </a:spcBef>
                        <a:spcAft>
                          <a:spcPts val="0"/>
                        </a:spcAft>
                      </a:pPr>
                      <a:r>
                        <a:rPr lang="en-US" sz="1600" b="1">
                          <a:solidFill>
                            <a:schemeClr val="bg1">
                              <a:lumMod val="65000"/>
                            </a:schemeClr>
                          </a:solidFill>
                          <a:latin typeface="Times New Roman"/>
                          <a:ea typeface="Cambria"/>
                          <a:cs typeface="Times New Roman"/>
                        </a:rPr>
                        <a:t>2:</a:t>
                      </a:r>
                      <a:endParaRPr lang="en-US" sz="1600">
                        <a:solidFill>
                          <a:schemeClr val="bg1">
                            <a:lumMod val="65000"/>
                          </a:schemeClr>
                        </a:solidFill>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b="1" dirty="0" smtClean="0">
                          <a:solidFill>
                            <a:schemeClr val="bg1">
                              <a:lumMod val="65000"/>
                            </a:schemeClr>
                          </a:solidFill>
                          <a:latin typeface="Times New Roman"/>
                          <a:ea typeface="Cambria"/>
                          <a:cs typeface="Times New Roman"/>
                        </a:rPr>
                        <a:t>Minor to Moderate</a:t>
                      </a:r>
                      <a:endParaRPr lang="en-US" sz="1600" dirty="0">
                        <a:solidFill>
                          <a:schemeClr val="bg1">
                            <a:lumMod val="65000"/>
                          </a:schemeClr>
                        </a:solidFill>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41879">
                <a:tc>
                  <a:txBody>
                    <a:bodyPr/>
                    <a:lstStyle/>
                    <a:p>
                      <a:pPr marL="0" marR="0" algn="ctr">
                        <a:spcBef>
                          <a:spcPts val="0"/>
                        </a:spcBef>
                        <a:spcAft>
                          <a:spcPts val="0"/>
                        </a:spcAft>
                      </a:pPr>
                      <a:r>
                        <a:rPr lang="en-US" sz="1600" b="1" dirty="0">
                          <a:solidFill>
                            <a:schemeClr val="bg1">
                              <a:lumMod val="65000"/>
                            </a:schemeClr>
                          </a:solidFill>
                          <a:latin typeface="Times New Roman"/>
                          <a:ea typeface="Cambria"/>
                          <a:cs typeface="Times New Roman"/>
                        </a:rPr>
                        <a:t>3:</a:t>
                      </a:r>
                      <a:endParaRPr lang="en-US" sz="1600" dirty="0">
                        <a:solidFill>
                          <a:schemeClr val="bg1">
                            <a:lumMod val="65000"/>
                          </a:schemeClr>
                        </a:solidFill>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b="1" dirty="0" smtClean="0">
                          <a:solidFill>
                            <a:schemeClr val="bg1">
                              <a:lumMod val="65000"/>
                            </a:schemeClr>
                          </a:solidFill>
                          <a:latin typeface="Times New Roman"/>
                          <a:ea typeface="Cambria"/>
                          <a:cs typeface="Times New Roman"/>
                        </a:rPr>
                        <a:t>Moderate</a:t>
                      </a:r>
                      <a:endParaRPr lang="en-US" sz="1600" dirty="0">
                        <a:solidFill>
                          <a:schemeClr val="bg1">
                            <a:lumMod val="65000"/>
                          </a:schemeClr>
                        </a:solidFill>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98698">
                <a:tc>
                  <a:txBody>
                    <a:bodyPr/>
                    <a:lstStyle/>
                    <a:p>
                      <a:pPr marL="0" marR="0" algn="ctr">
                        <a:spcBef>
                          <a:spcPts val="0"/>
                        </a:spcBef>
                        <a:spcAft>
                          <a:spcPts val="0"/>
                        </a:spcAft>
                      </a:pPr>
                      <a:r>
                        <a:rPr lang="en-US" sz="1600" b="1" dirty="0">
                          <a:solidFill>
                            <a:srgbClr val="FF00FF"/>
                          </a:solidFill>
                          <a:latin typeface="Times New Roman"/>
                          <a:ea typeface="Cambria"/>
                          <a:cs typeface="Times New Roman"/>
                        </a:rPr>
                        <a:t>4:</a:t>
                      </a:r>
                      <a:endParaRPr lang="en-US" sz="1600" dirty="0">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b="1" dirty="0" smtClean="0">
                          <a:solidFill>
                            <a:srgbClr val="FF00FF"/>
                          </a:solidFill>
                          <a:latin typeface="Times New Roman"/>
                          <a:ea typeface="Cambria"/>
                          <a:cs typeface="Times New Roman"/>
                        </a:rPr>
                        <a:t>Significant</a:t>
                      </a:r>
                      <a:r>
                        <a:rPr lang="en-US" sz="1600" b="1" baseline="0" dirty="0" smtClean="0">
                          <a:solidFill>
                            <a:srgbClr val="FF00FF"/>
                          </a:solidFill>
                          <a:latin typeface="Times New Roman"/>
                          <a:ea typeface="Cambria"/>
                          <a:cs typeface="Times New Roman"/>
                        </a:rPr>
                        <a:t> </a:t>
                      </a:r>
                      <a:endParaRPr lang="en-US" sz="1600" dirty="0">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64910">
                <a:tc>
                  <a:txBody>
                    <a:bodyPr/>
                    <a:lstStyle/>
                    <a:p>
                      <a:pPr marL="0" marR="0" algn="ctr">
                        <a:spcBef>
                          <a:spcPts val="0"/>
                        </a:spcBef>
                        <a:spcAft>
                          <a:spcPts val="0"/>
                        </a:spcAft>
                      </a:pPr>
                      <a:r>
                        <a:rPr lang="en-US" sz="1600" b="1" dirty="0">
                          <a:solidFill>
                            <a:srgbClr val="FF0000"/>
                          </a:solidFill>
                          <a:latin typeface="Times New Roman"/>
                          <a:ea typeface="Cambria"/>
                          <a:cs typeface="Times New Roman"/>
                        </a:rPr>
                        <a:t>5:</a:t>
                      </a:r>
                      <a:endParaRPr lang="en-US" sz="1600" dirty="0">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b="1" dirty="0" smtClean="0">
                          <a:solidFill>
                            <a:srgbClr val="FF0000"/>
                          </a:solidFill>
                          <a:latin typeface="Times New Roman"/>
                          <a:ea typeface="Cambria"/>
                          <a:cs typeface="Times New Roman"/>
                        </a:rPr>
                        <a:t>Most Significant</a:t>
                      </a:r>
                      <a:endParaRPr lang="en-US" sz="1600" dirty="0">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419573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9553" y="6347012"/>
            <a:ext cx="1896035" cy="369332"/>
          </a:xfrm>
          <a:prstGeom prst="rect">
            <a:avLst/>
          </a:prstGeom>
          <a:noFill/>
        </p:spPr>
        <p:txBody>
          <a:bodyPr wrap="square" rtlCol="0">
            <a:spAutoFit/>
          </a:bodyPr>
          <a:lstStyle/>
          <a:p>
            <a:r>
              <a:rPr lang="en-US" dirty="0" smtClean="0"/>
              <a:t>Paper #</a:t>
            </a:r>
            <a:endParaRPr lang="en-US" dirty="0"/>
          </a:p>
        </p:txBody>
      </p:sp>
      <p:grpSp>
        <p:nvGrpSpPr>
          <p:cNvPr id="6" name="Group 5"/>
          <p:cNvGrpSpPr/>
          <p:nvPr/>
        </p:nvGrpSpPr>
        <p:grpSpPr>
          <a:xfrm>
            <a:off x="0" y="-10886"/>
            <a:ext cx="9144000" cy="6858000"/>
            <a:chOff x="0" y="0"/>
            <a:chExt cx="9144000" cy="6858000"/>
          </a:xfrm>
        </p:grpSpPr>
        <p:pic>
          <p:nvPicPr>
            <p:cNvPr id="4" name="Picture 3" descr="ppt_templat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5295900" y="5743575"/>
              <a:ext cx="3848100" cy="1114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685800" y="1219200"/>
            <a:ext cx="7772400" cy="914400"/>
          </a:xfrm>
        </p:spPr>
        <p:txBody>
          <a:bodyPr>
            <a:normAutofit/>
          </a:bodyPr>
          <a:lstStyle/>
          <a:p>
            <a:r>
              <a:rPr lang="en-US" cap="small" dirty="0" smtClean="0">
                <a:latin typeface="Arial Black" pitchFamily="34" charset="0"/>
                <a:cs typeface="Arial" pitchFamily="34" charset="0"/>
              </a:rPr>
              <a:t>Structural Summary</a:t>
            </a:r>
            <a:endParaRPr lang="en-US" cap="small" dirty="0">
              <a:solidFill>
                <a:schemeClr val="tx1"/>
              </a:solidFill>
              <a:latin typeface="Arial Black" pitchFamily="34" charset="0"/>
              <a:cs typeface="Arial" pitchFamily="34" charset="0"/>
            </a:endParaRPr>
          </a:p>
        </p:txBody>
      </p:sp>
      <p:sp>
        <p:nvSpPr>
          <p:cNvPr id="11" name="Slide Number Placeholder 10"/>
          <p:cNvSpPr>
            <a:spLocks noGrp="1"/>
          </p:cNvSpPr>
          <p:nvPr>
            <p:ph type="sldNum" sz="quarter" idx="12"/>
          </p:nvPr>
        </p:nvSpPr>
        <p:spPr/>
        <p:txBody>
          <a:bodyPr/>
          <a:lstStyle/>
          <a:p>
            <a:fld id="{A3BD0C01-838F-6040-9DC5-5E4EA91A8FC8}" type="slidenum">
              <a:rPr lang="en-US" smtClean="0"/>
              <a:pPr/>
              <a:t>18</a:t>
            </a:fld>
            <a:endParaRPr lang="en-US"/>
          </a:p>
        </p:txBody>
      </p:sp>
      <p:sp>
        <p:nvSpPr>
          <p:cNvPr id="15" name="Right Brace 14"/>
          <p:cNvSpPr/>
          <p:nvPr/>
        </p:nvSpPr>
        <p:spPr>
          <a:xfrm>
            <a:off x="6172200" y="5333999"/>
            <a:ext cx="381000" cy="1179439"/>
          </a:xfrm>
          <a:prstGeom prst="rightBrace">
            <a:avLst>
              <a:gd name="adj1" fmla="val 23374"/>
              <a:gd name="adj2" fmla="val 71951"/>
            </a:avLst>
          </a:pr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7" name="TextBox 16"/>
          <p:cNvSpPr txBox="1"/>
          <p:nvPr/>
        </p:nvSpPr>
        <p:spPr>
          <a:xfrm>
            <a:off x="6629400" y="5974587"/>
            <a:ext cx="1524000" cy="369332"/>
          </a:xfrm>
          <a:prstGeom prst="rect">
            <a:avLst/>
          </a:prstGeom>
          <a:noFill/>
          <a:ln>
            <a:noFill/>
          </a:ln>
        </p:spPr>
        <p:txBody>
          <a:bodyPr wrap="square" rtlCol="0">
            <a:spAutoFit/>
          </a:bodyPr>
          <a:lstStyle/>
          <a:p>
            <a:r>
              <a:rPr lang="en-US" dirty="0" smtClean="0">
                <a:solidFill>
                  <a:schemeClr val="accent2">
                    <a:lumMod val="75000"/>
                  </a:schemeClr>
                </a:solidFill>
              </a:rPr>
              <a:t>6.07%</a:t>
            </a:r>
            <a:endParaRPr lang="en-US" dirty="0">
              <a:solidFill>
                <a:schemeClr val="accent2">
                  <a:lumMod val="75000"/>
                </a:schemeClr>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4065354918"/>
              </p:ext>
            </p:extLst>
          </p:nvPr>
        </p:nvGraphicFramePr>
        <p:xfrm>
          <a:off x="2514600" y="2142558"/>
          <a:ext cx="3672840" cy="4389120"/>
        </p:xfrm>
        <a:graphic>
          <a:graphicData uri="http://schemas.openxmlformats.org/drawingml/2006/table">
            <a:tbl>
              <a:tblPr firstRow="1" bandRow="1">
                <a:tableStyleId>{5C22544A-7EE6-4342-B048-85BDC9FD1C3A}</a:tableStyleId>
              </a:tblPr>
              <a:tblGrid>
                <a:gridCol w="1081621"/>
                <a:gridCol w="1756012"/>
                <a:gridCol w="835207"/>
              </a:tblGrid>
              <a:tr h="1188720">
                <a:tc>
                  <a:txBody>
                    <a:bodyPr/>
                    <a:lstStyle/>
                    <a:p>
                      <a:pPr algn="ctr"/>
                      <a:r>
                        <a:rPr lang="en-US" sz="1800" dirty="0" smtClean="0"/>
                        <a:t>PACP</a:t>
                      </a:r>
                      <a:r>
                        <a:rPr lang="en-US" sz="1800" baseline="0" dirty="0" smtClean="0"/>
                        <a:t> </a:t>
                      </a:r>
                    </a:p>
                    <a:p>
                      <a:pPr algn="ctr"/>
                      <a:r>
                        <a:rPr lang="en-US" sz="1800" baseline="0" dirty="0" smtClean="0"/>
                        <a:t>SCORE</a:t>
                      </a:r>
                      <a:endParaRPr lang="en-US" sz="1800" dirty="0"/>
                    </a:p>
                  </a:txBody>
                  <a:tcPr>
                    <a:solidFill>
                      <a:schemeClr val="accent2"/>
                    </a:solidFill>
                  </a:tcPr>
                </a:tc>
                <a:tc>
                  <a:txBody>
                    <a:bodyPr/>
                    <a:lstStyle/>
                    <a:p>
                      <a:pPr algn="ctr"/>
                      <a:r>
                        <a:rPr lang="en-US" sz="1800" dirty="0" smtClean="0"/>
                        <a:t>#</a:t>
                      </a:r>
                      <a:r>
                        <a:rPr lang="en-US" sz="1800" baseline="0" dirty="0" smtClean="0"/>
                        <a:t> SEGMENTS</a:t>
                      </a:r>
                      <a:endParaRPr lang="en-US" sz="1800" dirty="0"/>
                    </a:p>
                  </a:txBody>
                  <a:tcPr>
                    <a:solidFill>
                      <a:schemeClr val="accent2"/>
                    </a:solidFill>
                  </a:tcPr>
                </a:tc>
                <a:tc>
                  <a:txBody>
                    <a:bodyPr/>
                    <a:lstStyle/>
                    <a:p>
                      <a:pPr algn="ctr"/>
                      <a:r>
                        <a:rPr lang="en-US" sz="1800" dirty="0" smtClean="0"/>
                        <a:t>% </a:t>
                      </a:r>
                      <a:endParaRPr lang="en-US" sz="1800" dirty="0"/>
                    </a:p>
                  </a:txBody>
                  <a:tcPr>
                    <a:solidFill>
                      <a:schemeClr val="accent2"/>
                    </a:solidFill>
                  </a:tcPr>
                </a:tc>
              </a:tr>
              <a:tr h="640080">
                <a:tc>
                  <a:txBody>
                    <a:bodyPr/>
                    <a:lstStyle/>
                    <a:p>
                      <a:pPr algn="ctr"/>
                      <a:r>
                        <a:rPr lang="en-US" sz="1800" dirty="0" smtClean="0"/>
                        <a:t>1</a:t>
                      </a:r>
                      <a:endParaRPr lang="en-US" sz="1800" dirty="0"/>
                    </a:p>
                  </a:txBody>
                  <a:tcPr/>
                </a:tc>
                <a:tc>
                  <a:txBody>
                    <a:bodyPr/>
                    <a:lstStyle/>
                    <a:p>
                      <a:pPr algn="ctr"/>
                      <a:r>
                        <a:rPr lang="en-US" sz="1800" dirty="0" smtClean="0"/>
                        <a:t>36,414</a:t>
                      </a:r>
                      <a:endParaRPr lang="en-US" sz="1800" dirty="0"/>
                    </a:p>
                  </a:txBody>
                  <a:tcPr/>
                </a:tc>
                <a:tc>
                  <a:txBody>
                    <a:bodyPr/>
                    <a:lstStyle/>
                    <a:p>
                      <a:pPr algn="ctr"/>
                      <a:r>
                        <a:rPr lang="en-US" sz="1800" dirty="0" smtClean="0"/>
                        <a:t>71.41</a:t>
                      </a:r>
                      <a:endParaRPr lang="en-US" sz="1800" dirty="0"/>
                    </a:p>
                  </a:txBody>
                  <a:tcPr/>
                </a:tc>
              </a:tr>
              <a:tr h="640080">
                <a:tc>
                  <a:txBody>
                    <a:bodyPr/>
                    <a:lstStyle/>
                    <a:p>
                      <a:pPr algn="ctr"/>
                      <a:r>
                        <a:rPr lang="en-US" sz="1800" dirty="0" smtClean="0"/>
                        <a:t>2</a:t>
                      </a:r>
                      <a:endParaRPr lang="en-US" sz="1800" dirty="0"/>
                    </a:p>
                  </a:txBody>
                  <a:tcPr/>
                </a:tc>
                <a:tc>
                  <a:txBody>
                    <a:bodyPr/>
                    <a:lstStyle/>
                    <a:p>
                      <a:pPr algn="ctr"/>
                      <a:r>
                        <a:rPr lang="en-US" sz="1800" dirty="0" smtClean="0"/>
                        <a:t>4,341</a:t>
                      </a:r>
                      <a:endParaRPr lang="en-US" sz="1800" dirty="0"/>
                    </a:p>
                  </a:txBody>
                  <a:tcPr/>
                </a:tc>
                <a:tc>
                  <a:txBody>
                    <a:bodyPr/>
                    <a:lstStyle/>
                    <a:p>
                      <a:pPr algn="ctr"/>
                      <a:r>
                        <a:rPr lang="en-US" sz="1800" dirty="0" smtClean="0"/>
                        <a:t>8.51</a:t>
                      </a:r>
                      <a:endParaRPr lang="en-US" sz="1800" dirty="0"/>
                    </a:p>
                  </a:txBody>
                  <a:tcPr/>
                </a:tc>
              </a:tr>
              <a:tr h="640080">
                <a:tc>
                  <a:txBody>
                    <a:bodyPr/>
                    <a:lstStyle/>
                    <a:p>
                      <a:pPr algn="ctr"/>
                      <a:r>
                        <a:rPr lang="en-US" sz="1800" dirty="0" smtClean="0"/>
                        <a:t>3</a:t>
                      </a:r>
                      <a:endParaRPr lang="en-US" sz="1800" dirty="0"/>
                    </a:p>
                  </a:txBody>
                  <a:tcPr/>
                </a:tc>
                <a:tc>
                  <a:txBody>
                    <a:bodyPr/>
                    <a:lstStyle/>
                    <a:p>
                      <a:pPr algn="ctr"/>
                      <a:r>
                        <a:rPr lang="en-US" sz="1800" dirty="0" smtClean="0"/>
                        <a:t>7,143</a:t>
                      </a:r>
                      <a:endParaRPr lang="en-US" sz="1800" dirty="0"/>
                    </a:p>
                  </a:txBody>
                  <a:tcPr/>
                </a:tc>
                <a:tc>
                  <a:txBody>
                    <a:bodyPr/>
                    <a:lstStyle/>
                    <a:p>
                      <a:pPr algn="ctr"/>
                      <a:r>
                        <a:rPr lang="en-US" sz="1800" dirty="0" smtClean="0"/>
                        <a:t>14.01</a:t>
                      </a:r>
                      <a:endParaRPr lang="en-US" sz="1800" dirty="0"/>
                    </a:p>
                  </a:txBody>
                  <a:tcPr/>
                </a:tc>
              </a:tr>
              <a:tr h="640080">
                <a:tc>
                  <a:txBody>
                    <a:bodyPr/>
                    <a:lstStyle/>
                    <a:p>
                      <a:pPr algn="ctr"/>
                      <a:r>
                        <a:rPr lang="en-US" sz="1800" dirty="0" smtClean="0"/>
                        <a:t>4</a:t>
                      </a:r>
                      <a:endParaRPr lang="en-US" sz="1800" dirty="0"/>
                    </a:p>
                  </a:txBody>
                  <a:tcPr/>
                </a:tc>
                <a:tc>
                  <a:txBody>
                    <a:bodyPr/>
                    <a:lstStyle/>
                    <a:p>
                      <a:pPr algn="ctr"/>
                      <a:r>
                        <a:rPr lang="en-US" sz="1800" dirty="0" smtClean="0"/>
                        <a:t>1,983</a:t>
                      </a:r>
                      <a:endParaRPr lang="en-US" sz="1800" dirty="0"/>
                    </a:p>
                  </a:txBody>
                  <a:tcPr/>
                </a:tc>
                <a:tc>
                  <a:txBody>
                    <a:bodyPr/>
                    <a:lstStyle/>
                    <a:p>
                      <a:pPr algn="ctr"/>
                      <a:r>
                        <a:rPr lang="en-US" sz="1800" dirty="0" smtClean="0"/>
                        <a:t>3.89</a:t>
                      </a:r>
                      <a:endParaRPr lang="en-US" sz="1800" dirty="0"/>
                    </a:p>
                  </a:txBody>
                  <a:tcPr/>
                </a:tc>
              </a:tr>
              <a:tr h="640080">
                <a:tc>
                  <a:txBody>
                    <a:bodyPr/>
                    <a:lstStyle/>
                    <a:p>
                      <a:pPr algn="ctr"/>
                      <a:r>
                        <a:rPr lang="en-US" sz="1800" dirty="0" smtClean="0"/>
                        <a:t>5</a:t>
                      </a:r>
                      <a:endParaRPr lang="en-US" sz="1800" dirty="0"/>
                    </a:p>
                  </a:txBody>
                  <a:tcPr/>
                </a:tc>
                <a:tc>
                  <a:txBody>
                    <a:bodyPr/>
                    <a:lstStyle/>
                    <a:p>
                      <a:pPr algn="ctr"/>
                      <a:r>
                        <a:rPr lang="en-US" sz="1800" dirty="0" smtClean="0"/>
                        <a:t>1,114</a:t>
                      </a:r>
                      <a:endParaRPr lang="en-US" sz="1800" dirty="0"/>
                    </a:p>
                  </a:txBody>
                  <a:tcPr/>
                </a:tc>
                <a:tc>
                  <a:txBody>
                    <a:bodyPr/>
                    <a:lstStyle/>
                    <a:p>
                      <a:pPr algn="ctr"/>
                      <a:r>
                        <a:rPr lang="en-US" sz="1800" dirty="0" smtClean="0"/>
                        <a:t>2.18</a:t>
                      </a:r>
                      <a:endParaRPr lang="en-US" sz="1800" dirty="0"/>
                    </a:p>
                  </a:txBody>
                  <a:tcPr/>
                </a:tc>
              </a:tr>
            </a:tbl>
          </a:graphicData>
        </a:graphic>
      </p:graphicFrame>
    </p:spTree>
    <p:extLst>
      <p:ext uri="{BB962C8B-B14F-4D97-AF65-F5344CB8AC3E}">
        <p14:creationId xmlns:p14="http://schemas.microsoft.com/office/powerpoint/2010/main" val="1349341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9553" y="6347012"/>
            <a:ext cx="1896035" cy="369332"/>
          </a:xfrm>
          <a:prstGeom prst="rect">
            <a:avLst/>
          </a:prstGeom>
          <a:noFill/>
        </p:spPr>
        <p:txBody>
          <a:bodyPr wrap="square" rtlCol="0">
            <a:spAutoFit/>
          </a:bodyPr>
          <a:lstStyle/>
          <a:p>
            <a:r>
              <a:rPr lang="en-US" dirty="0" smtClean="0"/>
              <a:t>Paper #</a:t>
            </a:r>
            <a:endParaRPr lang="en-US" dirty="0"/>
          </a:p>
        </p:txBody>
      </p:sp>
      <p:grpSp>
        <p:nvGrpSpPr>
          <p:cNvPr id="6" name="Group 5"/>
          <p:cNvGrpSpPr/>
          <p:nvPr/>
        </p:nvGrpSpPr>
        <p:grpSpPr>
          <a:xfrm>
            <a:off x="0" y="-10886"/>
            <a:ext cx="9144000" cy="6858000"/>
            <a:chOff x="0" y="0"/>
            <a:chExt cx="9144000" cy="6858000"/>
          </a:xfrm>
        </p:grpSpPr>
        <p:pic>
          <p:nvPicPr>
            <p:cNvPr id="4" name="Picture 3" descr="ppt_templat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5295900" y="5743575"/>
              <a:ext cx="3848100" cy="1114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685800" y="1219200"/>
            <a:ext cx="7772400" cy="914400"/>
          </a:xfrm>
        </p:spPr>
        <p:txBody>
          <a:bodyPr>
            <a:normAutofit/>
          </a:bodyPr>
          <a:lstStyle/>
          <a:p>
            <a:r>
              <a:rPr lang="en-US" cap="small" dirty="0" smtClean="0">
                <a:latin typeface="Arial Black" pitchFamily="34" charset="0"/>
                <a:cs typeface="Arial" pitchFamily="34" charset="0"/>
              </a:rPr>
              <a:t>Rehabilitation Budget</a:t>
            </a:r>
            <a:endParaRPr lang="en-US" cap="small" dirty="0">
              <a:solidFill>
                <a:schemeClr val="tx1"/>
              </a:solidFill>
              <a:latin typeface="Arial Black" pitchFamily="34" charset="0"/>
              <a:cs typeface="Arial" pitchFamily="34" charset="0"/>
            </a:endParaRPr>
          </a:p>
        </p:txBody>
      </p:sp>
      <p:sp>
        <p:nvSpPr>
          <p:cNvPr id="7" name="Subtitle 6"/>
          <p:cNvSpPr>
            <a:spLocks noGrp="1"/>
          </p:cNvSpPr>
          <p:nvPr>
            <p:ph type="subTitle" idx="1"/>
          </p:nvPr>
        </p:nvSpPr>
        <p:spPr>
          <a:xfrm>
            <a:off x="533400" y="2209799"/>
            <a:ext cx="8382000" cy="3522889"/>
          </a:xfrm>
        </p:spPr>
        <p:txBody>
          <a:bodyPr>
            <a:normAutofit lnSpcReduction="10000"/>
          </a:bodyPr>
          <a:lstStyle/>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Annual fee of $5/sewage unit</a:t>
            </a:r>
          </a:p>
          <a:p>
            <a:pPr marL="457200" indent="-457200" algn="l">
              <a:buFont typeface="Wingdings" pitchFamily="2" charset="2"/>
              <a:buChar char="ü"/>
            </a:pPr>
            <a:endParaRPr lang="en-US" sz="2800" dirty="0">
              <a:solidFill>
                <a:schemeClr val="tx1"/>
              </a:solidFill>
              <a:latin typeface="Arial" pitchFamily="34" charset="0"/>
              <a:cs typeface="Arial" pitchFamily="34" charset="0"/>
            </a:endParaRPr>
          </a:p>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District rehabilitation budget: $3.81 million</a:t>
            </a:r>
          </a:p>
          <a:p>
            <a:pPr marL="914400" lvl="1" indent="-457200" algn="l">
              <a:buFont typeface="Wingdings" pitchFamily="2" charset="2"/>
              <a:buChar char="ü"/>
            </a:pPr>
            <a:r>
              <a:rPr lang="en-US" sz="2200" dirty="0" smtClean="0">
                <a:solidFill>
                  <a:schemeClr val="tx1"/>
                </a:solidFill>
                <a:latin typeface="Arial" pitchFamily="34" charset="0"/>
                <a:cs typeface="Arial" pitchFamily="34" charset="0"/>
              </a:rPr>
              <a:t>Design, advertising, project management, construction</a:t>
            </a:r>
          </a:p>
          <a:p>
            <a:pPr lvl="1" algn="l"/>
            <a:endParaRPr lang="en-US" sz="2400" dirty="0" smtClean="0">
              <a:solidFill>
                <a:schemeClr val="tx1"/>
              </a:solidFill>
              <a:latin typeface="Arial" pitchFamily="34" charset="0"/>
              <a:cs typeface="Arial" pitchFamily="34" charset="0"/>
            </a:endParaRPr>
          </a:p>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Emergency Sewer Repair Program</a:t>
            </a:r>
          </a:p>
          <a:p>
            <a:pPr marL="914400" lvl="1" indent="-457200" algn="l">
              <a:buFont typeface="Wingdings" pitchFamily="2" charset="2"/>
              <a:buChar char="ü"/>
            </a:pPr>
            <a:r>
              <a:rPr lang="en-US" sz="2400" dirty="0" smtClean="0">
                <a:solidFill>
                  <a:schemeClr val="tx1"/>
                </a:solidFill>
                <a:latin typeface="Arial" pitchFamily="34" charset="0"/>
                <a:cs typeface="Arial" pitchFamily="34" charset="0"/>
              </a:rPr>
              <a:t>$950,000/year for as-needed emergency contractor repairs</a:t>
            </a:r>
          </a:p>
        </p:txBody>
      </p:sp>
      <p:sp>
        <p:nvSpPr>
          <p:cNvPr id="11" name="Slide Number Placeholder 10"/>
          <p:cNvSpPr>
            <a:spLocks noGrp="1"/>
          </p:cNvSpPr>
          <p:nvPr>
            <p:ph type="sldNum" sz="quarter" idx="12"/>
          </p:nvPr>
        </p:nvSpPr>
        <p:spPr/>
        <p:txBody>
          <a:bodyPr/>
          <a:lstStyle/>
          <a:p>
            <a:fld id="{A3BD0C01-838F-6040-9DC5-5E4EA91A8FC8}" type="slidenum">
              <a:rPr lang="en-US" smtClean="0"/>
              <a:pPr/>
              <a:t>19</a:t>
            </a:fld>
            <a:endParaRPr lang="en-US"/>
          </a:p>
        </p:txBody>
      </p:sp>
    </p:spTree>
    <p:extLst>
      <p:ext uri="{BB962C8B-B14F-4D97-AF65-F5344CB8AC3E}">
        <p14:creationId xmlns:p14="http://schemas.microsoft.com/office/powerpoint/2010/main" val="1826668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9553" y="6347012"/>
            <a:ext cx="1896035" cy="369332"/>
          </a:xfrm>
          <a:prstGeom prst="rect">
            <a:avLst/>
          </a:prstGeom>
          <a:noFill/>
        </p:spPr>
        <p:txBody>
          <a:bodyPr wrap="square" rtlCol="0">
            <a:spAutoFit/>
          </a:bodyPr>
          <a:lstStyle/>
          <a:p>
            <a:r>
              <a:rPr lang="en-US" dirty="0" smtClean="0"/>
              <a:t>Paper #</a:t>
            </a:r>
            <a:endParaRPr lang="en-US" dirty="0"/>
          </a:p>
        </p:txBody>
      </p:sp>
      <p:grpSp>
        <p:nvGrpSpPr>
          <p:cNvPr id="6" name="Group 5"/>
          <p:cNvGrpSpPr/>
          <p:nvPr/>
        </p:nvGrpSpPr>
        <p:grpSpPr>
          <a:xfrm>
            <a:off x="0" y="-10886"/>
            <a:ext cx="9144000" cy="6858000"/>
            <a:chOff x="0" y="0"/>
            <a:chExt cx="9144000" cy="6858000"/>
          </a:xfrm>
        </p:grpSpPr>
        <p:pic>
          <p:nvPicPr>
            <p:cNvPr id="4" name="Picture 3" descr="ppt_templat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5295900" y="5743575"/>
              <a:ext cx="3848100" cy="1114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685800" y="1219200"/>
            <a:ext cx="7772400" cy="914400"/>
          </a:xfrm>
        </p:spPr>
        <p:txBody>
          <a:bodyPr>
            <a:normAutofit/>
          </a:bodyPr>
          <a:lstStyle/>
          <a:p>
            <a:r>
              <a:rPr lang="en-US" sz="4000" cap="small" dirty="0" smtClean="0">
                <a:latin typeface="Arial Black" pitchFamily="34" charset="0"/>
                <a:cs typeface="Arial" pitchFamily="34" charset="0"/>
              </a:rPr>
              <a:t>Overview</a:t>
            </a:r>
            <a:endParaRPr lang="en-US" sz="4000" cap="small" dirty="0">
              <a:solidFill>
                <a:schemeClr val="tx1"/>
              </a:solidFill>
              <a:latin typeface="Arial Black" pitchFamily="34" charset="0"/>
              <a:cs typeface="Arial" pitchFamily="34" charset="0"/>
            </a:endParaRPr>
          </a:p>
        </p:txBody>
      </p:sp>
      <p:sp>
        <p:nvSpPr>
          <p:cNvPr id="7" name="Subtitle 6"/>
          <p:cNvSpPr>
            <a:spLocks noGrp="1"/>
          </p:cNvSpPr>
          <p:nvPr>
            <p:ph type="subTitle" idx="1"/>
          </p:nvPr>
        </p:nvSpPr>
        <p:spPr>
          <a:xfrm>
            <a:off x="533400" y="2209799"/>
            <a:ext cx="8382000" cy="3522889"/>
          </a:xfrm>
        </p:spPr>
        <p:txBody>
          <a:bodyPr>
            <a:normAutofit lnSpcReduction="10000"/>
          </a:bodyPr>
          <a:lstStyle/>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Los Angeles County Sanitary Sewer System </a:t>
            </a:r>
          </a:p>
          <a:p>
            <a:pPr marL="457200" indent="-457200" algn="l">
              <a:buFont typeface="Wingdings" pitchFamily="2" charset="2"/>
              <a:buChar char="ü"/>
            </a:pPr>
            <a:endParaRPr lang="en-US" sz="2800" dirty="0">
              <a:solidFill>
                <a:schemeClr val="tx1"/>
              </a:solidFill>
              <a:latin typeface="Arial" pitchFamily="34" charset="0"/>
              <a:cs typeface="Arial" pitchFamily="34" charset="0"/>
            </a:endParaRPr>
          </a:p>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Condition Assessment Program</a:t>
            </a:r>
          </a:p>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Program Methodology</a:t>
            </a:r>
          </a:p>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Program Results</a:t>
            </a:r>
          </a:p>
          <a:p>
            <a:pPr marL="457200" indent="-457200" algn="l">
              <a:buFont typeface="Wingdings" pitchFamily="2" charset="2"/>
              <a:buChar char="ü"/>
            </a:pPr>
            <a:endParaRPr lang="en-US" sz="2800" dirty="0">
              <a:solidFill>
                <a:schemeClr val="tx1"/>
              </a:solidFill>
              <a:latin typeface="Arial" pitchFamily="34" charset="0"/>
              <a:cs typeface="Arial" pitchFamily="34" charset="0"/>
            </a:endParaRPr>
          </a:p>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Questions</a:t>
            </a:r>
            <a:endParaRPr lang="en-US" sz="2400" dirty="0" smtClean="0">
              <a:solidFill>
                <a:schemeClr val="tx1"/>
              </a:solidFill>
              <a:latin typeface="Arial" pitchFamily="34" charset="0"/>
              <a:cs typeface="Arial" pitchFamily="34" charset="0"/>
            </a:endParaRPr>
          </a:p>
          <a:p>
            <a:pPr algn="l"/>
            <a:endParaRPr lang="en-US" sz="2800" dirty="0" smtClean="0">
              <a:solidFill>
                <a:schemeClr val="tx1"/>
              </a:solidFill>
              <a:latin typeface="Arial" pitchFamily="34" charset="0"/>
              <a:cs typeface="Arial" pitchFamily="34" charset="0"/>
            </a:endParaRPr>
          </a:p>
          <a:p>
            <a:endParaRPr lang="en-US" dirty="0"/>
          </a:p>
        </p:txBody>
      </p:sp>
      <p:sp>
        <p:nvSpPr>
          <p:cNvPr id="11" name="Slide Number Placeholder 10"/>
          <p:cNvSpPr>
            <a:spLocks noGrp="1"/>
          </p:cNvSpPr>
          <p:nvPr>
            <p:ph type="sldNum" sz="quarter" idx="12"/>
          </p:nvPr>
        </p:nvSpPr>
        <p:spPr/>
        <p:txBody>
          <a:bodyPr/>
          <a:lstStyle/>
          <a:p>
            <a:fld id="{A3BD0C01-838F-6040-9DC5-5E4EA91A8FC8}" type="slidenum">
              <a:rPr lang="en-US" smtClean="0"/>
              <a:pPr/>
              <a:t>2</a:t>
            </a:fld>
            <a:endParaRPr lang="en-US"/>
          </a:p>
        </p:txBody>
      </p:sp>
    </p:spTree>
    <p:extLst>
      <p:ext uri="{BB962C8B-B14F-4D97-AF65-F5344CB8AC3E}">
        <p14:creationId xmlns:p14="http://schemas.microsoft.com/office/powerpoint/2010/main" val="1880015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9553" y="6347012"/>
            <a:ext cx="1896035" cy="369332"/>
          </a:xfrm>
          <a:prstGeom prst="rect">
            <a:avLst/>
          </a:prstGeom>
          <a:noFill/>
        </p:spPr>
        <p:txBody>
          <a:bodyPr wrap="square" rtlCol="0">
            <a:spAutoFit/>
          </a:bodyPr>
          <a:lstStyle/>
          <a:p>
            <a:r>
              <a:rPr lang="en-US" dirty="0" smtClean="0"/>
              <a:t>Paper #</a:t>
            </a:r>
            <a:endParaRPr lang="en-US" dirty="0"/>
          </a:p>
        </p:txBody>
      </p:sp>
      <p:grpSp>
        <p:nvGrpSpPr>
          <p:cNvPr id="6" name="Group 5"/>
          <p:cNvGrpSpPr/>
          <p:nvPr/>
        </p:nvGrpSpPr>
        <p:grpSpPr>
          <a:xfrm>
            <a:off x="-19792" y="-10886"/>
            <a:ext cx="9144000" cy="6858000"/>
            <a:chOff x="0" y="0"/>
            <a:chExt cx="9144000" cy="6858000"/>
          </a:xfrm>
        </p:grpSpPr>
        <p:pic>
          <p:nvPicPr>
            <p:cNvPr id="4" name="Picture 3" descr="ppt_templat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5295900" y="5743575"/>
              <a:ext cx="3848100" cy="1114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685800" y="1219200"/>
            <a:ext cx="7696200" cy="381000"/>
          </a:xfrm>
        </p:spPr>
        <p:txBody>
          <a:bodyPr>
            <a:noAutofit/>
          </a:bodyPr>
          <a:lstStyle/>
          <a:p>
            <a:r>
              <a:rPr lang="en-US" cap="small" dirty="0" smtClean="0">
                <a:latin typeface="Arial Black" pitchFamily="34" charset="0"/>
                <a:cs typeface="Arial" pitchFamily="34" charset="0"/>
              </a:rPr>
              <a:t>Prioritizing Repairs</a:t>
            </a:r>
            <a:endParaRPr lang="en-US" cap="small" dirty="0">
              <a:solidFill>
                <a:schemeClr val="tx1"/>
              </a:solidFill>
              <a:latin typeface="Arial Black" pitchFamily="34" charset="0"/>
              <a:cs typeface="Arial" pitchFamily="34" charset="0"/>
            </a:endParaRPr>
          </a:p>
        </p:txBody>
      </p:sp>
      <p:sp>
        <p:nvSpPr>
          <p:cNvPr id="7" name="Subtitle 6"/>
          <p:cNvSpPr>
            <a:spLocks noGrp="1"/>
          </p:cNvSpPr>
          <p:nvPr>
            <p:ph type="subTitle" idx="1"/>
          </p:nvPr>
        </p:nvSpPr>
        <p:spPr>
          <a:xfrm>
            <a:off x="533400" y="1905000"/>
            <a:ext cx="8382000" cy="3962400"/>
          </a:xfrm>
        </p:spPr>
        <p:txBody>
          <a:bodyPr>
            <a:normAutofit fontScale="55000" lnSpcReduction="20000"/>
          </a:bodyPr>
          <a:lstStyle/>
          <a:p>
            <a:pPr marL="457200" indent="-457200" algn="l">
              <a:buFont typeface="Wingdings" pitchFamily="2" charset="2"/>
              <a:buChar char="ü"/>
            </a:pPr>
            <a:r>
              <a:rPr lang="en-US" dirty="0">
                <a:solidFill>
                  <a:schemeClr val="tx1"/>
                </a:solidFill>
                <a:latin typeface="Arial" pitchFamily="34" charset="0"/>
                <a:cs typeface="Arial" pitchFamily="34" charset="0"/>
              </a:rPr>
              <a:t>Emergency / Immediate </a:t>
            </a:r>
            <a:r>
              <a:rPr lang="en-US" dirty="0" smtClean="0">
                <a:solidFill>
                  <a:schemeClr val="tx1"/>
                </a:solidFill>
                <a:latin typeface="Arial" pitchFamily="34" charset="0"/>
                <a:cs typeface="Arial" pitchFamily="34" charset="0"/>
              </a:rPr>
              <a:t>Repairs</a:t>
            </a:r>
          </a:p>
          <a:p>
            <a:pPr marL="914400" lvl="1" indent="-457200" algn="l">
              <a:buFont typeface="Wingdings" pitchFamily="2" charset="2"/>
              <a:buChar char="ü"/>
            </a:pPr>
            <a:r>
              <a:rPr lang="en-US" dirty="0" smtClean="0">
                <a:solidFill>
                  <a:schemeClr val="tx1"/>
                </a:solidFill>
                <a:latin typeface="Arial" pitchFamily="34" charset="0"/>
                <a:cs typeface="Arial" pitchFamily="34" charset="0"/>
              </a:rPr>
              <a:t>Collapsed / blocked pipe	</a:t>
            </a:r>
          </a:p>
          <a:p>
            <a:pPr marL="914400" lvl="1" indent="-457200" algn="l">
              <a:buFont typeface="Wingdings" pitchFamily="2" charset="2"/>
              <a:buChar char="ü"/>
            </a:pPr>
            <a:r>
              <a:rPr lang="en-US" dirty="0" smtClean="0">
                <a:solidFill>
                  <a:schemeClr val="tx1"/>
                </a:solidFill>
                <a:latin typeface="Arial" pitchFamily="34" charset="0"/>
                <a:cs typeface="Arial" pitchFamily="34" charset="0"/>
              </a:rPr>
              <a:t>Defect at invert / evidence of voids around defects</a:t>
            </a:r>
          </a:p>
          <a:p>
            <a:pPr marL="914400" lvl="1" indent="-457200" algn="l">
              <a:buFont typeface="Wingdings" pitchFamily="2" charset="2"/>
              <a:buChar char="ü"/>
            </a:pPr>
            <a:r>
              <a:rPr lang="en-US" dirty="0" smtClean="0">
                <a:solidFill>
                  <a:schemeClr val="tx1"/>
                </a:solidFill>
                <a:latin typeface="Arial" pitchFamily="34" charset="0"/>
                <a:cs typeface="Arial" pitchFamily="34" charset="0"/>
              </a:rPr>
              <a:t>Near watercourse or public facility</a:t>
            </a:r>
          </a:p>
          <a:p>
            <a:pPr marL="914400" lvl="1" indent="-457200" algn="l">
              <a:buFont typeface="Wingdings" pitchFamily="2" charset="2"/>
              <a:buChar char="ü"/>
            </a:pPr>
            <a:r>
              <a:rPr lang="en-US" dirty="0" smtClean="0">
                <a:solidFill>
                  <a:schemeClr val="tx1"/>
                </a:solidFill>
                <a:latin typeface="Arial" pitchFamily="34" charset="0"/>
                <a:cs typeface="Arial" pitchFamily="34" charset="0"/>
              </a:rPr>
              <a:t>High volume of flow / high risk</a:t>
            </a:r>
          </a:p>
          <a:p>
            <a:pPr marL="914400" lvl="1" indent="-457200" algn="l">
              <a:buFont typeface="Wingdings" pitchFamily="2" charset="2"/>
              <a:buChar char="ü"/>
            </a:pPr>
            <a:endParaRPr lang="en-US" dirty="0">
              <a:solidFill>
                <a:schemeClr val="tx1"/>
              </a:solidFill>
              <a:latin typeface="Arial" pitchFamily="34" charset="0"/>
              <a:cs typeface="Arial" pitchFamily="34" charset="0"/>
            </a:endParaRPr>
          </a:p>
          <a:p>
            <a:pPr marL="457200" indent="-457200" algn="l">
              <a:buFont typeface="Wingdings" pitchFamily="2" charset="2"/>
              <a:buChar char="ü"/>
            </a:pPr>
            <a:r>
              <a:rPr lang="en-US" dirty="0">
                <a:solidFill>
                  <a:schemeClr val="tx1"/>
                </a:solidFill>
                <a:latin typeface="Arial" pitchFamily="34" charset="0"/>
                <a:cs typeface="Arial" pitchFamily="34" charset="0"/>
              </a:rPr>
              <a:t>Capital Improvement Repairs </a:t>
            </a:r>
            <a:endParaRPr lang="en-US" dirty="0" smtClean="0">
              <a:solidFill>
                <a:schemeClr val="tx1"/>
              </a:solidFill>
              <a:latin typeface="Arial" pitchFamily="34" charset="0"/>
              <a:cs typeface="Arial" pitchFamily="34" charset="0"/>
            </a:endParaRPr>
          </a:p>
          <a:p>
            <a:pPr marL="914400" lvl="1" indent="-457200" algn="l">
              <a:buFont typeface="Wingdings" pitchFamily="2" charset="2"/>
              <a:buChar char="ü"/>
            </a:pPr>
            <a:r>
              <a:rPr lang="en-US" dirty="0" smtClean="0">
                <a:solidFill>
                  <a:schemeClr val="tx1"/>
                </a:solidFill>
                <a:latin typeface="Arial" pitchFamily="34" charset="0"/>
                <a:cs typeface="Arial" pitchFamily="34" charset="0"/>
              </a:rPr>
              <a:t>Breaks / fractures above the flow line</a:t>
            </a:r>
          </a:p>
          <a:p>
            <a:pPr marL="914400" lvl="1" indent="-457200" algn="l">
              <a:buFont typeface="Wingdings" pitchFamily="2" charset="2"/>
              <a:buChar char="ü"/>
            </a:pPr>
            <a:r>
              <a:rPr lang="en-US" dirty="0" smtClean="0">
                <a:solidFill>
                  <a:schemeClr val="tx1"/>
                </a:solidFill>
                <a:latin typeface="Arial" pitchFamily="34" charset="0"/>
                <a:cs typeface="Arial" pitchFamily="34" charset="0"/>
              </a:rPr>
              <a:t>Partially obstructed flow</a:t>
            </a:r>
          </a:p>
          <a:p>
            <a:pPr marL="914400" lvl="1" indent="-457200" algn="l">
              <a:buFont typeface="Wingdings" pitchFamily="2" charset="2"/>
              <a:buChar char="ü"/>
            </a:pPr>
            <a:r>
              <a:rPr lang="en-US" dirty="0" smtClean="0">
                <a:solidFill>
                  <a:schemeClr val="tx1"/>
                </a:solidFill>
                <a:latin typeface="Arial" pitchFamily="34" charset="0"/>
                <a:cs typeface="Arial" pitchFamily="34" charset="0"/>
              </a:rPr>
              <a:t>Easement / local street location</a:t>
            </a:r>
          </a:p>
          <a:p>
            <a:pPr marL="914400" lvl="1" indent="-457200" algn="l">
              <a:buFont typeface="Wingdings" pitchFamily="2" charset="2"/>
              <a:buChar char="ü"/>
            </a:pPr>
            <a:r>
              <a:rPr lang="en-US" dirty="0" smtClean="0">
                <a:solidFill>
                  <a:schemeClr val="tx1"/>
                </a:solidFill>
                <a:latin typeface="Arial" pitchFamily="34" charset="0"/>
                <a:cs typeface="Arial" pitchFamily="34" charset="0"/>
              </a:rPr>
              <a:t>Moderate volume of flow</a:t>
            </a:r>
            <a:endParaRPr lang="en-US" dirty="0">
              <a:solidFill>
                <a:schemeClr val="tx1"/>
              </a:solidFill>
              <a:latin typeface="Arial" pitchFamily="34" charset="0"/>
              <a:cs typeface="Arial" pitchFamily="34" charset="0"/>
            </a:endParaRPr>
          </a:p>
          <a:p>
            <a:pPr lvl="1" algn="l"/>
            <a:endParaRPr lang="en-US" dirty="0">
              <a:solidFill>
                <a:schemeClr val="tx1"/>
              </a:solidFill>
              <a:latin typeface="Arial" pitchFamily="34" charset="0"/>
              <a:cs typeface="Arial" pitchFamily="34" charset="0"/>
            </a:endParaRPr>
          </a:p>
          <a:p>
            <a:pPr marL="457200" indent="-457200" algn="l">
              <a:buFont typeface="Wingdings" pitchFamily="2" charset="2"/>
              <a:buChar char="ü"/>
            </a:pPr>
            <a:r>
              <a:rPr lang="en-US" dirty="0">
                <a:solidFill>
                  <a:schemeClr val="tx1"/>
                </a:solidFill>
                <a:latin typeface="Arial" pitchFamily="34" charset="0"/>
                <a:cs typeface="Arial" pitchFamily="34" charset="0"/>
              </a:rPr>
              <a:t>Monitor defects </a:t>
            </a:r>
            <a:endParaRPr lang="en-US" dirty="0" smtClean="0">
              <a:solidFill>
                <a:schemeClr val="tx1"/>
              </a:solidFill>
              <a:latin typeface="Arial" pitchFamily="34" charset="0"/>
              <a:cs typeface="Arial" pitchFamily="34" charset="0"/>
            </a:endParaRPr>
          </a:p>
          <a:p>
            <a:pPr marL="914400" lvl="1" indent="-457200" algn="l">
              <a:buFont typeface="Wingdings" pitchFamily="2" charset="2"/>
              <a:buChar char="ü"/>
            </a:pPr>
            <a:r>
              <a:rPr lang="en-US" dirty="0" smtClean="0">
                <a:solidFill>
                  <a:schemeClr val="tx1"/>
                </a:solidFill>
                <a:latin typeface="Arial" pitchFamily="34" charset="0"/>
                <a:cs typeface="Arial" pitchFamily="34" charset="0"/>
              </a:rPr>
              <a:t>Cracks / minor fractures</a:t>
            </a:r>
          </a:p>
          <a:p>
            <a:pPr marL="914400" lvl="1" indent="-457200" algn="l">
              <a:buFont typeface="Wingdings" pitchFamily="2" charset="2"/>
              <a:buChar char="ü"/>
            </a:pPr>
            <a:r>
              <a:rPr lang="en-US" dirty="0" smtClean="0">
                <a:solidFill>
                  <a:schemeClr val="tx1"/>
                </a:solidFill>
                <a:latin typeface="Arial" pitchFamily="34" charset="0"/>
                <a:cs typeface="Arial" pitchFamily="34" charset="0"/>
              </a:rPr>
              <a:t>Unobstructed flow</a:t>
            </a:r>
            <a:endParaRPr lang="en-US" dirty="0">
              <a:solidFill>
                <a:schemeClr val="tx1"/>
              </a:solidFill>
              <a:latin typeface="Arial" pitchFamily="34" charset="0"/>
              <a:cs typeface="Arial" pitchFamily="34" charset="0"/>
            </a:endParaRPr>
          </a:p>
        </p:txBody>
      </p:sp>
      <p:sp>
        <p:nvSpPr>
          <p:cNvPr id="11" name="Slide Number Placeholder 10"/>
          <p:cNvSpPr>
            <a:spLocks noGrp="1"/>
          </p:cNvSpPr>
          <p:nvPr>
            <p:ph type="sldNum" sz="quarter" idx="12"/>
          </p:nvPr>
        </p:nvSpPr>
        <p:spPr/>
        <p:txBody>
          <a:bodyPr/>
          <a:lstStyle/>
          <a:p>
            <a:fld id="{A3BD0C01-838F-6040-9DC5-5E4EA91A8FC8}" type="slidenum">
              <a:rPr lang="en-US" smtClean="0"/>
              <a:pPr/>
              <a:t>20</a:t>
            </a:fld>
            <a:endParaRPr lang="en-US"/>
          </a:p>
        </p:txBody>
      </p:sp>
    </p:spTree>
    <p:extLst>
      <p:ext uri="{BB962C8B-B14F-4D97-AF65-F5344CB8AC3E}">
        <p14:creationId xmlns:p14="http://schemas.microsoft.com/office/powerpoint/2010/main" val="3801120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9553" y="6347012"/>
            <a:ext cx="1896035" cy="369332"/>
          </a:xfrm>
          <a:prstGeom prst="rect">
            <a:avLst/>
          </a:prstGeom>
          <a:noFill/>
        </p:spPr>
        <p:txBody>
          <a:bodyPr wrap="square" rtlCol="0">
            <a:spAutoFit/>
          </a:bodyPr>
          <a:lstStyle/>
          <a:p>
            <a:r>
              <a:rPr lang="en-US" dirty="0" smtClean="0"/>
              <a:t>Paper #</a:t>
            </a:r>
            <a:endParaRPr lang="en-US" dirty="0"/>
          </a:p>
        </p:txBody>
      </p:sp>
      <p:grpSp>
        <p:nvGrpSpPr>
          <p:cNvPr id="6" name="Group 5"/>
          <p:cNvGrpSpPr/>
          <p:nvPr/>
        </p:nvGrpSpPr>
        <p:grpSpPr>
          <a:xfrm>
            <a:off x="0" y="-10886"/>
            <a:ext cx="9144000" cy="6858000"/>
            <a:chOff x="0" y="0"/>
            <a:chExt cx="9144000" cy="6858000"/>
          </a:xfrm>
        </p:grpSpPr>
        <p:pic>
          <p:nvPicPr>
            <p:cNvPr id="4" name="Picture 3" descr="ppt_templat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5295900" y="5743575"/>
              <a:ext cx="3848100" cy="1114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685800" y="1219200"/>
            <a:ext cx="7772400" cy="914400"/>
          </a:xfrm>
        </p:spPr>
        <p:txBody>
          <a:bodyPr>
            <a:normAutofit/>
          </a:bodyPr>
          <a:lstStyle/>
          <a:p>
            <a:r>
              <a:rPr lang="en-US" sz="4000" cap="small" dirty="0" smtClean="0">
                <a:latin typeface="Arial Black" pitchFamily="34" charset="0"/>
                <a:cs typeface="Arial" pitchFamily="34" charset="0"/>
              </a:rPr>
              <a:t>Emergency Repairs</a:t>
            </a:r>
            <a:endParaRPr lang="en-US" sz="4000" cap="small" dirty="0">
              <a:solidFill>
                <a:schemeClr val="tx1"/>
              </a:solidFill>
              <a:latin typeface="Arial Black" pitchFamily="34" charset="0"/>
              <a:cs typeface="Arial" pitchFamily="34" charset="0"/>
            </a:endParaRPr>
          </a:p>
        </p:txBody>
      </p:sp>
      <p:sp>
        <p:nvSpPr>
          <p:cNvPr id="7" name="Subtitle 6"/>
          <p:cNvSpPr>
            <a:spLocks noGrp="1"/>
          </p:cNvSpPr>
          <p:nvPr>
            <p:ph type="subTitle" idx="1"/>
          </p:nvPr>
        </p:nvSpPr>
        <p:spPr>
          <a:xfrm>
            <a:off x="533400" y="2057401"/>
            <a:ext cx="8382000" cy="2209800"/>
          </a:xfrm>
        </p:spPr>
        <p:txBody>
          <a:bodyPr>
            <a:normAutofit/>
          </a:bodyPr>
          <a:lstStyle/>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Traditional open-trench repairs (typical)</a:t>
            </a:r>
          </a:p>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Time and Materials</a:t>
            </a:r>
          </a:p>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Costs range $12k – $25k</a:t>
            </a:r>
          </a:p>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Construction 3-5 days</a:t>
            </a:r>
          </a:p>
        </p:txBody>
      </p:sp>
      <p:sp>
        <p:nvSpPr>
          <p:cNvPr id="11" name="Slide Number Placeholder 10"/>
          <p:cNvSpPr>
            <a:spLocks noGrp="1"/>
          </p:cNvSpPr>
          <p:nvPr>
            <p:ph type="sldNum" sz="quarter" idx="12"/>
          </p:nvPr>
        </p:nvSpPr>
        <p:spPr/>
        <p:txBody>
          <a:bodyPr/>
          <a:lstStyle/>
          <a:p>
            <a:fld id="{A3BD0C01-838F-6040-9DC5-5E4EA91A8FC8}" type="slidenum">
              <a:rPr lang="en-US" smtClean="0"/>
              <a:pPr/>
              <a:t>21</a:t>
            </a:fld>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8008" y="4306190"/>
            <a:ext cx="2979192" cy="223439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5400" y="4306190"/>
            <a:ext cx="2902280" cy="2225488"/>
          </a:xfrm>
          <a:prstGeom prst="rect">
            <a:avLst/>
          </a:prstGeom>
        </p:spPr>
      </p:pic>
    </p:spTree>
    <p:extLst>
      <p:ext uri="{BB962C8B-B14F-4D97-AF65-F5344CB8AC3E}">
        <p14:creationId xmlns:p14="http://schemas.microsoft.com/office/powerpoint/2010/main" val="2195820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9553" y="6347012"/>
            <a:ext cx="1896035" cy="369332"/>
          </a:xfrm>
          <a:prstGeom prst="rect">
            <a:avLst/>
          </a:prstGeom>
          <a:noFill/>
        </p:spPr>
        <p:txBody>
          <a:bodyPr wrap="square" rtlCol="0">
            <a:spAutoFit/>
          </a:bodyPr>
          <a:lstStyle/>
          <a:p>
            <a:r>
              <a:rPr lang="en-US" dirty="0" smtClean="0"/>
              <a:t>Paper #</a:t>
            </a:r>
            <a:endParaRPr lang="en-US" dirty="0"/>
          </a:p>
        </p:txBody>
      </p:sp>
      <p:grpSp>
        <p:nvGrpSpPr>
          <p:cNvPr id="6" name="Group 5"/>
          <p:cNvGrpSpPr/>
          <p:nvPr/>
        </p:nvGrpSpPr>
        <p:grpSpPr>
          <a:xfrm>
            <a:off x="0" y="-10886"/>
            <a:ext cx="9144000" cy="6858000"/>
            <a:chOff x="0" y="0"/>
            <a:chExt cx="9144000" cy="6858000"/>
          </a:xfrm>
        </p:grpSpPr>
        <p:pic>
          <p:nvPicPr>
            <p:cNvPr id="4" name="Picture 3" descr="ppt_templat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5295900" y="5743575"/>
              <a:ext cx="3848100" cy="1114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685800" y="1219200"/>
            <a:ext cx="7772400" cy="914400"/>
          </a:xfrm>
        </p:spPr>
        <p:txBody>
          <a:bodyPr>
            <a:normAutofit/>
          </a:bodyPr>
          <a:lstStyle/>
          <a:p>
            <a:r>
              <a:rPr lang="en-US" sz="4000" cap="small" dirty="0" smtClean="0">
                <a:latin typeface="Arial Black" pitchFamily="34" charset="0"/>
                <a:cs typeface="Arial" pitchFamily="34" charset="0"/>
              </a:rPr>
              <a:t>Repairs by District Forces</a:t>
            </a:r>
            <a:endParaRPr lang="en-US" sz="4000" cap="small" dirty="0">
              <a:solidFill>
                <a:schemeClr val="tx1"/>
              </a:solidFill>
              <a:latin typeface="Arial Black" pitchFamily="34" charset="0"/>
              <a:cs typeface="Arial" pitchFamily="34" charset="0"/>
            </a:endParaRPr>
          </a:p>
        </p:txBody>
      </p:sp>
      <p:sp>
        <p:nvSpPr>
          <p:cNvPr id="7" name="Subtitle 6"/>
          <p:cNvSpPr>
            <a:spLocks noGrp="1"/>
          </p:cNvSpPr>
          <p:nvPr>
            <p:ph type="subTitle" idx="1"/>
          </p:nvPr>
        </p:nvSpPr>
        <p:spPr>
          <a:xfrm>
            <a:off x="533400" y="1981200"/>
            <a:ext cx="8382000" cy="2286001"/>
          </a:xfrm>
        </p:spPr>
        <p:txBody>
          <a:bodyPr>
            <a:normAutofit fontScale="92500" lnSpcReduction="10000"/>
          </a:bodyPr>
          <a:lstStyle/>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Low risk of collapse</a:t>
            </a:r>
          </a:p>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Scheduled repair</a:t>
            </a:r>
          </a:p>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Residential / local streets or easements</a:t>
            </a:r>
          </a:p>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Approximate cost: $10k</a:t>
            </a:r>
          </a:p>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Completed between 2-3 days</a:t>
            </a:r>
          </a:p>
        </p:txBody>
      </p:sp>
      <p:sp>
        <p:nvSpPr>
          <p:cNvPr id="11" name="Slide Number Placeholder 10"/>
          <p:cNvSpPr>
            <a:spLocks noGrp="1"/>
          </p:cNvSpPr>
          <p:nvPr>
            <p:ph type="sldNum" sz="quarter" idx="12"/>
          </p:nvPr>
        </p:nvSpPr>
        <p:spPr/>
        <p:txBody>
          <a:bodyPr/>
          <a:lstStyle/>
          <a:p>
            <a:fld id="{A3BD0C01-838F-6040-9DC5-5E4EA91A8FC8}" type="slidenum">
              <a:rPr lang="en-US" smtClean="0"/>
              <a:pPr/>
              <a:t>22</a:t>
            </a:fld>
            <a:endParaRPr lang="en-US"/>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9188" y="4298867"/>
            <a:ext cx="3352800" cy="251460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9200" y="4298867"/>
            <a:ext cx="3352800" cy="2514600"/>
          </a:xfrm>
          <a:prstGeom prst="rect">
            <a:avLst/>
          </a:prstGeom>
        </p:spPr>
      </p:pic>
    </p:spTree>
    <p:extLst>
      <p:ext uri="{BB962C8B-B14F-4D97-AF65-F5344CB8AC3E}">
        <p14:creationId xmlns:p14="http://schemas.microsoft.com/office/powerpoint/2010/main" val="3144721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9553" y="6347012"/>
            <a:ext cx="1896035" cy="369332"/>
          </a:xfrm>
          <a:prstGeom prst="rect">
            <a:avLst/>
          </a:prstGeom>
          <a:noFill/>
        </p:spPr>
        <p:txBody>
          <a:bodyPr wrap="square" rtlCol="0">
            <a:spAutoFit/>
          </a:bodyPr>
          <a:lstStyle/>
          <a:p>
            <a:r>
              <a:rPr lang="en-US" dirty="0" smtClean="0"/>
              <a:t>Paper #</a:t>
            </a:r>
            <a:endParaRPr lang="en-US" dirty="0"/>
          </a:p>
        </p:txBody>
      </p:sp>
      <p:grpSp>
        <p:nvGrpSpPr>
          <p:cNvPr id="6" name="Group 5"/>
          <p:cNvGrpSpPr/>
          <p:nvPr/>
        </p:nvGrpSpPr>
        <p:grpSpPr>
          <a:xfrm>
            <a:off x="0" y="-10886"/>
            <a:ext cx="9144000" cy="6858000"/>
            <a:chOff x="0" y="0"/>
            <a:chExt cx="9144000" cy="6858000"/>
          </a:xfrm>
        </p:grpSpPr>
        <p:pic>
          <p:nvPicPr>
            <p:cNvPr id="4" name="Picture 3" descr="ppt_templat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5295900" y="5743575"/>
              <a:ext cx="3848100" cy="1114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685800" y="1219200"/>
            <a:ext cx="7772400" cy="914400"/>
          </a:xfrm>
        </p:spPr>
        <p:txBody>
          <a:bodyPr>
            <a:noAutofit/>
          </a:bodyPr>
          <a:lstStyle/>
          <a:p>
            <a:r>
              <a:rPr lang="en-US" sz="3600" cap="small" dirty="0" smtClean="0">
                <a:latin typeface="Arial Black" pitchFamily="34" charset="0"/>
                <a:cs typeface="Arial" pitchFamily="34" charset="0"/>
              </a:rPr>
              <a:t>Trenchless Lining Projects</a:t>
            </a:r>
            <a:endParaRPr lang="en-US" sz="3600" cap="small" dirty="0">
              <a:solidFill>
                <a:schemeClr val="tx1"/>
              </a:solidFill>
              <a:latin typeface="Arial Black" pitchFamily="34" charset="0"/>
              <a:cs typeface="Arial" pitchFamily="34" charset="0"/>
            </a:endParaRPr>
          </a:p>
        </p:txBody>
      </p:sp>
      <p:sp>
        <p:nvSpPr>
          <p:cNvPr id="7" name="Subtitle 6"/>
          <p:cNvSpPr>
            <a:spLocks noGrp="1"/>
          </p:cNvSpPr>
          <p:nvPr>
            <p:ph type="subTitle" idx="1"/>
          </p:nvPr>
        </p:nvSpPr>
        <p:spPr>
          <a:xfrm>
            <a:off x="533400" y="1981200"/>
            <a:ext cx="8382000" cy="2286001"/>
          </a:xfrm>
        </p:spPr>
        <p:txBody>
          <a:bodyPr>
            <a:normAutofit fontScale="85000" lnSpcReduction="10000"/>
          </a:bodyPr>
          <a:lstStyle/>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Moderate deficiencies</a:t>
            </a:r>
          </a:p>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Multiple breaks / fractures along sewer pipe</a:t>
            </a:r>
          </a:p>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Minimum obstacles along pipe from manhole to manhole</a:t>
            </a:r>
          </a:p>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Approximate construction cost:  $22/foot</a:t>
            </a:r>
          </a:p>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Completed between 6-8 hours</a:t>
            </a:r>
          </a:p>
        </p:txBody>
      </p:sp>
      <p:sp>
        <p:nvSpPr>
          <p:cNvPr id="11" name="Slide Number Placeholder 10"/>
          <p:cNvSpPr>
            <a:spLocks noGrp="1"/>
          </p:cNvSpPr>
          <p:nvPr>
            <p:ph type="sldNum" sz="quarter" idx="12"/>
          </p:nvPr>
        </p:nvSpPr>
        <p:spPr/>
        <p:txBody>
          <a:bodyPr/>
          <a:lstStyle/>
          <a:p>
            <a:fld id="{A3BD0C01-838F-6040-9DC5-5E4EA91A8FC8}" type="slidenum">
              <a:rPr lang="en-US" smtClean="0"/>
              <a:pPr/>
              <a:t>23</a:t>
            </a:fld>
            <a:endParaRPr lang="en-US"/>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201744"/>
            <a:ext cx="3347249"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201744"/>
            <a:ext cx="3347249"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1213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9553" y="6347012"/>
            <a:ext cx="1896035" cy="369332"/>
          </a:xfrm>
          <a:prstGeom prst="rect">
            <a:avLst/>
          </a:prstGeom>
          <a:noFill/>
        </p:spPr>
        <p:txBody>
          <a:bodyPr wrap="square" rtlCol="0">
            <a:spAutoFit/>
          </a:bodyPr>
          <a:lstStyle/>
          <a:p>
            <a:r>
              <a:rPr lang="en-US" dirty="0" smtClean="0"/>
              <a:t>Paper #</a:t>
            </a:r>
            <a:endParaRPr lang="en-US" dirty="0"/>
          </a:p>
        </p:txBody>
      </p:sp>
      <p:grpSp>
        <p:nvGrpSpPr>
          <p:cNvPr id="6" name="Group 5"/>
          <p:cNvGrpSpPr/>
          <p:nvPr/>
        </p:nvGrpSpPr>
        <p:grpSpPr>
          <a:xfrm>
            <a:off x="0" y="-10886"/>
            <a:ext cx="9144000" cy="6858000"/>
            <a:chOff x="0" y="0"/>
            <a:chExt cx="9144000" cy="6858000"/>
          </a:xfrm>
        </p:grpSpPr>
        <p:pic>
          <p:nvPicPr>
            <p:cNvPr id="4" name="Picture 3" descr="ppt_templat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5295900" y="5743575"/>
              <a:ext cx="3848100" cy="1114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685800" y="838200"/>
            <a:ext cx="7772400" cy="990600"/>
          </a:xfrm>
        </p:spPr>
        <p:txBody>
          <a:bodyPr>
            <a:normAutofit/>
          </a:bodyPr>
          <a:lstStyle/>
          <a:p>
            <a:r>
              <a:rPr lang="en-US" sz="4000" cap="small" dirty="0" smtClean="0">
                <a:latin typeface="Arial Black" pitchFamily="34" charset="0"/>
                <a:cs typeface="Arial" pitchFamily="34" charset="0"/>
              </a:rPr>
              <a:t>Pipe Bursting </a:t>
            </a:r>
            <a:endParaRPr lang="en-US" sz="4000" cap="small" dirty="0">
              <a:solidFill>
                <a:schemeClr val="tx1"/>
              </a:solidFill>
              <a:latin typeface="Arial Black" pitchFamily="34" charset="0"/>
              <a:cs typeface="Arial" pitchFamily="34" charset="0"/>
            </a:endParaRPr>
          </a:p>
        </p:txBody>
      </p:sp>
      <p:sp>
        <p:nvSpPr>
          <p:cNvPr id="7" name="Subtitle 6"/>
          <p:cNvSpPr>
            <a:spLocks noGrp="1"/>
          </p:cNvSpPr>
          <p:nvPr>
            <p:ph type="subTitle" idx="1"/>
          </p:nvPr>
        </p:nvSpPr>
        <p:spPr>
          <a:xfrm>
            <a:off x="381000" y="1600200"/>
            <a:ext cx="8534400" cy="2362201"/>
          </a:xfrm>
        </p:spPr>
        <p:txBody>
          <a:bodyPr>
            <a:noAutofit/>
          </a:bodyPr>
          <a:lstStyle/>
          <a:p>
            <a:pPr marL="457200" indent="-457200" algn="l">
              <a:buFont typeface="Wingdings" pitchFamily="2" charset="2"/>
              <a:buChar char="ü"/>
            </a:pPr>
            <a:r>
              <a:rPr lang="en-US" sz="2400" dirty="0" smtClean="0">
                <a:solidFill>
                  <a:schemeClr val="tx1"/>
                </a:solidFill>
                <a:latin typeface="Arial" pitchFamily="34" charset="0"/>
                <a:cs typeface="Arial" pitchFamily="34" charset="0"/>
              </a:rPr>
              <a:t>Replacement of 83-year old concrete sewer</a:t>
            </a:r>
          </a:p>
          <a:p>
            <a:pPr marL="457200" indent="-457200" algn="l">
              <a:buFont typeface="Wingdings" pitchFamily="2" charset="2"/>
              <a:buChar char="ü"/>
            </a:pPr>
            <a:r>
              <a:rPr lang="en-US" sz="2400" dirty="0" smtClean="0">
                <a:solidFill>
                  <a:schemeClr val="tx1"/>
                </a:solidFill>
                <a:latin typeface="Arial" pitchFamily="34" charset="0"/>
                <a:cs typeface="Arial" pitchFamily="34" charset="0"/>
              </a:rPr>
              <a:t>Deterioration from age and H</a:t>
            </a:r>
            <a:r>
              <a:rPr lang="en-US" sz="2400" baseline="-25000" dirty="0" smtClean="0">
                <a:solidFill>
                  <a:schemeClr val="tx1"/>
                </a:solidFill>
                <a:latin typeface="Arial" pitchFamily="34" charset="0"/>
                <a:cs typeface="Arial" pitchFamily="34" charset="0"/>
              </a:rPr>
              <a:t>2</a:t>
            </a:r>
            <a:r>
              <a:rPr lang="en-US" sz="2400" dirty="0" smtClean="0">
                <a:solidFill>
                  <a:schemeClr val="tx1"/>
                </a:solidFill>
                <a:latin typeface="Arial" pitchFamily="34" charset="0"/>
                <a:cs typeface="Arial" pitchFamily="34" charset="0"/>
              </a:rPr>
              <a:t>S exposure</a:t>
            </a:r>
          </a:p>
          <a:p>
            <a:pPr marL="457200" indent="-457200" algn="l">
              <a:buFont typeface="Wingdings" pitchFamily="2" charset="2"/>
              <a:buChar char="ü"/>
            </a:pPr>
            <a:r>
              <a:rPr lang="en-US" sz="2400" dirty="0" smtClean="0">
                <a:solidFill>
                  <a:schemeClr val="tx1"/>
                </a:solidFill>
                <a:latin typeface="Arial" pitchFamily="34" charset="0"/>
                <a:cs typeface="Arial" pitchFamily="34" charset="0"/>
              </a:rPr>
              <a:t>Limited access due to easement location and overbuild </a:t>
            </a:r>
          </a:p>
          <a:p>
            <a:pPr marL="457200" indent="-457200" algn="l">
              <a:buFont typeface="Wingdings" pitchFamily="2" charset="2"/>
              <a:buChar char="ü"/>
            </a:pPr>
            <a:r>
              <a:rPr lang="en-US" sz="2400" dirty="0" smtClean="0">
                <a:solidFill>
                  <a:schemeClr val="tx1"/>
                </a:solidFill>
                <a:latin typeface="Arial" pitchFamily="34" charset="0"/>
                <a:cs typeface="Arial" pitchFamily="34" charset="0"/>
              </a:rPr>
              <a:t>One hour for pipe bursting </a:t>
            </a:r>
          </a:p>
          <a:p>
            <a:pPr marL="457200" indent="-457200" algn="l">
              <a:buFont typeface="Wingdings" pitchFamily="2" charset="2"/>
              <a:buChar char="ü"/>
            </a:pPr>
            <a:r>
              <a:rPr lang="en-US" sz="2400" dirty="0" smtClean="0">
                <a:solidFill>
                  <a:schemeClr val="tx1"/>
                </a:solidFill>
                <a:latin typeface="Arial" pitchFamily="34" charset="0"/>
                <a:cs typeface="Arial" pitchFamily="34" charset="0"/>
              </a:rPr>
              <a:t>Two weeks prior to expose lateral connections</a:t>
            </a:r>
          </a:p>
        </p:txBody>
      </p:sp>
      <p:sp>
        <p:nvSpPr>
          <p:cNvPr id="11" name="Slide Number Placeholder 10"/>
          <p:cNvSpPr>
            <a:spLocks noGrp="1"/>
          </p:cNvSpPr>
          <p:nvPr>
            <p:ph type="sldNum" sz="quarter" idx="12"/>
          </p:nvPr>
        </p:nvSpPr>
        <p:spPr/>
        <p:txBody>
          <a:bodyPr/>
          <a:lstStyle/>
          <a:p>
            <a:fld id="{A3BD0C01-838F-6040-9DC5-5E4EA91A8FC8}" type="slidenum">
              <a:rPr lang="en-US" smtClean="0"/>
              <a:pPr/>
              <a:t>24</a:t>
            </a:fld>
            <a:endParaRPr lang="en-US"/>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4193969"/>
            <a:ext cx="3352800" cy="2514600"/>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7914" y="4332514"/>
            <a:ext cx="3352800" cy="2514600"/>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65021" y="4017078"/>
            <a:ext cx="3352800" cy="2514600"/>
          </a:xfrm>
          <a:prstGeom prst="rect">
            <a:avLst/>
          </a:prstGeom>
        </p:spPr>
      </p:pic>
    </p:spTree>
    <p:extLst>
      <p:ext uri="{BB962C8B-B14F-4D97-AF65-F5344CB8AC3E}">
        <p14:creationId xmlns:p14="http://schemas.microsoft.com/office/powerpoint/2010/main" val="1997300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9553" y="6347012"/>
            <a:ext cx="1896035" cy="369332"/>
          </a:xfrm>
          <a:prstGeom prst="rect">
            <a:avLst/>
          </a:prstGeom>
          <a:noFill/>
        </p:spPr>
        <p:txBody>
          <a:bodyPr wrap="square" rtlCol="0">
            <a:spAutoFit/>
          </a:bodyPr>
          <a:lstStyle/>
          <a:p>
            <a:r>
              <a:rPr lang="en-US" dirty="0" smtClean="0"/>
              <a:t>Paper #</a:t>
            </a:r>
            <a:endParaRPr lang="en-US" dirty="0"/>
          </a:p>
        </p:txBody>
      </p:sp>
      <p:grpSp>
        <p:nvGrpSpPr>
          <p:cNvPr id="6" name="Group 5"/>
          <p:cNvGrpSpPr/>
          <p:nvPr/>
        </p:nvGrpSpPr>
        <p:grpSpPr>
          <a:xfrm>
            <a:off x="0" y="-10886"/>
            <a:ext cx="9144000" cy="6858000"/>
            <a:chOff x="0" y="0"/>
            <a:chExt cx="9144000" cy="6858000"/>
          </a:xfrm>
        </p:grpSpPr>
        <p:pic>
          <p:nvPicPr>
            <p:cNvPr id="4" name="Picture 3" descr="ppt_templat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5295900" y="5743575"/>
              <a:ext cx="3848100" cy="1114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838200" y="1371600"/>
            <a:ext cx="7772400" cy="2971800"/>
          </a:xfrm>
        </p:spPr>
        <p:txBody>
          <a:bodyPr>
            <a:normAutofit/>
          </a:bodyPr>
          <a:lstStyle/>
          <a:p>
            <a:r>
              <a:rPr lang="en-US" cap="small" dirty="0">
                <a:latin typeface="Arial Black" pitchFamily="34" charset="0"/>
                <a:cs typeface="Arial" pitchFamily="34" charset="0"/>
              </a:rPr>
              <a:t>R</a:t>
            </a:r>
            <a:r>
              <a:rPr lang="en-US" cap="small" dirty="0" smtClean="0">
                <a:solidFill>
                  <a:schemeClr val="tx1"/>
                </a:solidFill>
                <a:latin typeface="Arial Black" pitchFamily="34" charset="0"/>
                <a:cs typeface="Arial" pitchFamily="34" charset="0"/>
              </a:rPr>
              <a:t>ESULTS</a:t>
            </a:r>
            <a:endParaRPr lang="en-US" cap="small" dirty="0">
              <a:solidFill>
                <a:schemeClr val="tx1"/>
              </a:solidFill>
              <a:latin typeface="Arial Black" pitchFamily="34" charset="0"/>
              <a:cs typeface="Arial" pitchFamily="34" charset="0"/>
            </a:endParaRPr>
          </a:p>
        </p:txBody>
      </p:sp>
      <p:sp>
        <p:nvSpPr>
          <p:cNvPr id="11" name="Slide Number Placeholder 10"/>
          <p:cNvSpPr>
            <a:spLocks noGrp="1"/>
          </p:cNvSpPr>
          <p:nvPr>
            <p:ph type="sldNum" sz="quarter" idx="12"/>
          </p:nvPr>
        </p:nvSpPr>
        <p:spPr/>
        <p:txBody>
          <a:bodyPr/>
          <a:lstStyle/>
          <a:p>
            <a:fld id="{A3BD0C01-838F-6040-9DC5-5E4EA91A8FC8}" type="slidenum">
              <a:rPr lang="en-US" smtClean="0"/>
              <a:pPr/>
              <a:t>25</a:t>
            </a:fld>
            <a:endParaRPr lang="en-US"/>
          </a:p>
        </p:txBody>
      </p:sp>
      <p:pic>
        <p:nvPicPr>
          <p:cNvPr id="12" name="Picture 11" descr="green man.png"/>
          <p:cNvPicPr>
            <a:picLocks noChangeAspect="1"/>
          </p:cNvPicPr>
          <p:nvPr/>
        </p:nvPicPr>
        <p:blipFill>
          <a:blip r:embed="rId4" cstate="print"/>
          <a:srcRect l="32212" t="23077" r="30288" b="25000"/>
          <a:stretch>
            <a:fillRect/>
          </a:stretch>
        </p:blipFill>
        <p:spPr>
          <a:xfrm>
            <a:off x="304801" y="3810000"/>
            <a:ext cx="1834444" cy="1905000"/>
          </a:xfrm>
          <a:prstGeom prst="rect">
            <a:avLst/>
          </a:prstGeom>
          <a:effectLst>
            <a:outerShdw blurRad="127000" dist="38100" sx="104000" sy="104000" algn="tl" rotWithShape="0">
              <a:prstClr val="black">
                <a:alpha val="40000"/>
              </a:prstClr>
            </a:outerShdw>
          </a:effectLst>
        </p:spPr>
      </p:pic>
    </p:spTree>
    <p:extLst>
      <p:ext uri="{BB962C8B-B14F-4D97-AF65-F5344CB8AC3E}">
        <p14:creationId xmlns:p14="http://schemas.microsoft.com/office/powerpoint/2010/main" val="1165603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9553" y="6347012"/>
            <a:ext cx="1896035" cy="369332"/>
          </a:xfrm>
          <a:prstGeom prst="rect">
            <a:avLst/>
          </a:prstGeom>
          <a:noFill/>
        </p:spPr>
        <p:txBody>
          <a:bodyPr wrap="square" rtlCol="0">
            <a:spAutoFit/>
          </a:bodyPr>
          <a:lstStyle/>
          <a:p>
            <a:r>
              <a:rPr lang="en-US" dirty="0" smtClean="0"/>
              <a:t>Paper #</a:t>
            </a:r>
            <a:endParaRPr lang="en-US" dirty="0"/>
          </a:p>
        </p:txBody>
      </p:sp>
      <p:grpSp>
        <p:nvGrpSpPr>
          <p:cNvPr id="6" name="Group 5"/>
          <p:cNvGrpSpPr/>
          <p:nvPr/>
        </p:nvGrpSpPr>
        <p:grpSpPr>
          <a:xfrm>
            <a:off x="0" y="-10886"/>
            <a:ext cx="9144000" cy="6858000"/>
            <a:chOff x="0" y="0"/>
            <a:chExt cx="9144000" cy="6858000"/>
          </a:xfrm>
        </p:grpSpPr>
        <p:pic>
          <p:nvPicPr>
            <p:cNvPr id="4" name="Picture 3" descr="ppt_templat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5295900" y="5743575"/>
              <a:ext cx="3848100" cy="1114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685800" y="1219200"/>
            <a:ext cx="7772400" cy="914400"/>
          </a:xfrm>
        </p:spPr>
        <p:txBody>
          <a:bodyPr>
            <a:normAutofit/>
          </a:bodyPr>
          <a:lstStyle/>
          <a:p>
            <a:r>
              <a:rPr lang="en-US" cap="small" dirty="0" smtClean="0">
                <a:latin typeface="Arial Black" pitchFamily="34" charset="0"/>
                <a:cs typeface="Arial" pitchFamily="34" charset="0"/>
              </a:rPr>
              <a:t>Results</a:t>
            </a:r>
            <a:endParaRPr lang="en-US" cap="small" dirty="0">
              <a:solidFill>
                <a:schemeClr val="tx1"/>
              </a:solidFill>
              <a:latin typeface="Arial Black" pitchFamily="34" charset="0"/>
              <a:cs typeface="Arial" pitchFamily="34" charset="0"/>
            </a:endParaRPr>
          </a:p>
        </p:txBody>
      </p:sp>
      <p:sp>
        <p:nvSpPr>
          <p:cNvPr id="7" name="Subtitle 6"/>
          <p:cNvSpPr>
            <a:spLocks noGrp="1"/>
          </p:cNvSpPr>
          <p:nvPr>
            <p:ph type="subTitle" idx="1"/>
          </p:nvPr>
        </p:nvSpPr>
        <p:spPr>
          <a:xfrm>
            <a:off x="533400" y="2209799"/>
            <a:ext cx="8382000" cy="3522889"/>
          </a:xfrm>
        </p:spPr>
        <p:txBody>
          <a:bodyPr>
            <a:normAutofit/>
          </a:bodyPr>
          <a:lstStyle/>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Inspected over 3,000 miles of sewers to date</a:t>
            </a:r>
          </a:p>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Produced over </a:t>
            </a:r>
            <a:r>
              <a:rPr lang="en-US" sz="2800" dirty="0" smtClean="0">
                <a:solidFill>
                  <a:schemeClr val="tx1"/>
                </a:solidFill>
                <a:latin typeface="Arial" pitchFamily="34" charset="0"/>
                <a:cs typeface="Arial" pitchFamily="34" charset="0"/>
              </a:rPr>
              <a:t>3,500 </a:t>
            </a:r>
            <a:r>
              <a:rPr lang="en-US" sz="2800" dirty="0" smtClean="0">
                <a:solidFill>
                  <a:schemeClr val="tx1"/>
                </a:solidFill>
                <a:latin typeface="Arial" pitchFamily="34" charset="0"/>
                <a:cs typeface="Arial" pitchFamily="34" charset="0"/>
              </a:rPr>
              <a:t>maintenance work orders</a:t>
            </a:r>
          </a:p>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Completed 65 Emergency Structural Repairs</a:t>
            </a:r>
          </a:p>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District Crews completed over 50 repairs</a:t>
            </a:r>
          </a:p>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Rehabilitated 120 miles of concrete </a:t>
            </a:r>
            <a:r>
              <a:rPr lang="en-US" sz="2800" dirty="0" smtClean="0">
                <a:solidFill>
                  <a:schemeClr val="tx1"/>
                </a:solidFill>
                <a:latin typeface="Arial" pitchFamily="34" charset="0"/>
                <a:cs typeface="Arial" pitchFamily="34" charset="0"/>
              </a:rPr>
              <a:t>pipes</a:t>
            </a:r>
          </a:p>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Lined over 21 miles of pipe from CCTV projects</a:t>
            </a:r>
            <a:endParaRPr lang="en-US" dirty="0"/>
          </a:p>
        </p:txBody>
      </p:sp>
      <p:sp>
        <p:nvSpPr>
          <p:cNvPr id="11" name="Slide Number Placeholder 10"/>
          <p:cNvSpPr>
            <a:spLocks noGrp="1"/>
          </p:cNvSpPr>
          <p:nvPr>
            <p:ph type="sldNum" sz="quarter" idx="12"/>
          </p:nvPr>
        </p:nvSpPr>
        <p:spPr/>
        <p:txBody>
          <a:bodyPr/>
          <a:lstStyle/>
          <a:p>
            <a:fld id="{A3BD0C01-838F-6040-9DC5-5E4EA91A8FC8}" type="slidenum">
              <a:rPr lang="en-US" smtClean="0"/>
              <a:pPr/>
              <a:t>26</a:t>
            </a:fld>
            <a:endParaRPr lang="en-US"/>
          </a:p>
        </p:txBody>
      </p:sp>
    </p:spTree>
    <p:extLst>
      <p:ext uri="{BB962C8B-B14F-4D97-AF65-F5344CB8AC3E}">
        <p14:creationId xmlns:p14="http://schemas.microsoft.com/office/powerpoint/2010/main" val="242315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9553" y="6347012"/>
            <a:ext cx="1896035" cy="369332"/>
          </a:xfrm>
          <a:prstGeom prst="rect">
            <a:avLst/>
          </a:prstGeom>
          <a:noFill/>
        </p:spPr>
        <p:txBody>
          <a:bodyPr wrap="square" rtlCol="0">
            <a:spAutoFit/>
          </a:bodyPr>
          <a:lstStyle/>
          <a:p>
            <a:r>
              <a:rPr lang="en-US" dirty="0" smtClean="0"/>
              <a:t>Paper #</a:t>
            </a:r>
            <a:endParaRPr lang="en-US" dirty="0"/>
          </a:p>
        </p:txBody>
      </p:sp>
      <p:grpSp>
        <p:nvGrpSpPr>
          <p:cNvPr id="6" name="Group 5"/>
          <p:cNvGrpSpPr/>
          <p:nvPr/>
        </p:nvGrpSpPr>
        <p:grpSpPr>
          <a:xfrm>
            <a:off x="0" y="-10886"/>
            <a:ext cx="9144000" cy="6858000"/>
            <a:chOff x="0" y="0"/>
            <a:chExt cx="9144000" cy="6858000"/>
          </a:xfrm>
        </p:grpSpPr>
        <p:pic>
          <p:nvPicPr>
            <p:cNvPr id="4" name="Picture 3" descr="ppt_templat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5295900" y="5743575"/>
              <a:ext cx="3848100" cy="1114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685800" y="838200"/>
            <a:ext cx="7772400" cy="1295400"/>
          </a:xfrm>
        </p:spPr>
        <p:txBody>
          <a:bodyPr>
            <a:normAutofit/>
          </a:bodyPr>
          <a:lstStyle/>
          <a:p>
            <a:r>
              <a:rPr lang="en-US" cap="small" dirty="0" smtClean="0">
                <a:latin typeface="Arial Black" pitchFamily="34" charset="0"/>
                <a:cs typeface="Arial" pitchFamily="34" charset="0"/>
              </a:rPr>
              <a:t>Reduction in Overflows</a:t>
            </a:r>
            <a:endParaRPr lang="en-US" cap="small" dirty="0">
              <a:solidFill>
                <a:schemeClr val="tx1"/>
              </a:solidFill>
              <a:latin typeface="Arial Black" pitchFamily="34" charset="0"/>
              <a:cs typeface="Arial" pitchFamily="34" charset="0"/>
            </a:endParaRPr>
          </a:p>
        </p:txBody>
      </p:sp>
      <p:sp>
        <p:nvSpPr>
          <p:cNvPr id="7" name="Subtitle 6"/>
          <p:cNvSpPr>
            <a:spLocks noGrp="1"/>
          </p:cNvSpPr>
          <p:nvPr>
            <p:ph type="subTitle" idx="1"/>
          </p:nvPr>
        </p:nvSpPr>
        <p:spPr>
          <a:xfrm>
            <a:off x="533400" y="2209799"/>
            <a:ext cx="8382000" cy="3522889"/>
          </a:xfrm>
        </p:spPr>
        <p:txBody>
          <a:bodyPr>
            <a:normAutofit/>
          </a:bodyPr>
          <a:lstStyle/>
          <a:p>
            <a:pPr algn="l"/>
            <a:endParaRPr lang="en-US" sz="2800" dirty="0" smtClean="0">
              <a:solidFill>
                <a:schemeClr val="tx1"/>
              </a:solidFill>
              <a:latin typeface="Arial" pitchFamily="34" charset="0"/>
              <a:cs typeface="Arial" pitchFamily="34" charset="0"/>
            </a:endParaRPr>
          </a:p>
          <a:p>
            <a:endParaRPr lang="en-US" dirty="0"/>
          </a:p>
        </p:txBody>
      </p:sp>
      <p:sp>
        <p:nvSpPr>
          <p:cNvPr id="11" name="Slide Number Placeholder 10"/>
          <p:cNvSpPr>
            <a:spLocks noGrp="1"/>
          </p:cNvSpPr>
          <p:nvPr>
            <p:ph type="sldNum" sz="quarter" idx="12"/>
          </p:nvPr>
        </p:nvSpPr>
        <p:spPr/>
        <p:txBody>
          <a:bodyPr/>
          <a:lstStyle/>
          <a:p>
            <a:fld id="{A3BD0C01-838F-6040-9DC5-5E4EA91A8FC8}" type="slidenum">
              <a:rPr lang="en-US" smtClean="0"/>
              <a:pPr/>
              <a:t>27</a:t>
            </a:fld>
            <a:endParaRPr lang="en-US"/>
          </a:p>
        </p:txBody>
      </p:sp>
      <p:graphicFrame>
        <p:nvGraphicFramePr>
          <p:cNvPr id="10" name="Chart 9"/>
          <p:cNvGraphicFramePr>
            <a:graphicFrameLocks/>
          </p:cNvGraphicFramePr>
          <p:nvPr>
            <p:extLst>
              <p:ext uri="{D42A27DB-BD31-4B8C-83A1-F6EECF244321}">
                <p14:modId xmlns:p14="http://schemas.microsoft.com/office/powerpoint/2010/main" val="1293325896"/>
              </p:ext>
            </p:extLst>
          </p:nvPr>
        </p:nvGraphicFramePr>
        <p:xfrm>
          <a:off x="762001" y="1981200"/>
          <a:ext cx="7543800" cy="3886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4222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9553" y="6347012"/>
            <a:ext cx="1896035" cy="369332"/>
          </a:xfrm>
          <a:prstGeom prst="rect">
            <a:avLst/>
          </a:prstGeom>
          <a:noFill/>
        </p:spPr>
        <p:txBody>
          <a:bodyPr wrap="square" rtlCol="0">
            <a:spAutoFit/>
          </a:bodyPr>
          <a:lstStyle/>
          <a:p>
            <a:r>
              <a:rPr lang="en-US" dirty="0" smtClean="0"/>
              <a:t>Paper #</a:t>
            </a:r>
            <a:endParaRPr lang="en-US" dirty="0"/>
          </a:p>
        </p:txBody>
      </p:sp>
      <p:grpSp>
        <p:nvGrpSpPr>
          <p:cNvPr id="6" name="Group 5"/>
          <p:cNvGrpSpPr/>
          <p:nvPr/>
        </p:nvGrpSpPr>
        <p:grpSpPr>
          <a:xfrm>
            <a:off x="0" y="-10886"/>
            <a:ext cx="9144000" cy="6858000"/>
            <a:chOff x="0" y="0"/>
            <a:chExt cx="9144000" cy="6858000"/>
          </a:xfrm>
        </p:grpSpPr>
        <p:pic>
          <p:nvPicPr>
            <p:cNvPr id="4" name="Picture 3" descr="ppt_templat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5295900" y="5743575"/>
              <a:ext cx="3848100" cy="1114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685800" y="1219200"/>
            <a:ext cx="7772400" cy="914400"/>
          </a:xfrm>
        </p:spPr>
        <p:txBody>
          <a:bodyPr>
            <a:normAutofit/>
          </a:bodyPr>
          <a:lstStyle/>
          <a:p>
            <a:r>
              <a:rPr lang="en-US" sz="4000" cap="small" dirty="0" smtClean="0">
                <a:latin typeface="Arial Black" pitchFamily="34" charset="0"/>
                <a:cs typeface="Arial" pitchFamily="34" charset="0"/>
              </a:rPr>
              <a:t>Benefits Realized</a:t>
            </a:r>
            <a:endParaRPr lang="en-US" sz="4000" cap="small" dirty="0">
              <a:solidFill>
                <a:schemeClr val="tx1"/>
              </a:solidFill>
              <a:latin typeface="Arial Black" pitchFamily="34" charset="0"/>
              <a:cs typeface="Arial" pitchFamily="34" charset="0"/>
            </a:endParaRPr>
          </a:p>
        </p:txBody>
      </p:sp>
      <p:sp>
        <p:nvSpPr>
          <p:cNvPr id="7" name="Subtitle 6"/>
          <p:cNvSpPr>
            <a:spLocks noGrp="1"/>
          </p:cNvSpPr>
          <p:nvPr>
            <p:ph type="subTitle" idx="1"/>
          </p:nvPr>
        </p:nvSpPr>
        <p:spPr>
          <a:xfrm>
            <a:off x="533400" y="2209799"/>
            <a:ext cx="8382000" cy="3522889"/>
          </a:xfrm>
        </p:spPr>
        <p:txBody>
          <a:bodyPr>
            <a:normAutofit fontScale="92500"/>
          </a:bodyPr>
          <a:lstStyle/>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Enhanced service to the community</a:t>
            </a:r>
          </a:p>
          <a:p>
            <a:pPr marL="914400" lvl="1" indent="-457200" algn="l">
              <a:buFont typeface="Wingdings" pitchFamily="2" charset="2"/>
              <a:buChar char="ü"/>
            </a:pPr>
            <a:r>
              <a:rPr lang="en-US" sz="2200" dirty="0" smtClean="0">
                <a:solidFill>
                  <a:schemeClr val="tx1"/>
                </a:solidFill>
                <a:latin typeface="Arial" pitchFamily="34" charset="0"/>
                <a:cs typeface="Arial" pitchFamily="34" charset="0"/>
              </a:rPr>
              <a:t>Lessen impact on public health, safety and the environment</a:t>
            </a:r>
          </a:p>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Reductions in	</a:t>
            </a:r>
          </a:p>
          <a:p>
            <a:pPr marL="914400" lvl="1" indent="-457200" algn="l">
              <a:buFont typeface="Wingdings" pitchFamily="2" charset="2"/>
              <a:buChar char="ü"/>
            </a:pPr>
            <a:r>
              <a:rPr lang="en-US" sz="2200" dirty="0" smtClean="0">
                <a:solidFill>
                  <a:schemeClr val="tx1"/>
                </a:solidFill>
                <a:latin typeface="Arial" pitchFamily="34" charset="0"/>
                <a:cs typeface="Arial" pitchFamily="34" charset="0"/>
              </a:rPr>
              <a:t>Emergency overtime</a:t>
            </a:r>
          </a:p>
          <a:p>
            <a:pPr marL="914400" lvl="1" indent="-457200" algn="l">
              <a:buFont typeface="Wingdings" pitchFamily="2" charset="2"/>
              <a:buChar char="ü"/>
            </a:pPr>
            <a:r>
              <a:rPr lang="en-US" sz="2200" dirty="0" smtClean="0">
                <a:solidFill>
                  <a:schemeClr val="tx1"/>
                </a:solidFill>
                <a:latin typeface="Arial" pitchFamily="34" charset="0"/>
                <a:cs typeface="Arial" pitchFamily="34" charset="0"/>
              </a:rPr>
              <a:t>Service requests</a:t>
            </a:r>
          </a:p>
          <a:p>
            <a:pPr marL="914400" lvl="1" indent="-457200" algn="l">
              <a:buFont typeface="Wingdings" pitchFamily="2" charset="2"/>
              <a:buChar char="ü"/>
            </a:pPr>
            <a:r>
              <a:rPr lang="en-US" sz="2200" dirty="0" smtClean="0">
                <a:solidFill>
                  <a:schemeClr val="tx1"/>
                </a:solidFill>
                <a:latin typeface="Arial" pitchFamily="34" charset="0"/>
                <a:cs typeface="Arial" pitchFamily="34" charset="0"/>
              </a:rPr>
              <a:t>Claims</a:t>
            </a:r>
          </a:p>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Increased productivity</a:t>
            </a:r>
          </a:p>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Increased life expectancy of our collection system</a:t>
            </a:r>
          </a:p>
          <a:p>
            <a:pPr algn="l"/>
            <a:endParaRPr lang="en-US" sz="2800" dirty="0" smtClean="0">
              <a:solidFill>
                <a:schemeClr val="tx1"/>
              </a:solidFill>
              <a:latin typeface="Arial" pitchFamily="34" charset="0"/>
              <a:cs typeface="Arial" pitchFamily="34" charset="0"/>
            </a:endParaRPr>
          </a:p>
          <a:p>
            <a:endParaRPr lang="en-US" dirty="0"/>
          </a:p>
        </p:txBody>
      </p:sp>
      <p:sp>
        <p:nvSpPr>
          <p:cNvPr id="11" name="Slide Number Placeholder 10"/>
          <p:cNvSpPr>
            <a:spLocks noGrp="1"/>
          </p:cNvSpPr>
          <p:nvPr>
            <p:ph type="sldNum" sz="quarter" idx="12"/>
          </p:nvPr>
        </p:nvSpPr>
        <p:spPr/>
        <p:txBody>
          <a:bodyPr/>
          <a:lstStyle/>
          <a:p>
            <a:fld id="{A3BD0C01-838F-6040-9DC5-5E4EA91A8FC8}" type="slidenum">
              <a:rPr lang="en-US" smtClean="0"/>
              <a:pPr/>
              <a:t>28</a:t>
            </a:fld>
            <a:endParaRPr lang="en-US"/>
          </a:p>
        </p:txBody>
      </p:sp>
    </p:spTree>
    <p:extLst>
      <p:ext uri="{BB962C8B-B14F-4D97-AF65-F5344CB8AC3E}">
        <p14:creationId xmlns:p14="http://schemas.microsoft.com/office/powerpoint/2010/main" val="2341087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9553" y="6347012"/>
            <a:ext cx="1896035" cy="369332"/>
          </a:xfrm>
          <a:prstGeom prst="rect">
            <a:avLst/>
          </a:prstGeom>
          <a:noFill/>
        </p:spPr>
        <p:txBody>
          <a:bodyPr wrap="square" rtlCol="0">
            <a:spAutoFit/>
          </a:bodyPr>
          <a:lstStyle/>
          <a:p>
            <a:r>
              <a:rPr lang="en-US" dirty="0" smtClean="0"/>
              <a:t>Paper #</a:t>
            </a:r>
            <a:endParaRPr lang="en-US" dirty="0"/>
          </a:p>
        </p:txBody>
      </p:sp>
      <p:grpSp>
        <p:nvGrpSpPr>
          <p:cNvPr id="6" name="Group 5"/>
          <p:cNvGrpSpPr/>
          <p:nvPr/>
        </p:nvGrpSpPr>
        <p:grpSpPr>
          <a:xfrm>
            <a:off x="0" y="-10886"/>
            <a:ext cx="9144000" cy="6858000"/>
            <a:chOff x="0" y="0"/>
            <a:chExt cx="9144000" cy="6858000"/>
          </a:xfrm>
        </p:grpSpPr>
        <p:pic>
          <p:nvPicPr>
            <p:cNvPr id="4" name="Picture 3" descr="ppt_templat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5295900" y="5743575"/>
              <a:ext cx="3848100" cy="1114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2514600" y="1219200"/>
            <a:ext cx="5943599" cy="914400"/>
          </a:xfrm>
        </p:spPr>
        <p:txBody>
          <a:bodyPr>
            <a:normAutofit/>
          </a:bodyPr>
          <a:lstStyle/>
          <a:p>
            <a:r>
              <a:rPr lang="en-US" sz="4000" cap="small" dirty="0" smtClean="0">
                <a:latin typeface="Arial Black" pitchFamily="34" charset="0"/>
                <a:cs typeface="Arial" pitchFamily="34" charset="0"/>
              </a:rPr>
              <a:t>QUESTIONS?</a:t>
            </a:r>
            <a:endParaRPr lang="en-US" sz="4000" cap="small" dirty="0">
              <a:solidFill>
                <a:schemeClr val="tx1"/>
              </a:solidFill>
              <a:latin typeface="Arial Black" pitchFamily="34" charset="0"/>
              <a:cs typeface="Arial" pitchFamily="34" charset="0"/>
            </a:endParaRPr>
          </a:p>
        </p:txBody>
      </p:sp>
      <p:sp>
        <p:nvSpPr>
          <p:cNvPr id="7" name="Subtitle 6"/>
          <p:cNvSpPr>
            <a:spLocks noGrp="1"/>
          </p:cNvSpPr>
          <p:nvPr>
            <p:ph type="subTitle" idx="1"/>
          </p:nvPr>
        </p:nvSpPr>
        <p:spPr>
          <a:xfrm>
            <a:off x="2350994" y="2209800"/>
            <a:ext cx="5889812" cy="2057400"/>
          </a:xfrm>
        </p:spPr>
        <p:txBody>
          <a:bodyPr>
            <a:normAutofit/>
          </a:bodyPr>
          <a:lstStyle/>
          <a:p>
            <a:r>
              <a:rPr lang="en-US" sz="2800" dirty="0" smtClean="0">
                <a:solidFill>
                  <a:schemeClr val="tx1"/>
                </a:solidFill>
                <a:latin typeface="Arial Black" pitchFamily="34" charset="0"/>
                <a:cs typeface="Arial" pitchFamily="34" charset="0"/>
              </a:rPr>
              <a:t>Contact Information:</a:t>
            </a:r>
            <a:r>
              <a:rPr lang="en-US" sz="2800" dirty="0" smtClean="0">
                <a:solidFill>
                  <a:schemeClr val="tx1"/>
                </a:solidFill>
                <a:latin typeface="Arial" pitchFamily="34" charset="0"/>
                <a:cs typeface="Arial" pitchFamily="34" charset="0"/>
              </a:rPr>
              <a:t> </a:t>
            </a:r>
          </a:p>
          <a:p>
            <a:r>
              <a:rPr lang="en-US" sz="2800" dirty="0" smtClean="0">
                <a:solidFill>
                  <a:schemeClr val="tx1"/>
                </a:solidFill>
                <a:latin typeface="Arial" pitchFamily="34" charset="0"/>
                <a:cs typeface="Arial" pitchFamily="34" charset="0"/>
              </a:rPr>
              <a:t>Fernando Villaluna, P.E. </a:t>
            </a:r>
          </a:p>
          <a:p>
            <a:r>
              <a:rPr lang="en-US" sz="2800" dirty="0" smtClean="0">
                <a:solidFill>
                  <a:schemeClr val="tx1"/>
                </a:solidFill>
                <a:latin typeface="Arial" pitchFamily="34" charset="0"/>
                <a:cs typeface="Arial" pitchFamily="34" charset="0"/>
                <a:hlinkClick r:id="rId4"/>
              </a:rPr>
              <a:t>fvillaluna@dpw.lacounty.gov</a:t>
            </a:r>
            <a:endParaRPr lang="en-US" sz="2800" dirty="0" smtClean="0">
              <a:solidFill>
                <a:schemeClr val="tx1"/>
              </a:solidFill>
              <a:latin typeface="Arial" pitchFamily="34" charset="0"/>
              <a:cs typeface="Arial" pitchFamily="34" charset="0"/>
            </a:endParaRPr>
          </a:p>
          <a:p>
            <a:r>
              <a:rPr lang="en-US" sz="2000" dirty="0" smtClean="0">
                <a:solidFill>
                  <a:schemeClr val="tx1"/>
                </a:solidFill>
                <a:latin typeface="Arial Black" pitchFamily="34" charset="0"/>
                <a:cs typeface="Arial" pitchFamily="34" charset="0"/>
              </a:rPr>
              <a:t>(626) 300-3380</a:t>
            </a:r>
          </a:p>
          <a:p>
            <a:endParaRPr lang="en-US" dirty="0"/>
          </a:p>
        </p:txBody>
      </p:sp>
      <p:sp>
        <p:nvSpPr>
          <p:cNvPr id="11" name="Slide Number Placeholder 10"/>
          <p:cNvSpPr>
            <a:spLocks noGrp="1"/>
          </p:cNvSpPr>
          <p:nvPr>
            <p:ph type="sldNum" sz="quarter" idx="12"/>
          </p:nvPr>
        </p:nvSpPr>
        <p:spPr/>
        <p:txBody>
          <a:bodyPr/>
          <a:lstStyle/>
          <a:p>
            <a:fld id="{A3BD0C01-838F-6040-9DC5-5E4EA91A8FC8}" type="slidenum">
              <a:rPr lang="en-US" smtClean="0"/>
              <a:pPr/>
              <a:t>29</a:t>
            </a:fld>
            <a:endParaRPr lang="en-US"/>
          </a:p>
        </p:txBody>
      </p:sp>
      <p:pic>
        <p:nvPicPr>
          <p:cNvPr id="10" name="Picture 3" descr="C:\Documents and Settings\keskridge\Desktop\Working-On-A-Desktop-Computer-On-A-Table.png"/>
          <p:cNvPicPr>
            <a:picLocks noChangeAspect="1" noChangeArrowheads="1"/>
          </p:cNvPicPr>
          <p:nvPr/>
        </p:nvPicPr>
        <p:blipFill>
          <a:blip r:embed="rId5" cstate="print"/>
          <a:srcRect/>
          <a:stretch>
            <a:fillRect/>
          </a:stretch>
        </p:blipFill>
        <p:spPr bwMode="auto">
          <a:xfrm>
            <a:off x="838200" y="2209800"/>
            <a:ext cx="1306863" cy="15117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Subtitle 6"/>
          <p:cNvSpPr txBox="1">
            <a:spLocks/>
          </p:cNvSpPr>
          <p:nvPr/>
        </p:nvSpPr>
        <p:spPr>
          <a:xfrm>
            <a:off x="1089066" y="5105399"/>
            <a:ext cx="6793006" cy="135873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cap="small" dirty="0" smtClean="0">
                <a:solidFill>
                  <a:schemeClr val="tx1"/>
                </a:solidFill>
                <a:latin typeface="Arial Black" pitchFamily="34" charset="0"/>
                <a:cs typeface="Arial" pitchFamily="34" charset="0"/>
              </a:rPr>
              <a:t>OR VISIT US ONLINE: </a:t>
            </a:r>
          </a:p>
          <a:p>
            <a:r>
              <a:rPr lang="en-US" sz="2400" dirty="0" smtClean="0">
                <a:solidFill>
                  <a:schemeClr val="tx1"/>
                </a:solidFill>
                <a:latin typeface="Arial" pitchFamily="34" charset="0"/>
                <a:cs typeface="Arial" pitchFamily="34" charset="0"/>
              </a:rPr>
              <a:t>WWW. DPW.LACOUNTY.GOV/SMD/SMD/</a:t>
            </a:r>
          </a:p>
          <a:p>
            <a:endParaRPr lang="en-US" dirty="0"/>
          </a:p>
        </p:txBody>
      </p:sp>
      <p:pic>
        <p:nvPicPr>
          <p:cNvPr id="13" name="Picture 12" descr="PWColor-clear-bkg.png"/>
          <p:cNvPicPr>
            <a:picLocks noChangeAspect="1"/>
          </p:cNvPicPr>
          <p:nvPr/>
        </p:nvPicPr>
        <p:blipFill>
          <a:blip r:embed="rId6" cstate="print"/>
          <a:stretch>
            <a:fillRect/>
          </a:stretch>
        </p:blipFill>
        <p:spPr>
          <a:xfrm>
            <a:off x="7897906" y="5721998"/>
            <a:ext cx="990600" cy="994346"/>
          </a:xfrm>
          <a:prstGeom prst="rect">
            <a:avLst/>
          </a:prstGeom>
        </p:spPr>
      </p:pic>
    </p:spTree>
    <p:extLst>
      <p:ext uri="{BB962C8B-B14F-4D97-AF65-F5344CB8AC3E}">
        <p14:creationId xmlns:p14="http://schemas.microsoft.com/office/powerpoint/2010/main" val="2090302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9553" y="6347012"/>
            <a:ext cx="1896035" cy="369332"/>
          </a:xfrm>
          <a:prstGeom prst="rect">
            <a:avLst/>
          </a:prstGeom>
          <a:noFill/>
        </p:spPr>
        <p:txBody>
          <a:bodyPr wrap="square" rtlCol="0">
            <a:spAutoFit/>
          </a:bodyPr>
          <a:lstStyle/>
          <a:p>
            <a:r>
              <a:rPr lang="en-US" dirty="0" smtClean="0"/>
              <a:t>Paper #</a:t>
            </a:r>
            <a:endParaRPr lang="en-US" dirty="0"/>
          </a:p>
        </p:txBody>
      </p:sp>
      <p:grpSp>
        <p:nvGrpSpPr>
          <p:cNvPr id="6" name="Group 5"/>
          <p:cNvGrpSpPr/>
          <p:nvPr/>
        </p:nvGrpSpPr>
        <p:grpSpPr>
          <a:xfrm>
            <a:off x="0" y="-10886"/>
            <a:ext cx="9144000" cy="6858000"/>
            <a:chOff x="0" y="0"/>
            <a:chExt cx="9144000" cy="6858000"/>
          </a:xfrm>
        </p:grpSpPr>
        <p:pic>
          <p:nvPicPr>
            <p:cNvPr id="4" name="Picture 3" descr="ppt_templat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5295900" y="5743575"/>
              <a:ext cx="3848100" cy="1114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p:txBody>
          <a:bodyPr>
            <a:normAutofit fontScale="90000"/>
          </a:bodyPr>
          <a:lstStyle/>
          <a:p>
            <a:r>
              <a:rPr lang="en-US" sz="2800" b="1" dirty="0" smtClean="0">
                <a:solidFill>
                  <a:schemeClr val="tx1"/>
                </a:solidFill>
              </a:rPr>
              <a:t/>
            </a:r>
            <a:br>
              <a:rPr lang="en-US" sz="2800" b="1" dirty="0" smtClean="0">
                <a:solidFill>
                  <a:schemeClr val="tx1"/>
                </a:solidFill>
              </a:rPr>
            </a:br>
            <a:r>
              <a:rPr lang="en-US" cap="small" dirty="0" smtClean="0">
                <a:latin typeface="Arial Black" pitchFamily="34" charset="0"/>
              </a:rPr>
              <a:t>LOS ANGELES COUNTY</a:t>
            </a:r>
            <a:br>
              <a:rPr lang="en-US" cap="small" dirty="0" smtClean="0">
                <a:latin typeface="Arial Black" pitchFamily="34" charset="0"/>
              </a:rPr>
            </a:br>
            <a:r>
              <a:rPr lang="en-US" cap="small" dirty="0" smtClean="0">
                <a:latin typeface="Arial Black" pitchFamily="34" charset="0"/>
              </a:rPr>
              <a:t>Wastewater </a:t>
            </a:r>
            <a:br>
              <a:rPr lang="en-US" cap="small" dirty="0" smtClean="0">
                <a:latin typeface="Arial Black" pitchFamily="34" charset="0"/>
              </a:rPr>
            </a:br>
            <a:r>
              <a:rPr lang="en-US" cap="small" dirty="0" smtClean="0">
                <a:latin typeface="Arial Black" pitchFamily="34" charset="0"/>
              </a:rPr>
              <a:t>System Overview</a:t>
            </a:r>
            <a:r>
              <a:rPr lang="en-US" b="1" cap="small" dirty="0">
                <a:solidFill>
                  <a:schemeClr val="tx1"/>
                </a:solidFill>
                <a:latin typeface="Arial Black" pitchFamily="34" charset="0"/>
              </a:rPr>
              <a:t/>
            </a:r>
            <a:br>
              <a:rPr lang="en-US" b="1" cap="small" dirty="0">
                <a:solidFill>
                  <a:schemeClr val="tx1"/>
                </a:solidFill>
                <a:latin typeface="Arial Black" pitchFamily="34" charset="0"/>
              </a:rPr>
            </a:br>
            <a:endParaRPr lang="en-US" cap="small" dirty="0">
              <a:solidFill>
                <a:schemeClr val="tx1"/>
              </a:solidFill>
              <a:latin typeface="Arial Black" pitchFamily="34" charset="0"/>
            </a:endParaRPr>
          </a:p>
        </p:txBody>
      </p:sp>
      <p:sp>
        <p:nvSpPr>
          <p:cNvPr id="11" name="Slide Number Placeholder 10"/>
          <p:cNvSpPr>
            <a:spLocks noGrp="1"/>
          </p:cNvSpPr>
          <p:nvPr>
            <p:ph type="sldNum" sz="quarter" idx="12"/>
          </p:nvPr>
        </p:nvSpPr>
        <p:spPr/>
        <p:txBody>
          <a:bodyPr/>
          <a:lstStyle/>
          <a:p>
            <a:fld id="{A3BD0C01-838F-6040-9DC5-5E4EA91A8FC8}" type="slidenum">
              <a:rPr lang="en-US" smtClean="0"/>
              <a:pPr/>
              <a:t>3</a:t>
            </a:fld>
            <a:endParaRPr lang="en-US"/>
          </a:p>
        </p:txBody>
      </p:sp>
      <p:pic>
        <p:nvPicPr>
          <p:cNvPr id="12" name="Picture 11" descr="green man.png"/>
          <p:cNvPicPr>
            <a:picLocks noChangeAspect="1"/>
          </p:cNvPicPr>
          <p:nvPr/>
        </p:nvPicPr>
        <p:blipFill>
          <a:blip r:embed="rId4" cstate="print"/>
          <a:srcRect l="32212" t="23077" r="30288" b="25000"/>
          <a:stretch>
            <a:fillRect/>
          </a:stretch>
        </p:blipFill>
        <p:spPr>
          <a:xfrm>
            <a:off x="304801" y="3810000"/>
            <a:ext cx="1834444" cy="1905000"/>
          </a:xfrm>
          <a:prstGeom prst="rect">
            <a:avLst/>
          </a:prstGeom>
          <a:effectLst>
            <a:outerShdw blurRad="127000" dist="38100" sx="104000" sy="104000" algn="tl" rotWithShape="0">
              <a:prstClr val="black">
                <a:alpha val="40000"/>
              </a:prstClr>
            </a:outerShdw>
          </a:effectLst>
        </p:spPr>
      </p:pic>
    </p:spTree>
    <p:extLst>
      <p:ext uri="{BB962C8B-B14F-4D97-AF65-F5344CB8AC3E}">
        <p14:creationId xmlns:p14="http://schemas.microsoft.com/office/powerpoint/2010/main" val="740533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9553" y="6347012"/>
            <a:ext cx="1896035" cy="369332"/>
          </a:xfrm>
          <a:prstGeom prst="rect">
            <a:avLst/>
          </a:prstGeom>
          <a:noFill/>
        </p:spPr>
        <p:txBody>
          <a:bodyPr wrap="square" rtlCol="0">
            <a:spAutoFit/>
          </a:bodyPr>
          <a:lstStyle/>
          <a:p>
            <a:r>
              <a:rPr lang="en-US" dirty="0" smtClean="0"/>
              <a:t>Paper #</a:t>
            </a:r>
            <a:endParaRPr lang="en-US" dirty="0"/>
          </a:p>
        </p:txBody>
      </p:sp>
      <p:grpSp>
        <p:nvGrpSpPr>
          <p:cNvPr id="6" name="Group 5"/>
          <p:cNvGrpSpPr/>
          <p:nvPr/>
        </p:nvGrpSpPr>
        <p:grpSpPr>
          <a:xfrm>
            <a:off x="0" y="0"/>
            <a:ext cx="9144000" cy="6858000"/>
            <a:chOff x="0" y="0"/>
            <a:chExt cx="9144000" cy="6858000"/>
          </a:xfrm>
        </p:grpSpPr>
        <p:pic>
          <p:nvPicPr>
            <p:cNvPr id="4" name="Picture 3" descr="ppt_templat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5295900" y="5743575"/>
              <a:ext cx="3848100" cy="1114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itle 8"/>
          <p:cNvSpPr>
            <a:spLocks noGrp="1"/>
          </p:cNvSpPr>
          <p:nvPr>
            <p:ph type="title"/>
          </p:nvPr>
        </p:nvSpPr>
        <p:spPr>
          <a:xfrm>
            <a:off x="533400" y="914400"/>
            <a:ext cx="8229600" cy="1219200"/>
          </a:xfrm>
        </p:spPr>
        <p:txBody>
          <a:bodyPr>
            <a:normAutofit fontScale="90000"/>
          </a:bodyPr>
          <a:lstStyle/>
          <a:p>
            <a:r>
              <a:rPr lang="en-US" sz="2800" b="1" dirty="0" smtClean="0">
                <a:solidFill>
                  <a:schemeClr val="tx1"/>
                </a:solidFill>
              </a:rPr>
              <a:t/>
            </a:r>
            <a:br>
              <a:rPr lang="en-US" sz="2800" b="1" dirty="0" smtClean="0">
                <a:solidFill>
                  <a:schemeClr val="tx1"/>
                </a:solidFill>
              </a:rPr>
            </a:br>
            <a:r>
              <a:rPr lang="en-US" sz="2800" b="1" dirty="0">
                <a:solidFill>
                  <a:schemeClr val="tx1"/>
                </a:solidFill>
              </a:rPr>
              <a:t/>
            </a:r>
            <a:br>
              <a:rPr lang="en-US" sz="2800" b="1" dirty="0">
                <a:solidFill>
                  <a:schemeClr val="tx1"/>
                </a:solidFill>
              </a:rPr>
            </a:br>
            <a:r>
              <a:rPr lang="en-US" b="1" dirty="0" smtClean="0">
                <a:latin typeface="Arial Black" pitchFamily="34" charset="0"/>
              </a:rPr>
              <a:t>SYSTEM OVERVIEW</a:t>
            </a:r>
            <a:r>
              <a:rPr lang="en-US" sz="2400" dirty="0" smtClean="0">
                <a:latin typeface="Arial Black" pitchFamily="34" charset="0"/>
              </a:rPr>
              <a:t/>
            </a:r>
            <a:br>
              <a:rPr lang="en-US" sz="2400" dirty="0" smtClean="0">
                <a:latin typeface="Arial Black" pitchFamily="34" charset="0"/>
              </a:rPr>
            </a:br>
            <a:r>
              <a:rPr lang="en-US" sz="2200" cap="small" dirty="0" smtClean="0">
                <a:latin typeface="Arial Black" pitchFamily="34" charset="0"/>
              </a:rPr>
              <a:t>Los Angeles County </a:t>
            </a:r>
            <a:br>
              <a:rPr lang="en-US" sz="2200" cap="small" dirty="0" smtClean="0">
                <a:latin typeface="Arial Black" pitchFamily="34" charset="0"/>
              </a:rPr>
            </a:br>
            <a:r>
              <a:rPr lang="en-US" sz="2200" cap="small" dirty="0" smtClean="0">
                <a:latin typeface="Arial Black" pitchFamily="34" charset="0"/>
              </a:rPr>
              <a:t>Consolidated Sewer Maintenance District (District)</a:t>
            </a:r>
            <a:endParaRPr lang="en-US" sz="2200" cap="small" dirty="0">
              <a:solidFill>
                <a:schemeClr val="tx1"/>
              </a:solidFill>
              <a:latin typeface="Arial Black" pitchFamily="34" charset="0"/>
            </a:endParaRPr>
          </a:p>
        </p:txBody>
      </p:sp>
      <p:sp>
        <p:nvSpPr>
          <p:cNvPr id="10" name="Subtitle 9"/>
          <p:cNvSpPr>
            <a:spLocks noGrp="1"/>
          </p:cNvSpPr>
          <p:nvPr>
            <p:ph sz="half" idx="1"/>
          </p:nvPr>
        </p:nvSpPr>
        <p:spPr>
          <a:xfrm>
            <a:off x="457200" y="2590800"/>
            <a:ext cx="4038600" cy="3535363"/>
          </a:xfrm>
        </p:spPr>
        <p:txBody>
          <a:bodyPr>
            <a:normAutofit fontScale="92500" lnSpcReduction="20000"/>
          </a:bodyPr>
          <a:lstStyle/>
          <a:p>
            <a:pPr>
              <a:buFont typeface="Wingdings" pitchFamily="2" charset="2"/>
              <a:buChar char="ü"/>
            </a:pPr>
            <a:r>
              <a:rPr lang="en-US" dirty="0" smtClean="0"/>
              <a:t>Comprises of </a:t>
            </a:r>
          </a:p>
          <a:p>
            <a:pPr lvl="1">
              <a:buFont typeface="Wingdings" pitchFamily="2" charset="2"/>
              <a:buChar char="ü"/>
            </a:pPr>
            <a:r>
              <a:rPr lang="en-US" sz="1900" dirty="0" smtClean="0"/>
              <a:t>38 contract cities</a:t>
            </a:r>
          </a:p>
          <a:p>
            <a:pPr lvl="1">
              <a:buFont typeface="Wingdings" pitchFamily="2" charset="2"/>
              <a:buChar char="ü"/>
            </a:pPr>
            <a:r>
              <a:rPr lang="en-US" sz="1900" dirty="0"/>
              <a:t>u</a:t>
            </a:r>
            <a:r>
              <a:rPr lang="en-US" sz="1900" dirty="0" smtClean="0"/>
              <a:t>nincorporated communities</a:t>
            </a:r>
          </a:p>
          <a:p>
            <a:endParaRPr lang="en-US" dirty="0" smtClean="0"/>
          </a:p>
          <a:p>
            <a:pPr>
              <a:buFont typeface="Wingdings" pitchFamily="2" charset="2"/>
              <a:buChar char="ü"/>
            </a:pPr>
            <a:r>
              <a:rPr lang="en-US" dirty="0" smtClean="0"/>
              <a:t>Serves over 2.5 million people</a:t>
            </a:r>
          </a:p>
          <a:p>
            <a:pPr>
              <a:buNone/>
            </a:pPr>
            <a:endParaRPr lang="en-US" dirty="0" smtClean="0"/>
          </a:p>
          <a:p>
            <a:pPr>
              <a:buFont typeface="Wingdings" pitchFamily="2" charset="2"/>
              <a:buChar char="ü"/>
            </a:pPr>
            <a:r>
              <a:rPr lang="en-US" dirty="0" smtClean="0"/>
              <a:t>Collection System</a:t>
            </a:r>
          </a:p>
          <a:p>
            <a:pPr lvl="1">
              <a:buFont typeface="Wingdings" pitchFamily="2" charset="2"/>
              <a:buChar char="ü"/>
            </a:pPr>
            <a:r>
              <a:rPr lang="en-US" sz="1900" dirty="0" smtClean="0"/>
              <a:t>4,600 miles of gravity sewer lines</a:t>
            </a:r>
          </a:p>
          <a:p>
            <a:pPr lvl="1">
              <a:buFont typeface="Wingdings" pitchFamily="2" charset="2"/>
              <a:buChar char="ü"/>
            </a:pPr>
            <a:r>
              <a:rPr lang="en-US" sz="1900" dirty="0" smtClean="0"/>
              <a:t>Over 90% 8” VCP</a:t>
            </a:r>
          </a:p>
        </p:txBody>
      </p:sp>
      <p:sp>
        <p:nvSpPr>
          <p:cNvPr id="11" name="Slide Number Placeholder 10"/>
          <p:cNvSpPr>
            <a:spLocks noGrp="1"/>
          </p:cNvSpPr>
          <p:nvPr>
            <p:ph type="sldNum" sz="quarter" idx="12"/>
          </p:nvPr>
        </p:nvSpPr>
        <p:spPr/>
        <p:txBody>
          <a:bodyPr/>
          <a:lstStyle/>
          <a:p>
            <a:fld id="{A3BD0C01-838F-6040-9DC5-5E4EA91A8FC8}" type="slidenum">
              <a:rPr lang="en-US" smtClean="0"/>
              <a:pPr/>
              <a:t>4</a:t>
            </a:fld>
            <a:endParaRPr lang="en-US"/>
          </a:p>
        </p:txBody>
      </p:sp>
      <p:pic>
        <p:nvPicPr>
          <p:cNvPr id="12" name="Content Placeholder 11" descr="cities map.jpg"/>
          <p:cNvPicPr>
            <a:picLocks noGrp="1" noChangeAspect="1"/>
          </p:cNvPicPr>
          <p:nvPr>
            <p:ph sz="half" idx="2"/>
          </p:nvPr>
        </p:nvPicPr>
        <p:blipFill>
          <a:blip r:embed="rId4" cstate="print"/>
          <a:srcRect l="1695" t="1695" r="1695" b="1695"/>
          <a:stretch>
            <a:fillRect/>
          </a:stretch>
        </p:blipFill>
        <p:spPr>
          <a:xfrm>
            <a:off x="5011121" y="2702103"/>
            <a:ext cx="3312757" cy="33127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6229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9553" y="6347012"/>
            <a:ext cx="1896035" cy="369332"/>
          </a:xfrm>
          <a:prstGeom prst="rect">
            <a:avLst/>
          </a:prstGeom>
          <a:noFill/>
        </p:spPr>
        <p:txBody>
          <a:bodyPr wrap="square" rtlCol="0">
            <a:spAutoFit/>
          </a:bodyPr>
          <a:lstStyle/>
          <a:p>
            <a:r>
              <a:rPr lang="en-US" dirty="0" smtClean="0"/>
              <a:t>Paper #</a:t>
            </a:r>
            <a:endParaRPr lang="en-US" dirty="0"/>
          </a:p>
        </p:txBody>
      </p:sp>
      <p:grpSp>
        <p:nvGrpSpPr>
          <p:cNvPr id="6" name="Group 5"/>
          <p:cNvGrpSpPr/>
          <p:nvPr/>
        </p:nvGrpSpPr>
        <p:grpSpPr>
          <a:xfrm>
            <a:off x="0" y="76200"/>
            <a:ext cx="9144000" cy="6858000"/>
            <a:chOff x="0" y="0"/>
            <a:chExt cx="9144000" cy="6858000"/>
          </a:xfrm>
        </p:grpSpPr>
        <p:pic>
          <p:nvPicPr>
            <p:cNvPr id="4" name="Picture 3" descr="ppt_templat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5295900" y="5743575"/>
              <a:ext cx="3848100" cy="1114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838200" y="1371600"/>
            <a:ext cx="7772400" cy="2971800"/>
          </a:xfrm>
        </p:spPr>
        <p:txBody>
          <a:bodyPr>
            <a:normAutofit/>
          </a:bodyPr>
          <a:lstStyle/>
          <a:p>
            <a:r>
              <a:rPr lang="en-US" sz="2800" b="1" dirty="0" smtClean="0">
                <a:solidFill>
                  <a:schemeClr val="tx1"/>
                </a:solidFill>
              </a:rPr>
              <a:t/>
            </a:r>
            <a:br>
              <a:rPr lang="en-US" sz="2800" b="1" dirty="0" smtClean="0">
                <a:solidFill>
                  <a:schemeClr val="tx1"/>
                </a:solidFill>
              </a:rPr>
            </a:br>
            <a:r>
              <a:rPr lang="en-US" sz="4000" cap="small" dirty="0" smtClean="0">
                <a:latin typeface="Arial Black" pitchFamily="34" charset="0"/>
                <a:cs typeface="Arial" pitchFamily="34" charset="0"/>
              </a:rPr>
              <a:t>Sanitary Sewer </a:t>
            </a:r>
            <a:br>
              <a:rPr lang="en-US" sz="4000" cap="small" dirty="0" smtClean="0">
                <a:latin typeface="Arial Black" pitchFamily="34" charset="0"/>
                <a:cs typeface="Arial" pitchFamily="34" charset="0"/>
              </a:rPr>
            </a:br>
            <a:r>
              <a:rPr lang="en-US" sz="4000" cap="small" dirty="0" smtClean="0">
                <a:latin typeface="Arial Black" pitchFamily="34" charset="0"/>
                <a:cs typeface="Arial" pitchFamily="34" charset="0"/>
              </a:rPr>
              <a:t>Condition Assessment </a:t>
            </a:r>
            <a:br>
              <a:rPr lang="en-US" sz="4000" cap="small" dirty="0" smtClean="0">
                <a:latin typeface="Arial Black" pitchFamily="34" charset="0"/>
                <a:cs typeface="Arial" pitchFamily="34" charset="0"/>
              </a:rPr>
            </a:br>
            <a:r>
              <a:rPr lang="en-US" sz="4000" cap="small" dirty="0" smtClean="0">
                <a:latin typeface="Arial Black" pitchFamily="34" charset="0"/>
                <a:cs typeface="Arial" pitchFamily="34" charset="0"/>
              </a:rPr>
              <a:t>Program</a:t>
            </a:r>
            <a:endParaRPr lang="en-US" sz="4000" cap="small" dirty="0">
              <a:solidFill>
                <a:schemeClr val="tx1"/>
              </a:solidFill>
              <a:latin typeface="Arial Black" pitchFamily="34" charset="0"/>
              <a:cs typeface="Arial" pitchFamily="34" charset="0"/>
            </a:endParaRPr>
          </a:p>
        </p:txBody>
      </p:sp>
      <p:sp>
        <p:nvSpPr>
          <p:cNvPr id="11" name="Slide Number Placeholder 10"/>
          <p:cNvSpPr>
            <a:spLocks noGrp="1"/>
          </p:cNvSpPr>
          <p:nvPr>
            <p:ph type="sldNum" sz="quarter" idx="12"/>
          </p:nvPr>
        </p:nvSpPr>
        <p:spPr/>
        <p:txBody>
          <a:bodyPr/>
          <a:lstStyle/>
          <a:p>
            <a:fld id="{A3BD0C01-838F-6040-9DC5-5E4EA91A8FC8}" type="slidenum">
              <a:rPr lang="en-US" smtClean="0"/>
              <a:pPr/>
              <a:t>5</a:t>
            </a:fld>
            <a:endParaRPr lang="en-US"/>
          </a:p>
        </p:txBody>
      </p:sp>
      <p:pic>
        <p:nvPicPr>
          <p:cNvPr id="12" name="Picture 11" descr="green man.png"/>
          <p:cNvPicPr>
            <a:picLocks noChangeAspect="1"/>
          </p:cNvPicPr>
          <p:nvPr/>
        </p:nvPicPr>
        <p:blipFill>
          <a:blip r:embed="rId4" cstate="print"/>
          <a:srcRect l="32212" t="23077" r="30288" b="25000"/>
          <a:stretch>
            <a:fillRect/>
          </a:stretch>
        </p:blipFill>
        <p:spPr>
          <a:xfrm>
            <a:off x="304801" y="3810000"/>
            <a:ext cx="1834444" cy="1905000"/>
          </a:xfrm>
          <a:prstGeom prst="rect">
            <a:avLst/>
          </a:prstGeom>
          <a:effectLst>
            <a:outerShdw blurRad="127000" dist="38100" sx="104000" sy="104000" algn="tl" rotWithShape="0">
              <a:prstClr val="black">
                <a:alpha val="40000"/>
              </a:prstClr>
            </a:outerShdw>
          </a:effectLst>
        </p:spPr>
      </p:pic>
    </p:spTree>
    <p:extLst>
      <p:ext uri="{BB962C8B-B14F-4D97-AF65-F5344CB8AC3E}">
        <p14:creationId xmlns:p14="http://schemas.microsoft.com/office/powerpoint/2010/main" val="2176995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9553" y="6347012"/>
            <a:ext cx="1896035" cy="369332"/>
          </a:xfrm>
          <a:prstGeom prst="rect">
            <a:avLst/>
          </a:prstGeom>
          <a:noFill/>
        </p:spPr>
        <p:txBody>
          <a:bodyPr wrap="square" rtlCol="0">
            <a:spAutoFit/>
          </a:bodyPr>
          <a:lstStyle/>
          <a:p>
            <a:r>
              <a:rPr lang="en-US" dirty="0" smtClean="0"/>
              <a:t>Paper #</a:t>
            </a:r>
            <a:endParaRPr lang="en-US" dirty="0"/>
          </a:p>
        </p:txBody>
      </p:sp>
      <p:grpSp>
        <p:nvGrpSpPr>
          <p:cNvPr id="6" name="Group 5"/>
          <p:cNvGrpSpPr/>
          <p:nvPr/>
        </p:nvGrpSpPr>
        <p:grpSpPr>
          <a:xfrm>
            <a:off x="0" y="-10886"/>
            <a:ext cx="9144000" cy="6858000"/>
            <a:chOff x="0" y="0"/>
            <a:chExt cx="9144000" cy="6858000"/>
          </a:xfrm>
        </p:grpSpPr>
        <p:pic>
          <p:nvPicPr>
            <p:cNvPr id="4" name="Picture 3" descr="ppt_templat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5295900" y="5743575"/>
              <a:ext cx="3848100" cy="1114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685800" y="1219200"/>
            <a:ext cx="7772400" cy="914400"/>
          </a:xfrm>
        </p:spPr>
        <p:txBody>
          <a:bodyPr>
            <a:normAutofit/>
          </a:bodyPr>
          <a:lstStyle/>
          <a:p>
            <a:r>
              <a:rPr lang="en-US" sz="4000" cap="small" dirty="0" smtClean="0">
                <a:latin typeface="Arial Black" pitchFamily="34" charset="0"/>
                <a:cs typeface="Arial" pitchFamily="34" charset="0"/>
              </a:rPr>
              <a:t>GOAL</a:t>
            </a:r>
            <a:endParaRPr lang="en-US" sz="4000" cap="small" dirty="0">
              <a:solidFill>
                <a:schemeClr val="tx1"/>
              </a:solidFill>
              <a:latin typeface="Arial Black" pitchFamily="34" charset="0"/>
              <a:cs typeface="Arial" pitchFamily="34" charset="0"/>
            </a:endParaRPr>
          </a:p>
        </p:txBody>
      </p:sp>
      <p:sp>
        <p:nvSpPr>
          <p:cNvPr id="7" name="Subtitle 6"/>
          <p:cNvSpPr>
            <a:spLocks noGrp="1"/>
          </p:cNvSpPr>
          <p:nvPr>
            <p:ph type="subTitle" idx="1"/>
          </p:nvPr>
        </p:nvSpPr>
        <p:spPr>
          <a:xfrm>
            <a:off x="533400" y="2209800"/>
            <a:ext cx="8382000" cy="1752600"/>
          </a:xfrm>
        </p:spPr>
        <p:txBody>
          <a:bodyPr/>
          <a:lstStyle/>
          <a:p>
            <a:pPr algn="l"/>
            <a:r>
              <a:rPr lang="en-US" sz="2800" dirty="0" smtClean="0">
                <a:solidFill>
                  <a:schemeClr val="tx1"/>
                </a:solidFill>
                <a:latin typeface="Arial" pitchFamily="34" charset="0"/>
                <a:cs typeface="Arial" pitchFamily="34" charset="0"/>
              </a:rPr>
              <a:t>To reduce the number of Sanitary Sewer Overflows</a:t>
            </a:r>
          </a:p>
          <a:p>
            <a:endParaRPr lang="en-US" dirty="0"/>
          </a:p>
        </p:txBody>
      </p:sp>
      <p:sp>
        <p:nvSpPr>
          <p:cNvPr id="11" name="Slide Number Placeholder 10"/>
          <p:cNvSpPr>
            <a:spLocks noGrp="1"/>
          </p:cNvSpPr>
          <p:nvPr>
            <p:ph type="sldNum" sz="quarter" idx="12"/>
          </p:nvPr>
        </p:nvSpPr>
        <p:spPr/>
        <p:txBody>
          <a:bodyPr/>
          <a:lstStyle/>
          <a:p>
            <a:fld id="{A3BD0C01-838F-6040-9DC5-5E4EA91A8FC8}" type="slidenum">
              <a:rPr lang="en-US" smtClean="0"/>
              <a:pPr/>
              <a:t>6</a:t>
            </a:fld>
            <a:endParaRPr lang="en-US"/>
          </a:p>
        </p:txBody>
      </p:sp>
    </p:spTree>
    <p:extLst>
      <p:ext uri="{BB962C8B-B14F-4D97-AF65-F5344CB8AC3E}">
        <p14:creationId xmlns:p14="http://schemas.microsoft.com/office/powerpoint/2010/main" val="472125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9553" y="6347012"/>
            <a:ext cx="1896035" cy="369332"/>
          </a:xfrm>
          <a:prstGeom prst="rect">
            <a:avLst/>
          </a:prstGeom>
          <a:noFill/>
        </p:spPr>
        <p:txBody>
          <a:bodyPr wrap="square" rtlCol="0">
            <a:spAutoFit/>
          </a:bodyPr>
          <a:lstStyle/>
          <a:p>
            <a:r>
              <a:rPr lang="en-US" dirty="0" smtClean="0"/>
              <a:t>Paper #</a:t>
            </a:r>
            <a:endParaRPr lang="en-US" dirty="0"/>
          </a:p>
        </p:txBody>
      </p:sp>
      <p:grpSp>
        <p:nvGrpSpPr>
          <p:cNvPr id="6" name="Group 5"/>
          <p:cNvGrpSpPr/>
          <p:nvPr/>
        </p:nvGrpSpPr>
        <p:grpSpPr>
          <a:xfrm>
            <a:off x="0" y="-10886"/>
            <a:ext cx="9144000" cy="6858000"/>
            <a:chOff x="0" y="0"/>
            <a:chExt cx="9144000" cy="6858000"/>
          </a:xfrm>
        </p:grpSpPr>
        <p:pic>
          <p:nvPicPr>
            <p:cNvPr id="4" name="Picture 3" descr="ppt_templat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5295900" y="5743575"/>
              <a:ext cx="3848100" cy="1114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685800" y="1219200"/>
            <a:ext cx="7772400" cy="914400"/>
          </a:xfrm>
        </p:spPr>
        <p:txBody>
          <a:bodyPr>
            <a:normAutofit/>
          </a:bodyPr>
          <a:lstStyle/>
          <a:p>
            <a:r>
              <a:rPr lang="en-US" sz="4000" cap="small" dirty="0" smtClean="0">
                <a:latin typeface="Arial Black" pitchFamily="34" charset="0"/>
                <a:cs typeface="Arial" pitchFamily="34" charset="0"/>
              </a:rPr>
              <a:t>Program Objectives</a:t>
            </a:r>
            <a:endParaRPr lang="en-US" sz="4000" cap="small" dirty="0">
              <a:solidFill>
                <a:schemeClr val="tx1"/>
              </a:solidFill>
              <a:latin typeface="Arial Black" pitchFamily="34" charset="0"/>
              <a:cs typeface="Arial" pitchFamily="34" charset="0"/>
            </a:endParaRPr>
          </a:p>
        </p:txBody>
      </p:sp>
      <p:sp>
        <p:nvSpPr>
          <p:cNvPr id="7" name="Subtitle 6"/>
          <p:cNvSpPr>
            <a:spLocks noGrp="1"/>
          </p:cNvSpPr>
          <p:nvPr>
            <p:ph type="subTitle" idx="1"/>
          </p:nvPr>
        </p:nvSpPr>
        <p:spPr>
          <a:xfrm>
            <a:off x="533400" y="2209800"/>
            <a:ext cx="8382000" cy="2819400"/>
          </a:xfrm>
        </p:spPr>
        <p:txBody>
          <a:bodyPr>
            <a:normAutofit/>
          </a:bodyPr>
          <a:lstStyle/>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Conduct Closed-Circuit Television (CCTV) inspection </a:t>
            </a:r>
          </a:p>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Identify maintenance issues</a:t>
            </a:r>
          </a:p>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Determine structural </a:t>
            </a:r>
            <a:r>
              <a:rPr lang="en-US" sz="2800" dirty="0" err="1" smtClean="0">
                <a:solidFill>
                  <a:schemeClr val="tx1"/>
                </a:solidFill>
                <a:latin typeface="Arial" pitchFamily="34" charset="0"/>
                <a:cs typeface="Arial" pitchFamily="34" charset="0"/>
              </a:rPr>
              <a:t>intregrity</a:t>
            </a:r>
            <a:endParaRPr lang="en-US" sz="2800" dirty="0" smtClean="0">
              <a:solidFill>
                <a:schemeClr val="tx1"/>
              </a:solidFill>
              <a:latin typeface="Arial" pitchFamily="34" charset="0"/>
              <a:cs typeface="Arial" pitchFamily="34" charset="0"/>
            </a:endParaRPr>
          </a:p>
          <a:p>
            <a:pPr marL="457200" indent="-457200" algn="l">
              <a:buFont typeface="Wingdings" pitchFamily="2" charset="2"/>
              <a:buChar char="ü"/>
            </a:pPr>
            <a:r>
              <a:rPr lang="en-US" sz="2800" dirty="0" smtClean="0">
                <a:solidFill>
                  <a:schemeClr val="tx1"/>
                </a:solidFill>
                <a:latin typeface="Arial" pitchFamily="34" charset="0"/>
                <a:cs typeface="Arial" pitchFamily="34" charset="0"/>
              </a:rPr>
              <a:t>Analyze data for benchmarking</a:t>
            </a:r>
          </a:p>
          <a:p>
            <a:endParaRPr lang="en-US" dirty="0"/>
          </a:p>
        </p:txBody>
      </p:sp>
      <p:sp>
        <p:nvSpPr>
          <p:cNvPr id="11" name="Slide Number Placeholder 10"/>
          <p:cNvSpPr>
            <a:spLocks noGrp="1"/>
          </p:cNvSpPr>
          <p:nvPr>
            <p:ph type="sldNum" sz="quarter" idx="12"/>
          </p:nvPr>
        </p:nvSpPr>
        <p:spPr/>
        <p:txBody>
          <a:bodyPr/>
          <a:lstStyle/>
          <a:p>
            <a:fld id="{A3BD0C01-838F-6040-9DC5-5E4EA91A8FC8}" type="slidenum">
              <a:rPr lang="en-US" smtClean="0"/>
              <a:pPr/>
              <a:t>7</a:t>
            </a:fld>
            <a:endParaRPr lang="en-US"/>
          </a:p>
        </p:txBody>
      </p:sp>
    </p:spTree>
    <p:extLst>
      <p:ext uri="{BB962C8B-B14F-4D97-AF65-F5344CB8AC3E}">
        <p14:creationId xmlns:p14="http://schemas.microsoft.com/office/powerpoint/2010/main" val="95037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9553" y="6347012"/>
            <a:ext cx="1896035" cy="369332"/>
          </a:xfrm>
          <a:prstGeom prst="rect">
            <a:avLst/>
          </a:prstGeom>
          <a:noFill/>
        </p:spPr>
        <p:txBody>
          <a:bodyPr wrap="square" rtlCol="0">
            <a:spAutoFit/>
          </a:bodyPr>
          <a:lstStyle/>
          <a:p>
            <a:r>
              <a:rPr lang="en-US" dirty="0" smtClean="0"/>
              <a:t>Paper #</a:t>
            </a:r>
            <a:endParaRPr lang="en-US" dirty="0"/>
          </a:p>
        </p:txBody>
      </p:sp>
      <p:grpSp>
        <p:nvGrpSpPr>
          <p:cNvPr id="6" name="Group 5"/>
          <p:cNvGrpSpPr/>
          <p:nvPr/>
        </p:nvGrpSpPr>
        <p:grpSpPr>
          <a:xfrm>
            <a:off x="0" y="-10886"/>
            <a:ext cx="9144000" cy="6858000"/>
            <a:chOff x="0" y="0"/>
            <a:chExt cx="9144000" cy="6858000"/>
          </a:xfrm>
        </p:grpSpPr>
        <p:pic>
          <p:nvPicPr>
            <p:cNvPr id="4" name="Picture 3" descr="ppt_templat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5295900" y="5743575"/>
              <a:ext cx="3848100" cy="1114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838200" y="1371600"/>
            <a:ext cx="7772400" cy="2971800"/>
          </a:xfrm>
        </p:spPr>
        <p:txBody>
          <a:bodyPr>
            <a:normAutofit/>
          </a:bodyPr>
          <a:lstStyle/>
          <a:p>
            <a:r>
              <a:rPr lang="en-US" sz="2800" b="1" dirty="0" smtClean="0">
                <a:solidFill>
                  <a:schemeClr val="tx1"/>
                </a:solidFill>
              </a:rPr>
              <a:t/>
            </a:r>
            <a:br>
              <a:rPr lang="en-US" sz="2800" b="1" dirty="0" smtClean="0">
                <a:solidFill>
                  <a:schemeClr val="tx1"/>
                </a:solidFill>
              </a:rPr>
            </a:br>
            <a:r>
              <a:rPr lang="en-US" cap="small" dirty="0" smtClean="0">
                <a:latin typeface="Arial Black" pitchFamily="34" charset="0"/>
                <a:cs typeface="Arial" pitchFamily="34" charset="0"/>
              </a:rPr>
              <a:t>Program </a:t>
            </a:r>
            <a:br>
              <a:rPr lang="en-US" cap="small" dirty="0" smtClean="0">
                <a:latin typeface="Arial Black" pitchFamily="34" charset="0"/>
                <a:cs typeface="Arial" pitchFamily="34" charset="0"/>
              </a:rPr>
            </a:br>
            <a:r>
              <a:rPr lang="en-US" cap="small" dirty="0" smtClean="0">
                <a:latin typeface="Arial Black" pitchFamily="34" charset="0"/>
                <a:cs typeface="Arial" pitchFamily="34" charset="0"/>
              </a:rPr>
              <a:t>Methodology</a:t>
            </a:r>
            <a:endParaRPr lang="en-US" cap="small" dirty="0">
              <a:solidFill>
                <a:schemeClr val="tx1"/>
              </a:solidFill>
              <a:latin typeface="Arial Black" pitchFamily="34" charset="0"/>
              <a:cs typeface="Arial" pitchFamily="34" charset="0"/>
            </a:endParaRPr>
          </a:p>
        </p:txBody>
      </p:sp>
      <p:sp>
        <p:nvSpPr>
          <p:cNvPr id="11" name="Slide Number Placeholder 10"/>
          <p:cNvSpPr>
            <a:spLocks noGrp="1"/>
          </p:cNvSpPr>
          <p:nvPr>
            <p:ph type="sldNum" sz="quarter" idx="12"/>
          </p:nvPr>
        </p:nvSpPr>
        <p:spPr/>
        <p:txBody>
          <a:bodyPr/>
          <a:lstStyle/>
          <a:p>
            <a:fld id="{A3BD0C01-838F-6040-9DC5-5E4EA91A8FC8}" type="slidenum">
              <a:rPr lang="en-US" smtClean="0"/>
              <a:pPr/>
              <a:t>8</a:t>
            </a:fld>
            <a:endParaRPr lang="en-US"/>
          </a:p>
        </p:txBody>
      </p:sp>
      <p:pic>
        <p:nvPicPr>
          <p:cNvPr id="12" name="Picture 11" descr="green man.png"/>
          <p:cNvPicPr>
            <a:picLocks noChangeAspect="1"/>
          </p:cNvPicPr>
          <p:nvPr/>
        </p:nvPicPr>
        <p:blipFill>
          <a:blip r:embed="rId4" cstate="print"/>
          <a:srcRect l="32212" t="23077" r="30288" b="25000"/>
          <a:stretch>
            <a:fillRect/>
          </a:stretch>
        </p:blipFill>
        <p:spPr>
          <a:xfrm>
            <a:off x="304801" y="3810000"/>
            <a:ext cx="1834444" cy="1905000"/>
          </a:xfrm>
          <a:prstGeom prst="rect">
            <a:avLst/>
          </a:prstGeom>
          <a:effectLst>
            <a:outerShdw blurRad="127000" dist="38100" sx="104000" sy="104000" algn="tl" rotWithShape="0">
              <a:prstClr val="black">
                <a:alpha val="40000"/>
              </a:prstClr>
            </a:outerShdw>
          </a:effectLst>
        </p:spPr>
      </p:pic>
    </p:spTree>
    <p:extLst>
      <p:ext uri="{BB962C8B-B14F-4D97-AF65-F5344CB8AC3E}">
        <p14:creationId xmlns:p14="http://schemas.microsoft.com/office/powerpoint/2010/main" val="2534340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9553" y="6347012"/>
            <a:ext cx="1896035" cy="369332"/>
          </a:xfrm>
          <a:prstGeom prst="rect">
            <a:avLst/>
          </a:prstGeom>
          <a:noFill/>
        </p:spPr>
        <p:txBody>
          <a:bodyPr wrap="square" rtlCol="0">
            <a:spAutoFit/>
          </a:bodyPr>
          <a:lstStyle/>
          <a:p>
            <a:r>
              <a:rPr lang="en-US" dirty="0" smtClean="0"/>
              <a:t>Paper #</a:t>
            </a:r>
            <a:endParaRPr lang="en-US" dirty="0"/>
          </a:p>
        </p:txBody>
      </p:sp>
      <p:grpSp>
        <p:nvGrpSpPr>
          <p:cNvPr id="6" name="Group 5"/>
          <p:cNvGrpSpPr/>
          <p:nvPr/>
        </p:nvGrpSpPr>
        <p:grpSpPr>
          <a:xfrm>
            <a:off x="0" y="-124833"/>
            <a:ext cx="9144000" cy="6858000"/>
            <a:chOff x="0" y="0"/>
            <a:chExt cx="9144000" cy="6858000"/>
          </a:xfrm>
        </p:grpSpPr>
        <p:pic>
          <p:nvPicPr>
            <p:cNvPr id="4" name="Picture 3" descr="ppt_templat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5295900" y="5743575"/>
              <a:ext cx="3848100" cy="1114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838200" y="762000"/>
            <a:ext cx="7772400" cy="990600"/>
          </a:xfrm>
        </p:spPr>
        <p:txBody>
          <a:bodyPr>
            <a:normAutofit/>
          </a:bodyPr>
          <a:lstStyle/>
          <a:p>
            <a:r>
              <a:rPr lang="en-US" sz="4000" cap="small" dirty="0" smtClean="0">
                <a:latin typeface="Arial Black" pitchFamily="34" charset="0"/>
                <a:cs typeface="Arial" pitchFamily="34" charset="0"/>
              </a:rPr>
              <a:t>Program Cycle</a:t>
            </a:r>
            <a:endParaRPr lang="en-US" sz="4000" cap="small" dirty="0">
              <a:solidFill>
                <a:schemeClr val="tx1"/>
              </a:solidFill>
              <a:latin typeface="Arial Black" pitchFamily="34" charset="0"/>
              <a:cs typeface="Arial" pitchFamily="34" charset="0"/>
            </a:endParaRPr>
          </a:p>
        </p:txBody>
      </p:sp>
      <p:sp>
        <p:nvSpPr>
          <p:cNvPr id="11" name="Slide Number Placeholder 10"/>
          <p:cNvSpPr>
            <a:spLocks noGrp="1"/>
          </p:cNvSpPr>
          <p:nvPr>
            <p:ph type="sldNum" sz="quarter" idx="12"/>
          </p:nvPr>
        </p:nvSpPr>
        <p:spPr/>
        <p:txBody>
          <a:bodyPr/>
          <a:lstStyle/>
          <a:p>
            <a:fld id="{A3BD0C01-838F-6040-9DC5-5E4EA91A8FC8}" type="slidenum">
              <a:rPr lang="en-US" smtClean="0"/>
              <a:pPr/>
              <a:t>9</a:t>
            </a:fld>
            <a:endParaRPr lang="en-US"/>
          </a:p>
        </p:txBody>
      </p:sp>
      <p:graphicFrame>
        <p:nvGraphicFramePr>
          <p:cNvPr id="10" name="Diagram 9"/>
          <p:cNvGraphicFramePr/>
          <p:nvPr>
            <p:extLst>
              <p:ext uri="{D42A27DB-BD31-4B8C-83A1-F6EECF244321}">
                <p14:modId xmlns:p14="http://schemas.microsoft.com/office/powerpoint/2010/main" val="4116837475"/>
              </p:ext>
            </p:extLst>
          </p:nvPr>
        </p:nvGraphicFramePr>
        <p:xfrm>
          <a:off x="1562100" y="1730088"/>
          <a:ext cx="60198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p:cNvSpPr txBox="1"/>
          <p:nvPr/>
        </p:nvSpPr>
        <p:spPr>
          <a:xfrm>
            <a:off x="3581400" y="3505200"/>
            <a:ext cx="1905000" cy="923330"/>
          </a:xfrm>
          <a:prstGeom prst="rect">
            <a:avLst/>
          </a:prstGeom>
          <a:noFill/>
        </p:spPr>
        <p:txBody>
          <a:bodyPr wrap="square" rtlCol="0">
            <a:spAutoFit/>
          </a:bodyPr>
          <a:lstStyle/>
          <a:p>
            <a:pPr algn="ctr"/>
            <a:r>
              <a:rPr lang="en-US" dirty="0" smtClean="0">
                <a:solidFill>
                  <a:schemeClr val="accent2"/>
                </a:solidFill>
                <a:latin typeface="+mj-lt"/>
              </a:rPr>
              <a:t>Continuously repeating cycle</a:t>
            </a:r>
            <a:endParaRPr lang="en-US" dirty="0">
              <a:solidFill>
                <a:schemeClr val="accent2"/>
              </a:solidFill>
              <a:latin typeface="+mj-lt"/>
            </a:endParaRPr>
          </a:p>
        </p:txBody>
      </p:sp>
    </p:spTree>
    <p:extLst>
      <p:ext uri="{BB962C8B-B14F-4D97-AF65-F5344CB8AC3E}">
        <p14:creationId xmlns:p14="http://schemas.microsoft.com/office/powerpoint/2010/main" val="785738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C16266399E2B46A911C08830B71589" ma:contentTypeVersion="19" ma:contentTypeDescription="Create a new document." ma:contentTypeScope="" ma:versionID="112d8890a96fed696cc8d1b4738a1a79">
  <xsd:schema xmlns:xsd="http://www.w3.org/2001/XMLSchema" xmlns:xs="http://www.w3.org/2001/XMLSchema" xmlns:p="http://schemas.microsoft.com/office/2006/metadata/properties" xmlns:ns2="B3225C82-4B01-4FD5-B872-F47E8D260C5A" targetNamespace="http://schemas.microsoft.com/office/2006/metadata/properties" ma:root="true" ma:fieldsID="c6ef0d823bcaa5c86ca39177c36c84d0" ns2:_="">
    <xsd:import namespace="B3225C82-4B01-4FD5-B872-F47E8D260C5A"/>
    <xsd:element name="properties">
      <xsd:complexType>
        <xsd:sequence>
          <xsd:element name="documentManagement">
            <xsd:complexType>
              <xsd:all>
                <xsd:element ref="ns2:Description0" minOccurs="0"/>
                <xsd:element ref="ns2:Posted" minOccurs="0"/>
                <xsd:element ref="ns2:Year" minOccurs="0"/>
                <xsd:element ref="ns2:Source_x002f_Ev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225C82-4B01-4FD5-B872-F47E8D260C5A"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ma:readOnly="false">
      <xsd:simpleType>
        <xsd:restriction base="dms:Text"/>
      </xsd:simpleType>
    </xsd:element>
    <xsd:element name="Posted" ma:index="9" nillable="true" ma:displayName="Posted" ma:default="[today]" ma:format="DateOnly" ma:internalName="Posted" ma:readOnly="false">
      <xsd:simpleType>
        <xsd:restriction base="dms:DateTime"/>
      </xsd:simpleType>
    </xsd:element>
    <xsd:element name="Year" ma:index="10" nillable="true" ma:displayName="Year" ma:default="Year Posted ?" ma:description="" ma:format="Dropdown" ma:internalName="Year">
      <xsd:simpleType>
        <xsd:restriction base="dms:Choice">
          <xsd:enumeration value="Year Posted ?"/>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restriction>
      </xsd:simpleType>
    </xsd:element>
    <xsd:element name="Source_x002f_Event" ma:index="11" nillable="true" ma:displayName="Source/Event" ma:internalName="Source_x002f_Event" ma:readOnly="false">
      <xsd:simpleType>
        <xsd:restriction base="dms:Text">
          <xsd:maxLength value="7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B3225C82-4B01-4FD5-B872-F47E8D260C5A">LADPW Lessons Learned from Condition Assessments</Description0>
    <Source_x002f_Event xmlns="B3225C82-4B01-4FD5-B872-F47E8D260C5A" xsi:nil="true"/>
    <Posted xmlns="B3225C82-4B01-4FD5-B872-F47E8D260C5A">2014-03-03T08:00:00+00:00</Posted>
    <Year xmlns="B3225C82-4B01-4FD5-B872-F47E8D260C5A">2014</Year>
  </documentManagement>
</p:properties>
</file>

<file path=customXml/itemProps1.xml><?xml version="1.0" encoding="utf-8"?>
<ds:datastoreItem xmlns:ds="http://schemas.openxmlformats.org/officeDocument/2006/customXml" ds:itemID="{A66C47C2-0AB6-401B-848E-5FC60F699797}"/>
</file>

<file path=customXml/itemProps2.xml><?xml version="1.0" encoding="utf-8"?>
<ds:datastoreItem xmlns:ds="http://schemas.openxmlformats.org/officeDocument/2006/customXml" ds:itemID="{57A461BA-06A7-4D8E-9FB7-F8103B6BDB93}"/>
</file>

<file path=customXml/itemProps3.xml><?xml version="1.0" encoding="utf-8"?>
<ds:datastoreItem xmlns:ds="http://schemas.openxmlformats.org/officeDocument/2006/customXml" ds:itemID="{C3F2F8AC-992E-43A6-979D-8D6D23A5058A}"/>
</file>

<file path=docProps/app.xml><?xml version="1.0" encoding="utf-8"?>
<Properties xmlns="http://schemas.openxmlformats.org/officeDocument/2006/extended-properties" xmlns:vt="http://schemas.openxmlformats.org/officeDocument/2006/docPropsVTypes">
  <Template/>
  <TotalTime>25656</TotalTime>
  <Words>2777</Words>
  <Application>Microsoft Office PowerPoint</Application>
  <PresentationFormat>On-screen Show (4:3)</PresentationFormat>
  <Paragraphs>516</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LOS ANGELES COUNTY  PRIORITIZATION OF  SEWER REHABILITATION PROJECTS</vt:lpstr>
      <vt:lpstr>Overview</vt:lpstr>
      <vt:lpstr> LOS ANGELES COUNTY Wastewater  System Overview </vt:lpstr>
      <vt:lpstr>  SYSTEM OVERVIEW Los Angeles County  Consolidated Sewer Maintenance District (District)</vt:lpstr>
      <vt:lpstr> Sanitary Sewer  Condition Assessment  Program</vt:lpstr>
      <vt:lpstr>GOAL</vt:lpstr>
      <vt:lpstr>Program Objectives</vt:lpstr>
      <vt:lpstr> Program  Methodology</vt:lpstr>
      <vt:lpstr>Program Cycle</vt:lpstr>
      <vt:lpstr>Inspection Process</vt:lpstr>
      <vt:lpstr>Data Review</vt:lpstr>
      <vt:lpstr>Reports</vt:lpstr>
      <vt:lpstr>What to repair or maintain? </vt:lpstr>
      <vt:lpstr>Maintenance Ratings</vt:lpstr>
      <vt:lpstr>Maintenance Summary</vt:lpstr>
      <vt:lpstr>Public Education</vt:lpstr>
      <vt:lpstr>Structural Ratings</vt:lpstr>
      <vt:lpstr>Structural Summary</vt:lpstr>
      <vt:lpstr>Rehabilitation Budget</vt:lpstr>
      <vt:lpstr>Prioritizing Repairs</vt:lpstr>
      <vt:lpstr>Emergency Repairs</vt:lpstr>
      <vt:lpstr>Repairs by District Forces</vt:lpstr>
      <vt:lpstr>Trenchless Lining Projects</vt:lpstr>
      <vt:lpstr>Pipe Bursting </vt:lpstr>
      <vt:lpstr>RESULTS</vt:lpstr>
      <vt:lpstr>Results</vt:lpstr>
      <vt:lpstr>Reduction in Overflows</vt:lpstr>
      <vt:lpstr>Benefits Realized</vt:lpstr>
      <vt:lpstr>QUESTIONS?</vt:lpstr>
    </vt:vector>
  </TitlesOfParts>
  <Company>Department of Public Works, Los Angeles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LADPW Lessons Learned from Condition Assessments</dc:title>
  <dc:creator>Kari Eskridge</dc:creator>
  <cp:lastModifiedBy>Villaluna, Fernando</cp:lastModifiedBy>
  <cp:revision>1623</cp:revision>
  <cp:lastPrinted>2014-02-24T21:56:51Z</cp:lastPrinted>
  <dcterms:created xsi:type="dcterms:W3CDTF">2009-12-21T18:39:04Z</dcterms:created>
  <dcterms:modified xsi:type="dcterms:W3CDTF">2014-02-24T21:58:14Z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0x01010051C16266399E2B46A911C08830B71589</vt:lpwstr>
  </property>
</Properties>
</file>