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8" r:id="rId2"/>
    <p:sldId id="273" r:id="rId3"/>
    <p:sldId id="270" r:id="rId4"/>
    <p:sldId id="269" r:id="rId5"/>
    <p:sldId id="259" r:id="rId6"/>
    <p:sldId id="272" r:id="rId7"/>
    <p:sldId id="266" r:id="rId8"/>
    <p:sldId id="267" r:id="rId9"/>
    <p:sldId id="262" r:id="rId10"/>
    <p:sldId id="263" r:id="rId11"/>
    <p:sldId id="275" r:id="rId12"/>
    <p:sldId id="260" r:id="rId13"/>
    <p:sldId id="261" r:id="rId14"/>
    <p:sldId id="264" r:id="rId15"/>
    <p:sldId id="274" r:id="rId16"/>
    <p:sldId id="276" r:id="rId17"/>
    <p:sldId id="268" r:id="rId18"/>
    <p:sldId id="256" r:id="rId19"/>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96" autoAdjust="0"/>
  </p:normalViewPr>
  <p:slideViewPr>
    <p:cSldViewPr>
      <p:cViewPr varScale="1">
        <p:scale>
          <a:sx n="89" d="100"/>
          <a:sy n="89" d="100"/>
        </p:scale>
        <p:origin x="-54" y="-3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A0693F5E-204B-4557-A1C7-A499DC55ACA8}" type="datetimeFigureOut">
              <a:rPr lang="en-US" smtClean="0"/>
              <a:t>9/9/2013</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21FAD6C0-EBE3-4582-B201-53051AFBB367}" type="slidenum">
              <a:rPr lang="en-US" smtClean="0"/>
              <a:t>‹#›</a:t>
            </a:fld>
            <a:endParaRPr lang="en-US"/>
          </a:p>
        </p:txBody>
      </p:sp>
    </p:spTree>
    <p:extLst>
      <p:ext uri="{BB962C8B-B14F-4D97-AF65-F5344CB8AC3E}">
        <p14:creationId xmlns:p14="http://schemas.microsoft.com/office/powerpoint/2010/main" val="3462340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D074D9-ED9A-44FD-8FA6-29338F668E4D}" type="datetimeFigureOut">
              <a:rPr lang="en-US" smtClean="0"/>
              <a:t>9/9/2013</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FAC7D94E-82AF-4B58-8706-555C80A3FED0}" type="slidenum">
              <a:rPr lang="en-US" smtClean="0"/>
              <a:t>‹#›</a:t>
            </a:fld>
            <a:endParaRPr lang="en-US"/>
          </a:p>
        </p:txBody>
      </p:sp>
    </p:spTree>
    <p:extLst>
      <p:ext uri="{BB962C8B-B14F-4D97-AF65-F5344CB8AC3E}">
        <p14:creationId xmlns:p14="http://schemas.microsoft.com/office/powerpoint/2010/main" val="1319436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a:t>
            </a:r>
            <a:r>
              <a:rPr lang="en-US" baseline="0" dirty="0" smtClean="0"/>
              <a:t> to talk to you about the shark in the pool. </a:t>
            </a:r>
            <a:r>
              <a:rPr lang="en-US" baseline="0" dirty="0" err="1" smtClean="0"/>
              <a:t>Weeellll</a:t>
            </a:r>
            <a:r>
              <a:rPr lang="en-US" baseline="0" dirty="0" smtClean="0"/>
              <a:t>, there really isn’t a shark in the pool, but the analogy is similar. Sea captain Charles Moore discovered what has become to be known as the “Great Pacific Garbage Patch” quite by chance halfway home to Long Beach from Hawai’i in 1997. Today’s discussion will deal with </a:t>
            </a:r>
            <a:r>
              <a:rPr lang="en-US" dirty="0" smtClean="0"/>
              <a:t>Microplastics and Their Relationship to the Pretreatment Program. </a:t>
            </a:r>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a:t>
            </a:fld>
            <a:endParaRPr lang="en-US"/>
          </a:p>
        </p:txBody>
      </p:sp>
    </p:spTree>
    <p:extLst>
      <p:ext uri="{BB962C8B-B14F-4D97-AF65-F5344CB8AC3E}">
        <p14:creationId xmlns:p14="http://schemas.microsoft.com/office/powerpoint/2010/main" val="3966285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10</a:t>
            </a:fld>
            <a:endParaRPr lang="en-US"/>
          </a:p>
        </p:txBody>
      </p:sp>
    </p:spTree>
    <p:extLst>
      <p:ext uri="{BB962C8B-B14F-4D97-AF65-F5344CB8AC3E}">
        <p14:creationId xmlns:p14="http://schemas.microsoft.com/office/powerpoint/2010/main" val="2044832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cities along coasts have sewage outfalls. Sewage wastewater has been shown to contain microplastic particles or fibers.</a:t>
            </a:r>
            <a:r>
              <a:rPr lang="en-US" baseline="0" dirty="0" smtClean="0"/>
              <a:t> But it was also in sediment analyzed from </a:t>
            </a:r>
            <a:r>
              <a:rPr lang="en-US" b="1" baseline="0" dirty="0" smtClean="0"/>
              <a:t>beaches</a:t>
            </a:r>
            <a:r>
              <a:rPr lang="en-US" baseline="0" dirty="0" smtClean="0"/>
              <a:t> in the U.K. </a:t>
            </a:r>
            <a:r>
              <a:rPr lang="en-US" b="0" baseline="0" dirty="0" smtClean="0"/>
              <a:t>near</a:t>
            </a:r>
            <a:r>
              <a:rPr lang="en-US" baseline="0" dirty="0" smtClean="0"/>
              <a:t> sewage disposal sites. They found that this sediment had 250% more microplastic fibers than beaches further from disposal sites, even though sewage had not been discharged at the disposal sites for over a decade.</a:t>
            </a:r>
          </a:p>
          <a:p>
            <a:endParaRPr lang="en-US" dirty="0" smtClean="0"/>
          </a:p>
          <a:p>
            <a:r>
              <a:rPr lang="en-US" dirty="0" smtClean="0"/>
              <a:t>Browne, M.A., Crump, P.,</a:t>
            </a:r>
            <a:r>
              <a:rPr lang="en-US" baseline="0" dirty="0" smtClean="0"/>
              <a:t> </a:t>
            </a:r>
            <a:r>
              <a:rPr lang="en-US" baseline="0" dirty="0" err="1" smtClean="0"/>
              <a:t>Niven</a:t>
            </a:r>
            <a:r>
              <a:rPr lang="en-US" baseline="0" dirty="0" smtClean="0"/>
              <a:t>, S.J. </a:t>
            </a:r>
            <a:r>
              <a:rPr lang="en-US" i="1" baseline="0" dirty="0" smtClean="0"/>
              <a:t>et al.</a:t>
            </a:r>
            <a:r>
              <a:rPr lang="en-US" i="0" baseline="0" dirty="0" smtClean="0"/>
              <a:t> (2011) Accumulation of Microplastic on Shorelines Worldwide: Sources and Sinks. </a:t>
            </a:r>
            <a:r>
              <a:rPr lang="en-US" i="1" baseline="0" dirty="0" smtClean="0"/>
              <a:t>Environmental  Science &amp; Technology.</a:t>
            </a:r>
            <a:r>
              <a:rPr lang="en-US" i="0" baseline="0" dirty="0" smtClean="0"/>
              <a:t> 45. 9175-9179.</a:t>
            </a:r>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11</a:t>
            </a:fld>
            <a:endParaRPr lang="en-US"/>
          </a:p>
        </p:txBody>
      </p:sp>
    </p:spTree>
    <p:extLst>
      <p:ext uri="{BB962C8B-B14F-4D97-AF65-F5344CB8AC3E}">
        <p14:creationId xmlns:p14="http://schemas.microsoft.com/office/powerpoint/2010/main" val="3172316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microplastic</a:t>
            </a:r>
            <a:r>
              <a:rPr lang="en-US" baseline="0" dirty="0" smtClean="0"/>
              <a:t> filaments are &lt;5 mm in size. A relatively simple way to help control them is at their source, with (click) lint traps for the washing machines, similar in nature to those used for our dryers.</a:t>
            </a:r>
            <a:endParaRPr lang="en-US" dirty="0" smtClean="0"/>
          </a:p>
        </p:txBody>
      </p:sp>
      <p:sp>
        <p:nvSpPr>
          <p:cNvPr id="4" name="Slide Number Placeholder 3"/>
          <p:cNvSpPr>
            <a:spLocks noGrp="1"/>
          </p:cNvSpPr>
          <p:nvPr>
            <p:ph type="sldNum" sz="quarter" idx="10"/>
          </p:nvPr>
        </p:nvSpPr>
        <p:spPr/>
        <p:txBody>
          <a:bodyPr/>
          <a:lstStyle/>
          <a:p>
            <a:fld id="{FAC7D94E-82AF-4B58-8706-555C80A3FED0}" type="slidenum">
              <a:rPr lang="en-US" smtClean="0"/>
              <a:t>12</a:t>
            </a:fld>
            <a:endParaRPr lang="en-US"/>
          </a:p>
        </p:txBody>
      </p:sp>
    </p:spTree>
    <p:extLst>
      <p:ext uri="{BB962C8B-B14F-4D97-AF65-F5344CB8AC3E}">
        <p14:creationId xmlns:p14="http://schemas.microsoft.com/office/powerpoint/2010/main" val="64147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researchers wanted to see how synthetic lint got into sewage in the first place. Given its polyester-acrylic composition, they thought clothing and blankets were a good bet. So they purchased a pile of polyester blankets, fleeces, and shirts and commandeered three volunteers' home washing machines for several months. They collected the wastewater from the machines and filtered it to recover the lint. </a:t>
            </a:r>
            <a:r>
              <a:rPr lang="en-US" b="1" dirty="0" smtClean="0"/>
              <a:t>Each</a:t>
            </a:r>
            <a:r>
              <a:rPr lang="en-US" baseline="0" dirty="0" smtClean="0"/>
              <a:t> </a:t>
            </a:r>
            <a:r>
              <a:rPr lang="en-US" dirty="0" smtClean="0"/>
              <a:t>polyester item shed hundreds of fibers per washing, the team reported. (November issue of Environmental Science and Technology).</a:t>
            </a:r>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13</a:t>
            </a:fld>
            <a:endParaRPr lang="en-US"/>
          </a:p>
        </p:txBody>
      </p:sp>
    </p:spTree>
    <p:extLst>
      <p:ext uri="{BB962C8B-B14F-4D97-AF65-F5344CB8AC3E}">
        <p14:creationId xmlns:p14="http://schemas.microsoft.com/office/powerpoint/2010/main" val="151591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Princess Diana in lint at Ripley’s Believe It</a:t>
            </a:r>
            <a:r>
              <a:rPr lang="en-US" baseline="0" dirty="0" smtClean="0"/>
              <a:t> or Not museum in U.K.</a:t>
            </a:r>
            <a:r>
              <a:rPr lang="en-US" dirty="0" smtClean="0"/>
              <a:t>, cute dog </a:t>
            </a:r>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14</a:t>
            </a:fld>
            <a:endParaRPr lang="en-US"/>
          </a:p>
        </p:txBody>
      </p:sp>
    </p:spTree>
    <p:extLst>
      <p:ext uri="{BB962C8B-B14F-4D97-AF65-F5344CB8AC3E}">
        <p14:creationId xmlns:p14="http://schemas.microsoft.com/office/powerpoint/2010/main" val="1747676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dirty="0">
                <a:solidFill>
                  <a:prstClr val="black"/>
                </a:solidFill>
              </a:rPr>
              <a:t>Need to address the source of the problem – whether it’s the manufacturer, the type of material used for clothing, filters in wastewater including washing machines … it’s </a:t>
            </a:r>
            <a:r>
              <a:rPr lang="en-US" dirty="0" smtClean="0">
                <a:solidFill>
                  <a:prstClr val="black"/>
                </a:solidFill>
              </a:rPr>
              <a:t>really on </a:t>
            </a:r>
            <a:r>
              <a:rPr lang="en-US" dirty="0">
                <a:solidFill>
                  <a:prstClr val="black"/>
                </a:solidFill>
              </a:rPr>
              <a:t>us, and what we choose to do. Textile manufacturers can help by making garments that shed less lint. The newer HE washing machines don’t have agitators, so wear on clothing that produces lint is greatly reduced. Filters that trap the fibers on all washing machines might help. </a:t>
            </a:r>
          </a:p>
          <a:p>
            <a:pPr defTabSz="934974">
              <a:defRPr/>
            </a:pPr>
            <a:endParaRPr lang="en-US" dirty="0">
              <a:solidFill>
                <a:prstClr val="black"/>
              </a:solidFill>
            </a:endParaRPr>
          </a:p>
          <a:p>
            <a:pPr defTabSz="934974">
              <a:defRPr/>
            </a:pPr>
            <a:r>
              <a:rPr lang="en-US" dirty="0">
                <a:solidFill>
                  <a:prstClr val="black"/>
                </a:solidFill>
              </a:rPr>
              <a:t>Sewage treatment plants, should be looking for ways to keep the fibers out of the ocean. </a:t>
            </a:r>
            <a:r>
              <a:rPr lang="en-US" dirty="0" smtClean="0">
                <a:solidFill>
                  <a:prstClr val="black"/>
                </a:solidFill>
              </a:rPr>
              <a:t>Because</a:t>
            </a:r>
            <a:r>
              <a:rPr lang="en-US" baseline="0" dirty="0" smtClean="0">
                <a:solidFill>
                  <a:prstClr val="black"/>
                </a:solidFill>
              </a:rPr>
              <a:t> </a:t>
            </a:r>
            <a:r>
              <a:rPr lang="en-US" dirty="0" smtClean="0">
                <a:solidFill>
                  <a:prstClr val="black"/>
                </a:solidFill>
              </a:rPr>
              <a:t>clarification </a:t>
            </a:r>
            <a:r>
              <a:rPr lang="en-US" dirty="0">
                <a:solidFill>
                  <a:prstClr val="black"/>
                </a:solidFill>
              </a:rPr>
              <a:t>of wastewater doesn’t work on plastics because it relies on densities, which are very similar to water. Coagulation and flocculation won’t work because plastic has no net charge – it doesn’t react with the agents. Ultrafiltration is an answer, but not the best – lots of energy is required to filter the </a:t>
            </a:r>
            <a:r>
              <a:rPr lang="en-US" dirty="0" smtClean="0">
                <a:solidFill>
                  <a:prstClr val="black"/>
                </a:solidFill>
              </a:rPr>
              <a:t>water (pushing water through the small holes and removing the waste, similar to the GWRS here). </a:t>
            </a:r>
            <a:r>
              <a:rPr lang="en-US" dirty="0">
                <a:solidFill>
                  <a:prstClr val="black"/>
                </a:solidFill>
              </a:rPr>
              <a:t>Also more maintenance, and retrofit issues for older treatment plants.</a:t>
            </a:r>
          </a:p>
          <a:p>
            <a:pPr defTabSz="934974">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FAC7D94E-82AF-4B58-8706-555C80A3FED0}" type="slidenum">
              <a:rPr lang="en-US" smtClean="0"/>
              <a:t>15</a:t>
            </a:fld>
            <a:endParaRPr lang="en-US"/>
          </a:p>
        </p:txBody>
      </p:sp>
    </p:spTree>
    <p:extLst>
      <p:ext uri="{BB962C8B-B14F-4D97-AF65-F5344CB8AC3E}">
        <p14:creationId xmlns:p14="http://schemas.microsoft.com/office/powerpoint/2010/main" val="3241423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cleanups? More education – certainly – But more important, let’s address our consumption through our consumerism. Let’s reduce our personal use of disposable plastics whenever possible. Do you really need a straw? What about using reusable bags for shopping? Let’s ask our favorite restaurants to eliminate Styrofoam from their facility, and use something more environmentally friendly. And use a refillable water bottle – why would you pay more for water than you do gasoline?</a:t>
            </a:r>
          </a:p>
          <a:p>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16</a:t>
            </a:fld>
            <a:endParaRPr lang="en-US"/>
          </a:p>
        </p:txBody>
      </p:sp>
    </p:spTree>
    <p:extLst>
      <p:ext uri="{BB962C8B-B14F-4D97-AF65-F5344CB8AC3E}">
        <p14:creationId xmlns:p14="http://schemas.microsoft.com/office/powerpoint/2010/main" val="397443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r>
              <a:rPr lang="en-US" dirty="0">
                <a:solidFill>
                  <a:prstClr val="black"/>
                </a:solidFill>
              </a:rPr>
              <a:t>Thank </a:t>
            </a:r>
            <a:r>
              <a:rPr lang="en-US" dirty="0" smtClean="0">
                <a:solidFill>
                  <a:prstClr val="black"/>
                </a:solidFill>
              </a:rPr>
              <a:t>you for the opportunity to talk about</a:t>
            </a:r>
            <a:r>
              <a:rPr lang="en-US" baseline="0" dirty="0" smtClean="0">
                <a:solidFill>
                  <a:prstClr val="black"/>
                </a:solidFill>
              </a:rPr>
              <a:t> this tonight</a:t>
            </a:r>
            <a:r>
              <a:rPr lang="en-US" dirty="0" smtClean="0">
                <a:solidFill>
                  <a:prstClr val="black"/>
                </a:solidFill>
              </a:rPr>
              <a:t>! </a:t>
            </a:r>
            <a:r>
              <a:rPr lang="en-US" dirty="0">
                <a:solidFill>
                  <a:prstClr val="black"/>
                </a:solidFill>
              </a:rPr>
              <a:t>I hope you’re intrigued to learn more, so here are a few sites you can check for more information</a:t>
            </a:r>
            <a:r>
              <a:rPr lang="en-US" dirty="0" smtClean="0">
                <a:solidFill>
                  <a:prstClr val="black"/>
                </a:solidFill>
              </a:rPr>
              <a:t>. Are there any questions?</a:t>
            </a:r>
            <a:endParaRPr lang="en-US" dirty="0">
              <a:solidFill>
                <a:prstClr val="black"/>
              </a:solidFill>
            </a:endParaRPr>
          </a:p>
          <a:p>
            <a:pPr defTabSz="934974"/>
            <a:endParaRPr lang="en-US" dirty="0">
              <a:solidFill>
                <a:prstClr val="black"/>
              </a:solidFill>
            </a:endParaRPr>
          </a:p>
          <a:p>
            <a:pPr defTabSz="934974"/>
            <a:r>
              <a:rPr lang="en-US" dirty="0">
                <a:solidFill>
                  <a:prstClr val="black"/>
                </a:solidFill>
              </a:rPr>
              <a:t>And here’s how you can get in contact with me. (click to move forward)</a:t>
            </a:r>
          </a:p>
          <a:p>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17</a:t>
            </a:fld>
            <a:endParaRPr lang="en-US"/>
          </a:p>
        </p:txBody>
      </p:sp>
    </p:spTree>
    <p:extLst>
      <p:ext uri="{BB962C8B-B14F-4D97-AF65-F5344CB8AC3E}">
        <p14:creationId xmlns:p14="http://schemas.microsoft.com/office/powerpoint/2010/main" val="178170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Judith Marquez,</a:t>
            </a:r>
            <a:r>
              <a:rPr lang="en-US" baseline="0" dirty="0" smtClean="0"/>
              <a:t> Innovare Environmental, is working with restaurants and food service establishments to ensure proper disposal of used cooking grease (FOG) to prevent pollution to the environment and protect </a:t>
            </a:r>
            <a:r>
              <a:rPr lang="en-US" baseline="0" smtClean="0"/>
              <a:t>water quality. </a:t>
            </a:r>
            <a:r>
              <a:rPr lang="en-US" baseline="0" dirty="0" smtClean="0"/>
              <a:t>She is also working on projects with the Algalita Marine Research Institute to reduce plastic pollution in the environment through research and collaboration with agencies and the general public. </a:t>
            </a:r>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18</a:t>
            </a:fld>
            <a:endParaRPr lang="en-US"/>
          </a:p>
        </p:txBody>
      </p:sp>
    </p:spTree>
    <p:extLst>
      <p:ext uri="{BB962C8B-B14F-4D97-AF65-F5344CB8AC3E}">
        <p14:creationId xmlns:p14="http://schemas.microsoft.com/office/powerpoint/2010/main" val="276617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ocean is the largest habitat on earth, home to more than twice the number of species found on land.</a:t>
            </a:r>
            <a:r>
              <a:rPr lang="en-US" baseline="0" dirty="0" smtClean="0"/>
              <a:t> We’re drawn to the ocean, pay premiums for houses near it, restore our spirits on its shores, …”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From consumption, to ingestion, I’ll tell you what’s happening. </a:t>
            </a:r>
            <a:r>
              <a:rPr lang="en-US" dirty="0" smtClean="0">
                <a:solidFill>
                  <a:prstClr val="black"/>
                </a:solidFill>
              </a:rPr>
              <a:t>“</a:t>
            </a:r>
            <a:r>
              <a:rPr lang="en-US" dirty="0">
                <a:solidFill>
                  <a:prstClr val="black"/>
                </a:solidFill>
              </a:rPr>
              <a:t>A thousand miles from land, a place less likely to be littered than the moon, you’d think.”  </a:t>
            </a:r>
            <a:r>
              <a:rPr lang="en-US" dirty="0" smtClean="0">
                <a:solidFill>
                  <a:prstClr val="black"/>
                </a:solidFill>
              </a:rPr>
              <a:t>He’d come across</a:t>
            </a:r>
            <a:r>
              <a:rPr lang="en-US" baseline="0" dirty="0" smtClean="0">
                <a:solidFill>
                  <a:prstClr val="black"/>
                </a:solidFill>
              </a:rPr>
              <a:t> an </a:t>
            </a:r>
            <a:r>
              <a:rPr lang="en-US" dirty="0" smtClean="0">
                <a:solidFill>
                  <a:prstClr val="black"/>
                </a:solidFill>
              </a:rPr>
              <a:t>immense </a:t>
            </a:r>
            <a:r>
              <a:rPr lang="en-US" dirty="0">
                <a:solidFill>
                  <a:prstClr val="black"/>
                </a:solidFill>
              </a:rPr>
              <a:t>section of the northeastern Pacific Ocean </a:t>
            </a:r>
            <a:r>
              <a:rPr lang="en-US" dirty="0" smtClean="0">
                <a:solidFill>
                  <a:prstClr val="black"/>
                </a:solidFill>
              </a:rPr>
              <a:t>that was </a:t>
            </a:r>
            <a:r>
              <a:rPr lang="en-US" b="1" dirty="0">
                <a:solidFill>
                  <a:prstClr val="black"/>
                </a:solidFill>
              </a:rPr>
              <a:t>littered</a:t>
            </a:r>
            <a:r>
              <a:rPr lang="en-US" dirty="0">
                <a:solidFill>
                  <a:prstClr val="black"/>
                </a:solidFill>
              </a:rPr>
              <a:t> with buoyant plastic scraps. And he’s gone on to tell his story to the world, as author of “</a:t>
            </a:r>
            <a:r>
              <a:rPr lang="en-US" i="1" dirty="0">
                <a:solidFill>
                  <a:prstClr val="black"/>
                </a:solidFill>
              </a:rPr>
              <a:t>Plastic Ocean</a:t>
            </a:r>
            <a:r>
              <a:rPr lang="en-US" dirty="0">
                <a:solidFill>
                  <a:prstClr val="black"/>
                </a:solidFill>
              </a:rPr>
              <a:t>”, and ocean researcher. </a:t>
            </a:r>
          </a:p>
          <a:p>
            <a:pPr defTabSz="934974"/>
            <a:endParaRPr lang="en-US" dirty="0">
              <a:solidFill>
                <a:prstClr val="black"/>
              </a:solidFill>
            </a:endParaRPr>
          </a:p>
          <a:p>
            <a:pPr defTabSz="934974"/>
            <a:r>
              <a:rPr lang="en-US" dirty="0" smtClean="0">
                <a:solidFill>
                  <a:prstClr val="black"/>
                </a:solidFill>
              </a:rPr>
              <a:t>I </a:t>
            </a:r>
            <a:r>
              <a:rPr lang="en-US" dirty="0">
                <a:solidFill>
                  <a:prstClr val="black"/>
                </a:solidFill>
              </a:rPr>
              <a:t>think a plastic garbage patch in the middle of the Pacific screams harm just by being there. Plastic garbage does not belong in the ocean any more than sharks belong in municipal swimming pools.” – Captain Charles Moore, </a:t>
            </a:r>
            <a:r>
              <a:rPr lang="en-US" i="1" dirty="0">
                <a:solidFill>
                  <a:prstClr val="black"/>
                </a:solidFill>
              </a:rPr>
              <a:t>Plastic Ocean</a:t>
            </a:r>
            <a:r>
              <a:rPr lang="en-US" dirty="0">
                <a:solidFill>
                  <a:prstClr val="black"/>
                </a:solidFill>
              </a:rPr>
              <a:t>, 2011</a:t>
            </a:r>
          </a:p>
          <a:p>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2</a:t>
            </a:fld>
            <a:endParaRPr lang="en-US"/>
          </a:p>
        </p:txBody>
      </p:sp>
    </p:spTree>
    <p:extLst>
      <p:ext uri="{BB962C8B-B14F-4D97-AF65-F5344CB8AC3E}">
        <p14:creationId xmlns:p14="http://schemas.microsoft.com/office/powerpoint/2010/main" val="159440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does</a:t>
            </a:r>
            <a:r>
              <a:rPr lang="en-US" baseline="0" dirty="0" smtClean="0"/>
              <a:t> the plastic get there? </a:t>
            </a:r>
            <a:r>
              <a:rPr lang="en-US" dirty="0" smtClean="0"/>
              <a:t>Let’s start</a:t>
            </a:r>
            <a:r>
              <a:rPr lang="en-US" baseline="0" dirty="0" smtClean="0"/>
              <a:t> with our </a:t>
            </a:r>
            <a:r>
              <a:rPr lang="en-US" b="1" baseline="0" dirty="0" smtClean="0"/>
              <a:t>consumption</a:t>
            </a:r>
            <a:r>
              <a:rPr lang="en-US" baseline="0" dirty="0" smtClean="0"/>
              <a:t> of “stuff”, including plastics. We live in a throwaway culture. Today, we consume billions of bags &amp; bottles per YEAR in the U.S. alone!</a:t>
            </a:r>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3</a:t>
            </a:fld>
            <a:endParaRPr lang="en-US"/>
          </a:p>
        </p:txBody>
      </p:sp>
    </p:spTree>
    <p:extLst>
      <p:ext uri="{BB962C8B-B14F-4D97-AF65-F5344CB8AC3E}">
        <p14:creationId xmlns:p14="http://schemas.microsoft.com/office/powerpoint/2010/main" val="392370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to our consumed</a:t>
            </a:r>
            <a:r>
              <a:rPr lang="en-US" baseline="0" dirty="0" smtClean="0"/>
              <a:t> materials – they become “trash”, “litter”, “</a:t>
            </a:r>
            <a:r>
              <a:rPr lang="en-US" b="1" baseline="0" dirty="0" smtClean="0"/>
              <a:t>pollution</a:t>
            </a:r>
            <a:r>
              <a:rPr lang="en-US" baseline="0" dirty="0" smtClean="0"/>
              <a:t>” in our environment – extending from land-based sources to our oceans.</a:t>
            </a:r>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4</a:t>
            </a:fld>
            <a:endParaRPr lang="en-US"/>
          </a:p>
        </p:txBody>
      </p:sp>
    </p:spTree>
    <p:extLst>
      <p:ext uri="{BB962C8B-B14F-4D97-AF65-F5344CB8AC3E}">
        <p14:creationId xmlns:p14="http://schemas.microsoft.com/office/powerpoint/2010/main" val="156857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Microplastics are being introduced to our waters via both commercial and residential sources (initially) and POTWs. These microplastics then adsorb pollutants and become even more of a problem. </a:t>
            </a:r>
            <a:r>
              <a:rPr lang="en-US" smtClean="0"/>
              <a:t>The </a:t>
            </a:r>
            <a:r>
              <a:rPr lang="en-US" dirty="0" smtClean="0"/>
              <a:t>stuff consumed and littered</a:t>
            </a:r>
            <a:r>
              <a:rPr lang="en-US" baseline="0" dirty="0" smtClean="0"/>
              <a:t> on land </a:t>
            </a:r>
            <a:r>
              <a:rPr lang="en-US" dirty="0" smtClean="0"/>
              <a:t>could</a:t>
            </a:r>
            <a:r>
              <a:rPr lang="en-US" baseline="0" dirty="0" smtClean="0"/>
              <a:t> end up far from where we think. </a:t>
            </a:r>
            <a:r>
              <a:rPr lang="en-US" dirty="0">
                <a:solidFill>
                  <a:prstClr val="black"/>
                </a:solidFill>
              </a:rPr>
              <a:t>The amount of plastic produced globally and thrown away in the United States alone has </a:t>
            </a:r>
            <a:r>
              <a:rPr lang="en-US" dirty="0" smtClean="0">
                <a:solidFill>
                  <a:prstClr val="black"/>
                </a:solidFill>
              </a:rPr>
              <a:t>grown, </a:t>
            </a:r>
            <a:r>
              <a:rPr lang="en-US" dirty="0">
                <a:solidFill>
                  <a:prstClr val="black"/>
                </a:solidFill>
              </a:rPr>
              <a:t>and presumably some of it winds up in the ocean. Allowed to circulate in the various gyres of the world’s waters. What does that say about the developing countries?</a:t>
            </a:r>
          </a:p>
          <a:p>
            <a:endParaRPr lang="en-US" baseline="0" dirty="0" smtClean="0"/>
          </a:p>
        </p:txBody>
      </p:sp>
      <p:sp>
        <p:nvSpPr>
          <p:cNvPr id="4" name="Slide Number Placeholder 3"/>
          <p:cNvSpPr>
            <a:spLocks noGrp="1"/>
          </p:cNvSpPr>
          <p:nvPr>
            <p:ph type="sldNum" sz="quarter" idx="10"/>
          </p:nvPr>
        </p:nvSpPr>
        <p:spPr/>
        <p:txBody>
          <a:bodyPr/>
          <a:lstStyle/>
          <a:p>
            <a:fld id="{FAC7D94E-82AF-4B58-8706-555C80A3FED0}" type="slidenum">
              <a:rPr lang="en-US" smtClean="0"/>
              <a:t>5</a:t>
            </a:fld>
            <a:endParaRPr lang="en-US"/>
          </a:p>
        </p:txBody>
      </p:sp>
    </p:spTree>
    <p:extLst>
      <p:ext uri="{BB962C8B-B14F-4D97-AF65-F5344CB8AC3E}">
        <p14:creationId xmlns:p14="http://schemas.microsoft.com/office/powerpoint/2010/main" val="287917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dirty="0">
                <a:solidFill>
                  <a:prstClr val="black"/>
                </a:solidFill>
              </a:rPr>
              <a:t>Let’s talk about accumulation – in the </a:t>
            </a:r>
            <a:r>
              <a:rPr lang="en-US" dirty="0" smtClean="0">
                <a:solidFill>
                  <a:prstClr val="black"/>
                </a:solidFill>
              </a:rPr>
              <a:t>environment</a:t>
            </a:r>
            <a:r>
              <a:rPr lang="en-US" baseline="0" dirty="0" smtClean="0">
                <a:solidFill>
                  <a:prstClr val="black"/>
                </a:solidFill>
              </a:rPr>
              <a:t> and</a:t>
            </a:r>
            <a:r>
              <a:rPr lang="en-US" dirty="0" smtClean="0">
                <a:solidFill>
                  <a:prstClr val="black"/>
                </a:solidFill>
              </a:rPr>
              <a:t> </a:t>
            </a:r>
            <a:r>
              <a:rPr lang="en-US" dirty="0">
                <a:solidFill>
                  <a:prstClr val="black"/>
                </a:solidFill>
              </a:rPr>
              <a:t>in marine life. The plastic might disintegrate into pieces too small to be caught in a net. Or algae-coated pieces might sink to the sediments, or the plastic could be eaten by plankton or fish. </a:t>
            </a:r>
          </a:p>
          <a:p>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6</a:t>
            </a:fld>
            <a:endParaRPr lang="en-US"/>
          </a:p>
        </p:txBody>
      </p:sp>
    </p:spTree>
    <p:extLst>
      <p:ext uri="{BB962C8B-B14F-4D97-AF65-F5344CB8AC3E}">
        <p14:creationId xmlns:p14="http://schemas.microsoft.com/office/powerpoint/2010/main" val="2549758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Larger bits of plastic gradually break down into microscopic fragments called “microplastics”. And minute plastic fibers have turning up in treated sewage and on beaches. In a study conducted</a:t>
            </a:r>
            <a:r>
              <a:rPr lang="en-US" baseline="0" dirty="0" smtClean="0"/>
              <a:t> </a:t>
            </a:r>
            <a:r>
              <a:rPr lang="en-US" dirty="0" smtClean="0"/>
              <a:t>by a team of researchers on six continents sand was scooped from 18 beaches. The plastic was painstakingly separated from the sand—a process that involved, among other things, hand plucking microscopic fibers from filter papers. A chemical analysis showed that nearly 80% of those filaments were made of polyester or acrylic, compounds common in textiles. (Mark Browne of University College Dublin) In a recent beach cleanup here, a colleague</a:t>
            </a:r>
            <a:r>
              <a:rPr lang="en-US" baseline="0" dirty="0" smtClean="0"/>
              <a:t> of mine noted that it wasn’t the big stuff you’d think, but “you need a sand sifter to get all the little bits and pieces”.</a:t>
            </a:r>
            <a:endParaRPr lang="en-US" dirty="0" smtClean="0"/>
          </a:p>
          <a:p>
            <a:endParaRPr lang="en-US" dirty="0" smtClean="0"/>
          </a:p>
          <a:p>
            <a:r>
              <a:rPr lang="en-US" dirty="0" smtClean="0"/>
              <a:t>Not a single beach was free of the colorful synthetic lint. Each cup (250 milliliters) of sand contained at least two fibers and as many as 31. The most contaminated samples came from areas with the highest human population density, suggesting that our cities are an important source of the lint.</a:t>
            </a:r>
          </a:p>
          <a:p>
            <a:endParaRPr lang="en-US" dirty="0"/>
          </a:p>
        </p:txBody>
      </p:sp>
      <p:sp>
        <p:nvSpPr>
          <p:cNvPr id="4" name="Slide Number Placeholder 3"/>
          <p:cNvSpPr>
            <a:spLocks noGrp="1"/>
          </p:cNvSpPr>
          <p:nvPr>
            <p:ph type="sldNum" sz="quarter" idx="10"/>
          </p:nvPr>
        </p:nvSpPr>
        <p:spPr/>
        <p:txBody>
          <a:bodyPr/>
          <a:lstStyle/>
          <a:p>
            <a:fld id="{FAC7D94E-82AF-4B58-8706-555C80A3FED0}" type="slidenum">
              <a:rPr lang="en-US" smtClean="0"/>
              <a:t>7</a:t>
            </a:fld>
            <a:endParaRPr lang="en-US"/>
          </a:p>
        </p:txBody>
      </p:sp>
    </p:spTree>
    <p:extLst>
      <p:ext uri="{BB962C8B-B14F-4D97-AF65-F5344CB8AC3E}">
        <p14:creationId xmlns:p14="http://schemas.microsoft.com/office/powerpoint/2010/main" val="1440350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r>
              <a:rPr lang="en-US" dirty="0" smtClean="0">
                <a:solidFill>
                  <a:prstClr val="black"/>
                </a:solidFill>
              </a:rPr>
              <a:t>Science is </a:t>
            </a:r>
            <a:r>
              <a:rPr lang="en-US" dirty="0">
                <a:solidFill>
                  <a:prstClr val="black"/>
                </a:solidFill>
              </a:rPr>
              <a:t>beginning to ask the question: do chemicals such as PCBs and DDTs </a:t>
            </a:r>
            <a:r>
              <a:rPr lang="en-US" dirty="0" smtClean="0">
                <a:solidFill>
                  <a:prstClr val="black"/>
                </a:solidFill>
              </a:rPr>
              <a:t>(banned pesticides) that </a:t>
            </a:r>
            <a:r>
              <a:rPr lang="en-US" dirty="0">
                <a:solidFill>
                  <a:prstClr val="black"/>
                </a:solidFill>
              </a:rPr>
              <a:t>sorb onto </a:t>
            </a:r>
            <a:r>
              <a:rPr lang="en-US" dirty="0" smtClean="0">
                <a:solidFill>
                  <a:prstClr val="black"/>
                </a:solidFill>
              </a:rPr>
              <a:t>plastics</a:t>
            </a:r>
            <a:r>
              <a:rPr lang="en-US" baseline="0" dirty="0" smtClean="0">
                <a:solidFill>
                  <a:prstClr val="black"/>
                </a:solidFill>
              </a:rPr>
              <a:t> then </a:t>
            </a:r>
            <a:r>
              <a:rPr lang="en-US" dirty="0" smtClean="0">
                <a:solidFill>
                  <a:prstClr val="black"/>
                </a:solidFill>
              </a:rPr>
              <a:t>get </a:t>
            </a:r>
            <a:r>
              <a:rPr lang="en-US" dirty="0">
                <a:solidFill>
                  <a:prstClr val="black"/>
                </a:solidFill>
              </a:rPr>
              <a:t>into the tissues and blood of the animals that eat </a:t>
            </a:r>
            <a:r>
              <a:rPr lang="en-US" dirty="0" smtClean="0">
                <a:solidFill>
                  <a:prstClr val="black"/>
                </a:solidFill>
              </a:rPr>
              <a:t>the plastic</a:t>
            </a:r>
            <a:r>
              <a:rPr lang="en-US" dirty="0">
                <a:solidFill>
                  <a:prstClr val="black"/>
                </a:solidFill>
              </a:rPr>
              <a:t>? Do these chemicals work their way up the food chain, becoming increasingly concentrated and potentially entering our bodies when we eat seafood</a:t>
            </a:r>
            <a:r>
              <a:rPr lang="en-US" dirty="0" smtClean="0">
                <a:solidFill>
                  <a:prstClr val="black"/>
                </a:solidFill>
              </a:rPr>
              <a:t>? These </a:t>
            </a:r>
            <a:r>
              <a:rPr lang="en-US" dirty="0">
                <a:solidFill>
                  <a:prstClr val="black"/>
                </a:solidFill>
              </a:rPr>
              <a:t>plastic fibers could "end up on our dinner plates," incorporated into </a:t>
            </a:r>
            <a:r>
              <a:rPr lang="en-US" dirty="0" smtClean="0">
                <a:solidFill>
                  <a:prstClr val="black"/>
                </a:solidFill>
              </a:rPr>
              <a:t>seafood. (Mark Browne) </a:t>
            </a:r>
          </a:p>
          <a:p>
            <a:pPr defTabSz="934974"/>
            <a:endParaRPr lang="en-US" dirty="0">
              <a:solidFill>
                <a:prstClr val="black"/>
              </a:solidFill>
            </a:endParaRPr>
          </a:p>
          <a:p>
            <a:pPr defTabSz="934974"/>
            <a:r>
              <a:rPr lang="en-US" dirty="0" smtClean="0">
                <a:solidFill>
                  <a:prstClr val="black"/>
                </a:solidFill>
              </a:rPr>
              <a:t>(Credit </a:t>
            </a:r>
            <a:r>
              <a:rPr lang="en-US" dirty="0">
                <a:solidFill>
                  <a:prstClr val="black"/>
                </a:solidFill>
              </a:rPr>
              <a:t>to Surfrider Rise Above Plastics campaign for the photo of “sushi</a:t>
            </a:r>
            <a:r>
              <a:rPr lang="en-US" dirty="0" smtClean="0">
                <a:solidFill>
                  <a:prstClr val="black"/>
                </a:solidFill>
              </a:rPr>
              <a:t>”.)</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FAC7D94E-82AF-4B58-8706-555C80A3FED0}" type="slidenum">
              <a:rPr lang="en-US" smtClean="0"/>
              <a:t>8</a:t>
            </a:fld>
            <a:endParaRPr lang="en-US"/>
          </a:p>
        </p:txBody>
      </p:sp>
    </p:spTree>
    <p:extLst>
      <p:ext uri="{BB962C8B-B14F-4D97-AF65-F5344CB8AC3E}">
        <p14:creationId xmlns:p14="http://schemas.microsoft.com/office/powerpoint/2010/main" val="296217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depicts an</a:t>
            </a:r>
            <a:r>
              <a:rPr lang="en-US" baseline="0" dirty="0" smtClean="0"/>
              <a:t> ongoing study s</a:t>
            </a:r>
            <a:r>
              <a:rPr lang="en-US" dirty="0" smtClean="0"/>
              <a:t>ince 1986 in which students on research sailing trips led out of Massachusetts have been documenting plastic snagged in their plankton nets in the western North Atlantic Ocean and Caribbean Sea. The team reported recently that it found plastic in more than 60% of more than 6000 tows over 22 years. The levels are low close to shore but rise hundreds of kilometers off the coast between 22 and 38 degrees latitude (roughly from the Bahamas to Baltimore). (Sea Education Association (SEA),</a:t>
            </a:r>
            <a:r>
              <a:rPr lang="en-US" baseline="0" dirty="0" smtClean="0"/>
              <a:t> </a:t>
            </a:r>
            <a:r>
              <a:rPr lang="en-US" dirty="0" smtClean="0"/>
              <a:t>Woods Hole, Massachusetts)</a:t>
            </a:r>
          </a:p>
          <a:p>
            <a:endParaRPr lang="en-US" dirty="0" smtClean="0"/>
          </a:p>
        </p:txBody>
      </p:sp>
      <p:sp>
        <p:nvSpPr>
          <p:cNvPr id="4" name="Slide Number Placeholder 3"/>
          <p:cNvSpPr>
            <a:spLocks noGrp="1"/>
          </p:cNvSpPr>
          <p:nvPr>
            <p:ph type="sldNum" sz="quarter" idx="10"/>
          </p:nvPr>
        </p:nvSpPr>
        <p:spPr/>
        <p:txBody>
          <a:bodyPr/>
          <a:lstStyle/>
          <a:p>
            <a:fld id="{FAC7D94E-82AF-4B58-8706-555C80A3FED0}" type="slidenum">
              <a:rPr lang="en-US" smtClean="0"/>
              <a:t>9</a:t>
            </a:fld>
            <a:endParaRPr lang="en-US"/>
          </a:p>
        </p:txBody>
      </p:sp>
    </p:spTree>
    <p:extLst>
      <p:ext uri="{BB962C8B-B14F-4D97-AF65-F5344CB8AC3E}">
        <p14:creationId xmlns:p14="http://schemas.microsoft.com/office/powerpoint/2010/main" val="23278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67F9D9-6DE7-42A4-AD56-CE8A8828C3FB}"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25722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67F9D9-6DE7-42A4-AD56-CE8A8828C3FB}"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243121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67F9D9-6DE7-42A4-AD56-CE8A8828C3FB}"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398842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67F9D9-6DE7-42A4-AD56-CE8A8828C3FB}"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238594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67F9D9-6DE7-42A4-AD56-CE8A8828C3FB}"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7446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67F9D9-6DE7-42A4-AD56-CE8A8828C3FB}"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5177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67F9D9-6DE7-42A4-AD56-CE8A8828C3FB}" type="datetimeFigureOut">
              <a:rPr lang="en-US" smtClean="0"/>
              <a:t>9/9/2013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8185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67F9D9-6DE7-42A4-AD56-CE8A8828C3FB}" type="datetimeFigureOut">
              <a:rPr lang="en-US" smtClean="0"/>
              <a:t>9/9/2013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426060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7F9D9-6DE7-42A4-AD56-CE8A8828C3FB}" type="datetimeFigureOut">
              <a:rPr lang="en-US" smtClean="0"/>
              <a:t>9/9/2013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406914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67F9D9-6DE7-42A4-AD56-CE8A8828C3FB}"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210540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67F9D9-6DE7-42A4-AD56-CE8A8828C3FB}"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38CB5-91AC-4A4E-B88D-7B445C152EDC}" type="slidenum">
              <a:rPr lang="en-US" smtClean="0"/>
              <a:t>‹#›</a:t>
            </a:fld>
            <a:endParaRPr lang="en-US"/>
          </a:p>
        </p:txBody>
      </p:sp>
    </p:spTree>
    <p:extLst>
      <p:ext uri="{BB962C8B-B14F-4D97-AF65-F5344CB8AC3E}">
        <p14:creationId xmlns:p14="http://schemas.microsoft.com/office/powerpoint/2010/main" val="130317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7F9D9-6DE7-42A4-AD56-CE8A8828C3FB}" type="datetimeFigureOut">
              <a:rPr lang="en-US" smtClean="0"/>
              <a:t>9/9/2013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8CB5-91AC-4A4E-B88D-7B445C152EDC}" type="slidenum">
              <a:rPr lang="en-US" smtClean="0"/>
              <a:t>‹#›</a:t>
            </a:fld>
            <a:endParaRPr lang="en-US"/>
          </a:p>
        </p:txBody>
      </p:sp>
    </p:spTree>
    <p:extLst>
      <p:ext uri="{BB962C8B-B14F-4D97-AF65-F5344CB8AC3E}">
        <p14:creationId xmlns:p14="http://schemas.microsoft.com/office/powerpoint/2010/main" val="2155353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4658"/>
            <a:ext cx="10706658" cy="714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782762"/>
          </a:xfrm>
        </p:spPr>
        <p:txBody>
          <a:bodyPr>
            <a:normAutofit/>
          </a:bodyPr>
          <a:lstStyle/>
          <a:p>
            <a:r>
              <a:rPr lang="en-US" sz="6600" b="1" dirty="0" smtClean="0"/>
              <a:t>The Shark in the Pool</a:t>
            </a:r>
            <a:endParaRPr lang="en-US" sz="6600" b="1" dirty="0"/>
          </a:p>
        </p:txBody>
      </p:sp>
      <p:pic>
        <p:nvPicPr>
          <p:cNvPr id="7" name="jaw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391275"/>
            <a:ext cx="304800" cy="304800"/>
          </a:xfrm>
          <a:prstGeom prst="rect">
            <a:avLst/>
          </a:prstGeom>
        </p:spPr>
      </p:pic>
    </p:spTree>
    <p:extLst>
      <p:ext uri="{BB962C8B-B14F-4D97-AF65-F5344CB8AC3E}">
        <p14:creationId xmlns:p14="http://schemas.microsoft.com/office/powerpoint/2010/main" val="2407822653"/>
      </p:ext>
    </p:extLst>
  </p:cSld>
  <p:clrMapOvr>
    <a:masterClrMapping/>
  </p:clrMapOvr>
  <p:timing>
    <p:tnLst>
      <p:par>
        <p:cTn id="1" dur="indefinite" restart="never" nodeType="tmRoot">
          <p:childTnLst>
            <p:audio>
              <p:cMediaNode vol="100000">
                <p:cTn id="2" fill="remove"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500"/>
                                  </p:stCondLst>
                                  <p:childTnLst>
                                    <p:cmd type="call" cmd="playFrom(0.0)">
                                      <p:cBhvr>
                                        <p:cTn id="7" dur="14248" fill="hold"/>
                                        <p:tgtEl>
                                          <p:spTgt spid="7"/>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770"/>
            <a:ext cx="7667246" cy="6050430"/>
          </a:xfrm>
          <a:prstGeom prst="rect">
            <a:avLst/>
          </a:prstGeom>
        </p:spPr>
      </p:pic>
      <p:sp>
        <p:nvSpPr>
          <p:cNvPr id="8" name="TextBox 7"/>
          <p:cNvSpPr txBox="1"/>
          <p:nvPr/>
        </p:nvSpPr>
        <p:spPr>
          <a:xfrm>
            <a:off x="381000" y="3749040"/>
            <a:ext cx="6858000" cy="2677656"/>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lvl1pPr marL="342900" indent="-342900" algn="ctr">
              <a:spcBef>
                <a:spcPct val="0"/>
              </a:spcBef>
              <a:buFont typeface="Arial" pitchFamily="34" charset="0"/>
              <a:buNone/>
              <a:defRPr sz="2400"/>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b="1" dirty="0" err="1"/>
              <a:t>Photodegradation</a:t>
            </a:r>
            <a:endParaRPr lang="en-US" b="1" dirty="0"/>
          </a:p>
          <a:p>
            <a:r>
              <a:rPr lang="en-US" dirty="0"/>
              <a:t>The sun breaks down plastic into smaller and smaller pieces, but not entirely.  </a:t>
            </a:r>
            <a:endParaRPr lang="en-US" dirty="0" smtClean="0"/>
          </a:p>
          <a:p>
            <a:endParaRPr lang="en-US" dirty="0"/>
          </a:p>
          <a:p>
            <a:pPr marL="0" indent="0"/>
            <a:r>
              <a:rPr lang="en-US" dirty="0" smtClean="0"/>
              <a:t>Unlike </a:t>
            </a:r>
            <a:r>
              <a:rPr lang="en-US" dirty="0"/>
              <a:t>organic materials, which eventually biodegrade, the plastic breaks into ever smaller pieces while still </a:t>
            </a:r>
            <a:r>
              <a:rPr lang="en-US" b="1" dirty="0"/>
              <a:t>remaining</a:t>
            </a:r>
            <a:r>
              <a:rPr lang="en-US" dirty="0"/>
              <a:t> a polymer.</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495800"/>
            <a:ext cx="201433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733800" y="457200"/>
            <a:ext cx="5138529" cy="1200329"/>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marL="342900" indent="-342900" algn="ctr">
              <a:spcBef>
                <a:spcPct val="0"/>
              </a:spcBef>
              <a:buFont typeface="Arial" pitchFamily="34" charset="0"/>
              <a:buNone/>
            </a:pPr>
            <a:r>
              <a:rPr lang="en-US" sz="2400" dirty="0"/>
              <a:t>Plastic is really the toxic killer. While it slowly degrades, it turns into increasingly smaller bits of plastic.</a:t>
            </a:r>
          </a:p>
        </p:txBody>
      </p:sp>
      <p:sp>
        <p:nvSpPr>
          <p:cNvPr id="10" name="Rectangle 9"/>
          <p:cNvSpPr/>
          <p:nvPr/>
        </p:nvSpPr>
        <p:spPr>
          <a:xfrm>
            <a:off x="3476246" y="2438400"/>
            <a:ext cx="4572000" cy="830997"/>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marL="342900" indent="-342900" algn="ctr">
              <a:spcBef>
                <a:spcPct val="0"/>
              </a:spcBef>
              <a:buFont typeface="Arial" pitchFamily="34" charset="0"/>
              <a:buNone/>
            </a:pPr>
            <a:r>
              <a:rPr lang="en-US" sz="2400" dirty="0"/>
              <a:t>Seabirds mistake it for food and they dive down and eat it</a:t>
            </a:r>
          </a:p>
        </p:txBody>
      </p:sp>
    </p:spTree>
    <p:extLst>
      <p:ext uri="{BB962C8B-B14F-4D97-AF65-F5344CB8AC3E}">
        <p14:creationId xmlns:p14="http://schemas.microsoft.com/office/powerpoint/2010/main" val="47401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2500"/>
                            </p:stCondLst>
                            <p:childTnLst>
                              <p:par>
                                <p:cTn id="9" presetID="1" presetClass="entr" presetSubtype="0" fill="hold" grpId="0" nodeType="afterEffect">
                                  <p:stCondLst>
                                    <p:cond delay="250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5000"/>
                            </p:stCondLst>
                            <p:childTnLst>
                              <p:par>
                                <p:cTn id="12" presetID="22" presetClass="entr" presetSubtype="4" fill="hold" grpId="0" nodeType="afterEffect">
                                  <p:stCondLst>
                                    <p:cond delay="225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44000" cy="6819900"/>
          </a:xfrm>
          <a:prstGeom prst="rect">
            <a:avLst/>
          </a:prstGeom>
        </p:spPr>
      </p:pic>
      <p:pic>
        <p:nvPicPr>
          <p:cNvPr id="1843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2000"/>
                    </a14:imgEffect>
                    <a14:imgEffect>
                      <a14:saturation sat="110000"/>
                    </a14:imgEffect>
                  </a14:imgLayer>
                </a14:imgProps>
              </a:ext>
              <a:ext uri="{28A0092B-C50C-407E-A947-70E740481C1C}">
                <a14:useLocalDpi xmlns:a14="http://schemas.microsoft.com/office/drawing/2010/main" val="0"/>
              </a:ext>
            </a:extLst>
          </a:blip>
          <a:srcRect/>
          <a:stretch>
            <a:fillRect/>
          </a:stretch>
        </p:blipFill>
        <p:spPr bwMode="auto">
          <a:xfrm>
            <a:off x="533400" y="1066800"/>
            <a:ext cx="5132388" cy="4160164"/>
          </a:xfrm>
          <a:prstGeom prst="rect">
            <a:avLst/>
          </a:prstGeom>
          <a:solidFill>
            <a:schemeClr val="bg1"/>
          </a:solidFill>
          <a:ln>
            <a:noFill/>
          </a:ln>
          <a:effectLst/>
        </p:spPr>
      </p:pic>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764082"/>
            <a:ext cx="4181475"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012555" y="304800"/>
            <a:ext cx="5111750" cy="793750"/>
          </a:xfrm>
          <a:solidFill>
            <a:srgbClr val="E6EFAF"/>
          </a:solidFill>
          <a:ln>
            <a:noFill/>
          </a:ln>
          <a:effectLst/>
        </p:spPr>
        <p:txBody>
          <a:bodyPr/>
          <a:lstStyle/>
          <a:p>
            <a:pPr marL="0" indent="0" algn="ctr">
              <a:buNone/>
            </a:pPr>
            <a:r>
              <a:rPr lang="en-US" dirty="0" smtClean="0"/>
              <a:t>Where’s it coming from?</a:t>
            </a:r>
            <a:endParaRPr lang="en-US" dirty="0"/>
          </a:p>
        </p:txBody>
      </p:sp>
      <p:sp>
        <p:nvSpPr>
          <p:cNvPr id="5" name="TextBox 4"/>
          <p:cNvSpPr txBox="1"/>
          <p:nvPr/>
        </p:nvSpPr>
        <p:spPr>
          <a:xfrm>
            <a:off x="4554823" y="1524000"/>
            <a:ext cx="2971800" cy="761999"/>
          </a:xfrm>
          <a:prstGeom prst="rect">
            <a:avLst/>
          </a:prstGeom>
          <a:solidFill>
            <a:srgbClr val="E6EFAF"/>
          </a:solidFill>
          <a:ln>
            <a:noFill/>
          </a:ln>
          <a:effectLst/>
        </p:spPr>
        <p:txBody>
          <a:bodyPr vert="horz" lIns="91440" tIns="45720" rIns="91440" bIns="45720" rtlCol="0">
            <a:normAutofit/>
          </a:bodyPr>
          <a:lstStyle>
            <a:lvl1pPr indent="0" algn="ctr">
              <a:spcBef>
                <a:spcPct val="20000"/>
              </a:spcBef>
              <a:buFont typeface="Arial" pitchFamily="34" charset="0"/>
              <a:buNone/>
              <a:defRPr sz="3200"/>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18 beaches</a:t>
            </a:r>
          </a:p>
        </p:txBody>
      </p:sp>
      <p:sp>
        <p:nvSpPr>
          <p:cNvPr id="6" name="Rectangle 5"/>
          <p:cNvSpPr/>
          <p:nvPr/>
        </p:nvSpPr>
        <p:spPr>
          <a:xfrm>
            <a:off x="4267200" y="2999013"/>
            <a:ext cx="3429000" cy="685799"/>
          </a:xfrm>
          <a:prstGeom prst="rect">
            <a:avLst/>
          </a:prstGeom>
          <a:solidFill>
            <a:srgbClr val="E6EFAF"/>
          </a:solidFill>
          <a:ln>
            <a:noFill/>
          </a:ln>
          <a:effectLst/>
        </p:spPr>
        <p:txBody>
          <a:bodyPr vert="horz" lIns="91440" tIns="45720" rIns="91440" bIns="45720" rtlCol="0">
            <a:normAutofit/>
          </a:bodyPr>
          <a:lstStyle/>
          <a:p>
            <a:pPr algn="ctr">
              <a:spcBef>
                <a:spcPct val="20000"/>
              </a:spcBef>
              <a:buFont typeface="Arial" pitchFamily="34" charset="0"/>
              <a:buNone/>
            </a:pPr>
            <a:r>
              <a:rPr lang="en-US" sz="3200" dirty="0"/>
              <a:t>6 continents</a:t>
            </a:r>
          </a:p>
        </p:txBody>
      </p:sp>
      <p:sp>
        <p:nvSpPr>
          <p:cNvPr id="7" name="Rectangle 6"/>
          <p:cNvSpPr/>
          <p:nvPr/>
        </p:nvSpPr>
        <p:spPr>
          <a:xfrm>
            <a:off x="1066800" y="4267200"/>
            <a:ext cx="7003261" cy="584775"/>
          </a:xfrm>
          <a:prstGeom prst="rect">
            <a:avLst/>
          </a:prstGeom>
          <a:solidFill>
            <a:srgbClr val="E6EFAF"/>
          </a:solidFill>
          <a:ln>
            <a:noFill/>
          </a:ln>
          <a:effectLst/>
        </p:spPr>
        <p:txBody>
          <a:bodyPr vert="horz" lIns="91440" tIns="45720" rIns="91440" bIns="45720" rtlCol="0">
            <a:normAutofit/>
          </a:bodyPr>
          <a:lstStyle/>
          <a:p>
            <a:pPr algn="ctr">
              <a:spcBef>
                <a:spcPct val="20000"/>
              </a:spcBef>
              <a:buFont typeface="Arial" pitchFamily="34" charset="0"/>
              <a:buNone/>
            </a:pPr>
            <a:r>
              <a:rPr lang="en-US" sz="3200" dirty="0"/>
              <a:t>all contaminated with microplastics</a:t>
            </a:r>
          </a:p>
        </p:txBody>
      </p:sp>
    </p:spTree>
    <p:extLst>
      <p:ext uri="{BB962C8B-B14F-4D97-AF65-F5344CB8AC3E}">
        <p14:creationId xmlns:p14="http://schemas.microsoft.com/office/powerpoint/2010/main" val="286923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4500"/>
                            </p:stCondLst>
                            <p:childTnLst>
                              <p:par>
                                <p:cTn id="19" presetID="10" presetClass="entr" presetSubtype="0" fill="hold" nodeType="afterEffect">
                                  <p:stCondLst>
                                    <p:cond delay="1750"/>
                                  </p:stCondLst>
                                  <p:childTnLst>
                                    <p:set>
                                      <p:cBhvr>
                                        <p:cTn id="20" dur="1" fill="hold">
                                          <p:stCondLst>
                                            <p:cond delay="0"/>
                                          </p:stCondLst>
                                        </p:cTn>
                                        <p:tgtEl>
                                          <p:spTgt spid="18434"/>
                                        </p:tgtEl>
                                        <p:attrNameLst>
                                          <p:attrName>style.visibility</p:attrName>
                                        </p:attrNameLst>
                                      </p:cBhvr>
                                      <p:to>
                                        <p:strVal val="visible"/>
                                      </p:to>
                                    </p:set>
                                    <p:animEffect transition="in" filter="fade">
                                      <p:cBhvr>
                                        <p:cTn id="21" dur="500"/>
                                        <p:tgtEl>
                                          <p:spTgt spid="18434"/>
                                        </p:tgtEl>
                                      </p:cBhvr>
                                    </p:animEffect>
                                  </p:childTnLst>
                                </p:cTn>
                              </p:par>
                            </p:childTnLst>
                          </p:cTn>
                        </p:par>
                        <p:par>
                          <p:cTn id="22" fill="hold">
                            <p:stCondLst>
                              <p:cond delay="6750"/>
                            </p:stCondLst>
                            <p:childTnLst>
                              <p:par>
                                <p:cTn id="23" presetID="1" presetClass="entr" presetSubtype="0" fill="hold" nodeType="afterEffect">
                                  <p:stCondLst>
                                    <p:cond delay="2000"/>
                                  </p:stCondLst>
                                  <p:childTnLst>
                                    <p:set>
                                      <p:cBhvr>
                                        <p:cTn id="24"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960" y="2895599"/>
            <a:ext cx="2304335" cy="230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345" y="57934"/>
            <a:ext cx="4896315" cy="6375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98121"/>
            <a:ext cx="4876800" cy="363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52800" y="2059681"/>
            <a:ext cx="4953000" cy="1569660"/>
          </a:xfrm>
          <a:prstGeom prst="rect">
            <a:avLst/>
          </a:prstGeom>
          <a:solidFill>
            <a:srgbClr val="E6EFAF"/>
          </a:solidFill>
          <a:effectLst>
            <a:innerShdw blurRad="279400" dist="50800">
              <a:prstClr val="black">
                <a:alpha val="50000"/>
              </a:prstClr>
            </a:innerShdw>
          </a:effectLst>
        </p:spPr>
        <p:txBody>
          <a:bodyPr wrap="square">
            <a:spAutoFit/>
          </a:bodyPr>
          <a:lstStyle/>
          <a:p>
            <a:pPr algn="ctr"/>
            <a:r>
              <a:rPr lang="en-US" sz="2400" dirty="0"/>
              <a:t>Nearly 2000 polyester fibers can float away, unseen, from a single fleece sweater in one wash cycle, a new study reports. </a:t>
            </a:r>
          </a:p>
        </p:txBody>
      </p:sp>
      <p:sp>
        <p:nvSpPr>
          <p:cNvPr id="7" name="Rectangle 6"/>
          <p:cNvSpPr/>
          <p:nvPr/>
        </p:nvSpPr>
        <p:spPr>
          <a:xfrm>
            <a:off x="5029200" y="5105400"/>
            <a:ext cx="3886200" cy="830997"/>
          </a:xfrm>
          <a:prstGeom prst="rect">
            <a:avLst/>
          </a:prstGeom>
          <a:solidFill>
            <a:srgbClr val="E6EFAF"/>
          </a:solidFill>
          <a:effectLst>
            <a:innerShdw blurRad="279400" dist="50800">
              <a:prstClr val="black">
                <a:alpha val="50000"/>
              </a:prstClr>
            </a:innerShdw>
          </a:effectLst>
        </p:spPr>
        <p:txBody>
          <a:bodyPr wrap="square">
            <a:spAutoFit/>
          </a:bodyPr>
          <a:lstStyle/>
          <a:p>
            <a:pPr algn="ctr"/>
            <a:r>
              <a:rPr lang="en-US" sz="2400" dirty="0"/>
              <a:t>80% of those filaments were made of polyester or acrylic</a:t>
            </a:r>
          </a:p>
        </p:txBody>
      </p:sp>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514" y="3650054"/>
            <a:ext cx="8376356"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17913" y="381000"/>
            <a:ext cx="5278437" cy="1569660"/>
          </a:xfrm>
          <a:prstGeom prst="rect">
            <a:avLst/>
          </a:prstGeom>
          <a:solidFill>
            <a:srgbClr val="E6EFAF"/>
          </a:solidFill>
          <a:effectLst>
            <a:innerShdw blurRad="279400" dist="50800">
              <a:prstClr val="black">
                <a:alpha val="50000"/>
              </a:prstClr>
            </a:innerShdw>
          </a:effectLst>
        </p:spPr>
        <p:txBody>
          <a:bodyPr wrap="square">
            <a:spAutoFit/>
          </a:bodyPr>
          <a:lstStyle/>
          <a:p>
            <a:pPr algn="ctr"/>
            <a:r>
              <a:rPr lang="en-US" sz="2400" dirty="0"/>
              <a:t>An important source of microplastic appears to be through sewage contaminated by fibers from washing clothes. </a:t>
            </a: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88539">
            <a:off x="438150" y="4591050"/>
            <a:ext cx="428625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1942496"/>
            <a:ext cx="239077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0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25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1000"/>
                                        <p:tgtEl>
                                          <p:spTgt spid="1036"/>
                                        </p:tgtEl>
                                      </p:cBhvr>
                                    </p:animEffect>
                                    <p:anim calcmode="lin" valueType="num">
                                      <p:cBhvr>
                                        <p:cTn id="8" dur="1000" fill="hold"/>
                                        <p:tgtEl>
                                          <p:spTgt spid="1036"/>
                                        </p:tgtEl>
                                        <p:attrNameLst>
                                          <p:attrName>ppt_x</p:attrName>
                                        </p:attrNameLst>
                                      </p:cBhvr>
                                      <p:tavLst>
                                        <p:tav tm="0">
                                          <p:val>
                                            <p:strVal val="#ppt_x"/>
                                          </p:val>
                                        </p:tav>
                                        <p:tav tm="100000">
                                          <p:val>
                                            <p:strVal val="#ppt_x"/>
                                          </p:val>
                                        </p:tav>
                                      </p:tavLst>
                                    </p:anim>
                                    <p:anim calcmode="lin" valueType="num">
                                      <p:cBhvr>
                                        <p:cTn id="9" dur="1000" fill="hold"/>
                                        <p:tgtEl>
                                          <p:spTgt spid="1036"/>
                                        </p:tgtEl>
                                        <p:attrNameLst>
                                          <p:attrName>ppt_y</p:attrName>
                                        </p:attrNameLst>
                                      </p:cBhvr>
                                      <p:tavLst>
                                        <p:tav tm="0">
                                          <p:val>
                                            <p:strVal val="#ppt_y+.1"/>
                                          </p:val>
                                        </p:tav>
                                        <p:tav tm="100000">
                                          <p:val>
                                            <p:strVal val="#ppt_y"/>
                                          </p:val>
                                        </p:tav>
                                      </p:tavLst>
                                    </p:anim>
                                  </p:childTnLst>
                                </p:cTn>
                              </p:par>
                            </p:childTnLst>
                          </p:cTn>
                        </p:par>
                        <p:par>
                          <p:cTn id="10" fill="hold">
                            <p:stCondLst>
                              <p:cond delay="3250"/>
                            </p:stCondLst>
                            <p:childTnLst>
                              <p:par>
                                <p:cTn id="11" presetID="10" presetClass="entr" presetSubtype="0" fill="hold" nodeType="afterEffect">
                                  <p:stCondLst>
                                    <p:cond delay="100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par>
                          <p:cTn id="14" fill="hold">
                            <p:stCondLst>
                              <p:cond delay="4750"/>
                            </p:stCondLst>
                            <p:childTnLst>
                              <p:par>
                                <p:cTn id="15" presetID="1" presetClass="entr" presetSubtype="0" fill="hold" grpId="0" nodeType="afterEffect">
                                  <p:stCondLst>
                                    <p:cond delay="150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6250"/>
                            </p:stCondLst>
                            <p:childTnLst>
                              <p:par>
                                <p:cTn id="18" presetID="42" presetClass="entr" presetSubtype="0" fill="hold" grpId="0" nodeType="afterEffect">
                                  <p:stCondLst>
                                    <p:cond delay="1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 presetClass="entr" presetSubtype="0" fill="hold" nodeType="afterEffect">
                                  <p:stCondLst>
                                    <p:cond delay="500"/>
                                  </p:stCondLst>
                                  <p:childTnLst>
                                    <p:set>
                                      <p:cBhvr>
                                        <p:cTn id="31" dur="1" fill="hold">
                                          <p:stCondLst>
                                            <p:cond delay="249"/>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5215"/>
            <a:ext cx="2076605" cy="288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Documents and Settings\Judy\My Documents\Innovare Environmental\presentations\SARBS 7-16-13 plastics\fleece pants.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rot="21117463">
            <a:off x="1363340" y="2855153"/>
            <a:ext cx="1830906" cy="3278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0678">
            <a:off x="3417333" y="2121616"/>
            <a:ext cx="5184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90800" y="716313"/>
            <a:ext cx="6017379" cy="954107"/>
          </a:xfrm>
          <a:prstGeom prst="rect">
            <a:avLst/>
          </a:prstGeom>
          <a:solidFill>
            <a:srgbClr val="E6EFAF"/>
          </a:solidFill>
          <a:effectLst>
            <a:innerShdw blurRad="279400" dist="50800">
              <a:prstClr val="black">
                <a:alpha val="50000"/>
              </a:prstClr>
            </a:innerShdw>
          </a:effectLst>
        </p:spPr>
        <p:txBody>
          <a:bodyPr wrap="square">
            <a:spAutoFit/>
          </a:bodyPr>
          <a:lstStyle/>
          <a:p>
            <a:pPr algn="ctr"/>
            <a:r>
              <a:rPr lang="en-US" sz="2800" dirty="0"/>
              <a:t>how does synthetic lint get into sewage??</a:t>
            </a:r>
          </a:p>
        </p:txBody>
      </p:sp>
      <p:sp>
        <p:nvSpPr>
          <p:cNvPr id="6" name="Rectangle 5"/>
          <p:cNvSpPr/>
          <p:nvPr/>
        </p:nvSpPr>
        <p:spPr>
          <a:xfrm rot="1114738">
            <a:off x="363280" y="5563814"/>
            <a:ext cx="2937984" cy="369332"/>
          </a:xfrm>
          <a:prstGeom prst="rect">
            <a:avLst/>
          </a:prstGeom>
        </p:spPr>
        <p:txBody>
          <a:bodyPr wrap="none">
            <a:spAutoFit/>
          </a:bodyPr>
          <a:lstStyle/>
          <a:p>
            <a:r>
              <a:rPr lang="en-US" dirty="0">
                <a:effectLst>
                  <a:glow rad="127000">
                    <a:schemeClr val="tx2">
                      <a:lumMod val="60000"/>
                      <a:lumOff val="40000"/>
                    </a:schemeClr>
                  </a:glow>
                </a:effectLst>
              </a:rPr>
              <a:t>polyester-acrylic</a:t>
            </a:r>
            <a:r>
              <a:rPr lang="en-US" dirty="0"/>
              <a:t> composition</a:t>
            </a:r>
          </a:p>
        </p:txBody>
      </p:sp>
      <p:sp>
        <p:nvSpPr>
          <p:cNvPr id="13" name="Rectangle 12"/>
          <p:cNvSpPr/>
          <p:nvPr/>
        </p:nvSpPr>
        <p:spPr>
          <a:xfrm>
            <a:off x="3163510" y="4953000"/>
            <a:ext cx="6017379" cy="954107"/>
          </a:xfrm>
          <a:prstGeom prst="rect">
            <a:avLst/>
          </a:prstGeom>
          <a:solidFill>
            <a:srgbClr val="E6EFAF"/>
          </a:solidFill>
          <a:effectLst>
            <a:innerShdw blurRad="279400" dist="50800">
              <a:prstClr val="black">
                <a:alpha val="50000"/>
              </a:prstClr>
            </a:innerShdw>
          </a:effectLst>
        </p:spPr>
        <p:txBody>
          <a:bodyPr wrap="square">
            <a:spAutoFit/>
          </a:bodyPr>
          <a:lstStyle/>
          <a:p>
            <a:pPr algn="ctr"/>
            <a:r>
              <a:rPr lang="en-US" sz="2800" dirty="0" smtClean="0"/>
              <a:t>Microplastic lint producers – fleece, polyester-acrylic materials</a:t>
            </a:r>
            <a:endParaRPr lang="en-US" sz="2800" dirty="0"/>
          </a:p>
        </p:txBody>
      </p:sp>
    </p:spTree>
    <p:extLst>
      <p:ext uri="{BB962C8B-B14F-4D97-AF65-F5344CB8AC3E}">
        <p14:creationId xmlns:p14="http://schemas.microsoft.com/office/powerpoint/2010/main" val="223905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1" presetClass="entr" presetSubtype="0" fill="hold" nodeType="withEffect">
                                  <p:stCondLst>
                                    <p:cond delay="1250"/>
                                  </p:stCondLst>
                                  <p:childTnLst>
                                    <p:set>
                                      <p:cBhvr>
                                        <p:cTn id="9" dur="1" fill="hold">
                                          <p:stCondLst>
                                            <p:cond delay="0"/>
                                          </p:stCondLst>
                                        </p:cTn>
                                        <p:tgtEl>
                                          <p:spTgt spid="2051"/>
                                        </p:tgtEl>
                                        <p:attrNameLst>
                                          <p:attrName>style.visibility</p:attrName>
                                        </p:attrNameLst>
                                      </p:cBhvr>
                                      <p:to>
                                        <p:strVal val="visible"/>
                                      </p:to>
                                    </p:set>
                                    <p:anim calcmode="lin" valueType="num">
                                      <p:cBhvr>
                                        <p:cTn id="10" dur="1000" fill="hold"/>
                                        <p:tgtEl>
                                          <p:spTgt spid="2051"/>
                                        </p:tgtEl>
                                        <p:attrNameLst>
                                          <p:attrName>ppt_w</p:attrName>
                                        </p:attrNameLst>
                                      </p:cBhvr>
                                      <p:tavLst>
                                        <p:tav tm="0">
                                          <p:val>
                                            <p:fltVal val="0"/>
                                          </p:val>
                                        </p:tav>
                                        <p:tav tm="100000">
                                          <p:val>
                                            <p:strVal val="#ppt_w"/>
                                          </p:val>
                                        </p:tav>
                                      </p:tavLst>
                                    </p:anim>
                                    <p:anim calcmode="lin" valueType="num">
                                      <p:cBhvr>
                                        <p:cTn id="11" dur="1000" fill="hold"/>
                                        <p:tgtEl>
                                          <p:spTgt spid="2051"/>
                                        </p:tgtEl>
                                        <p:attrNameLst>
                                          <p:attrName>ppt_h</p:attrName>
                                        </p:attrNameLst>
                                      </p:cBhvr>
                                      <p:tavLst>
                                        <p:tav tm="0">
                                          <p:val>
                                            <p:fltVal val="0"/>
                                          </p:val>
                                        </p:tav>
                                        <p:tav tm="100000">
                                          <p:val>
                                            <p:strVal val="#ppt_h"/>
                                          </p:val>
                                        </p:tav>
                                      </p:tavLst>
                                    </p:anim>
                                    <p:anim calcmode="lin" valueType="num">
                                      <p:cBhvr>
                                        <p:cTn id="12" dur="1000" fill="hold"/>
                                        <p:tgtEl>
                                          <p:spTgt spid="2051"/>
                                        </p:tgtEl>
                                        <p:attrNameLst>
                                          <p:attrName>style.rotation</p:attrName>
                                        </p:attrNameLst>
                                      </p:cBhvr>
                                      <p:tavLst>
                                        <p:tav tm="0">
                                          <p:val>
                                            <p:fltVal val="90"/>
                                          </p:val>
                                        </p:tav>
                                        <p:tav tm="100000">
                                          <p:val>
                                            <p:fltVal val="0"/>
                                          </p:val>
                                        </p:tav>
                                      </p:tavLst>
                                    </p:anim>
                                    <p:animEffect transition="in" filter="fade">
                                      <p:cBhvr>
                                        <p:cTn id="13" dur="1000"/>
                                        <p:tgtEl>
                                          <p:spTgt spid="2051"/>
                                        </p:tgtEl>
                                      </p:cBhvr>
                                    </p:animEffect>
                                  </p:childTnLst>
                                </p:cTn>
                              </p:par>
                            </p:childTnLst>
                          </p:cTn>
                        </p:par>
                        <p:par>
                          <p:cTn id="14" fill="hold">
                            <p:stCondLst>
                              <p:cond delay="2250"/>
                            </p:stCondLst>
                            <p:childTnLst>
                              <p:par>
                                <p:cTn id="15" presetID="2" presetClass="entr" presetSubtype="4" fill="hold" nodeType="afterEffect">
                                  <p:stCondLst>
                                    <p:cond delay="750"/>
                                  </p:stCondLst>
                                  <p:childTnLst>
                                    <p:set>
                                      <p:cBhvr>
                                        <p:cTn id="16" dur="1" fill="hold">
                                          <p:stCondLst>
                                            <p:cond delay="0"/>
                                          </p:stCondLst>
                                        </p:cTn>
                                        <p:tgtEl>
                                          <p:spTgt spid="2053"/>
                                        </p:tgtEl>
                                        <p:attrNameLst>
                                          <p:attrName>style.visibility</p:attrName>
                                        </p:attrNameLst>
                                      </p:cBhvr>
                                      <p:to>
                                        <p:strVal val="visible"/>
                                      </p:to>
                                    </p:set>
                                    <p:anim calcmode="lin" valueType="num">
                                      <p:cBhvr additive="base">
                                        <p:cTn id="17" dur="500" fill="hold"/>
                                        <p:tgtEl>
                                          <p:spTgt spid="2053"/>
                                        </p:tgtEl>
                                        <p:attrNameLst>
                                          <p:attrName>ppt_x</p:attrName>
                                        </p:attrNameLst>
                                      </p:cBhvr>
                                      <p:tavLst>
                                        <p:tav tm="0">
                                          <p:val>
                                            <p:strVal val="#ppt_x"/>
                                          </p:val>
                                        </p:tav>
                                        <p:tav tm="100000">
                                          <p:val>
                                            <p:strVal val="#ppt_x"/>
                                          </p:val>
                                        </p:tav>
                                      </p:tavLst>
                                    </p:anim>
                                    <p:anim calcmode="lin" valueType="num">
                                      <p:cBhvr additive="base">
                                        <p:cTn id="18" dur="500" fill="hold"/>
                                        <p:tgtEl>
                                          <p:spTgt spid="2053"/>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1"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4500"/>
                            </p:stCondLst>
                            <p:childTnLst>
                              <p:par>
                                <p:cTn id="23" presetID="22" presetClass="entr" presetSubtype="4" fill="hold" nodeType="afterEffect">
                                  <p:stCondLst>
                                    <p:cond delay="1250"/>
                                  </p:stCondLst>
                                  <p:childTnLst>
                                    <p:set>
                                      <p:cBhvr>
                                        <p:cTn id="24" dur="1" fill="hold">
                                          <p:stCondLst>
                                            <p:cond delay="0"/>
                                          </p:stCondLst>
                                        </p:cTn>
                                        <p:tgtEl>
                                          <p:spTgt spid="2054"/>
                                        </p:tgtEl>
                                        <p:attrNameLst>
                                          <p:attrName>style.visibility</p:attrName>
                                        </p:attrNameLst>
                                      </p:cBhvr>
                                      <p:to>
                                        <p:strVal val="visible"/>
                                      </p:to>
                                    </p:set>
                                    <p:animEffect transition="in" filter="wipe(down)">
                                      <p:cBhvr>
                                        <p:cTn id="2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696287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286000"/>
            <a:ext cx="3200400"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561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7250" y="457200"/>
            <a:ext cx="5111750" cy="1098550"/>
          </a:xfrm>
        </p:spPr>
        <p:txBody>
          <a:bodyPr>
            <a:normAutofit/>
          </a:bodyPr>
          <a:lstStyle/>
          <a:p>
            <a:pPr marL="0" indent="0">
              <a:buNone/>
            </a:pPr>
            <a:r>
              <a:rPr lang="en-US" sz="3600" b="1" dirty="0" smtClean="0"/>
              <a:t>What is the solution?</a:t>
            </a:r>
          </a:p>
          <a:p>
            <a:pPr marL="0" indent="0">
              <a:buNone/>
            </a:pPr>
            <a:endParaRPr lang="en-US" dirty="0"/>
          </a:p>
        </p:txBody>
      </p:sp>
      <p:sp>
        <p:nvSpPr>
          <p:cNvPr id="5" name="TextBox 4"/>
          <p:cNvSpPr txBox="1"/>
          <p:nvPr/>
        </p:nvSpPr>
        <p:spPr>
          <a:xfrm>
            <a:off x="1219200" y="5490120"/>
            <a:ext cx="6705600" cy="769441"/>
          </a:xfrm>
          <a:prstGeom prst="rect">
            <a:avLst/>
          </a:prstGeom>
          <a:solidFill>
            <a:schemeClr val="accent3">
              <a:lumMod val="60000"/>
              <a:lumOff val="40000"/>
              <a:alpha val="55000"/>
            </a:schemeClr>
          </a:solidFill>
        </p:spPr>
        <p:txBody>
          <a:bodyPr wrap="square" rtlCol="0">
            <a:spAutoFit/>
          </a:bodyPr>
          <a:lstStyle/>
          <a:p>
            <a:pPr lvl="0" algn="ctr">
              <a:spcBef>
                <a:spcPct val="20000"/>
              </a:spcBef>
            </a:pPr>
            <a:r>
              <a:rPr lang="en-US" sz="4400" b="1" dirty="0">
                <a:solidFill>
                  <a:prstClr val="black"/>
                </a:solidFill>
              </a:rPr>
              <a:t>It’s a “People Problem”.</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895600"/>
            <a:ext cx="34671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28800" y="3632775"/>
            <a:ext cx="5410200" cy="584775"/>
          </a:xfrm>
          <a:prstGeom prst="rect">
            <a:avLst/>
          </a:prstGeom>
          <a:solidFill>
            <a:schemeClr val="bg2">
              <a:lumMod val="90000"/>
              <a:alpha val="72000"/>
            </a:schemeClr>
          </a:solidFill>
        </p:spPr>
        <p:txBody>
          <a:bodyPr wrap="square" rtlCol="0">
            <a:spAutoFit/>
          </a:bodyPr>
          <a:lstStyle/>
          <a:p>
            <a:pPr lvl="0">
              <a:spcBef>
                <a:spcPct val="20000"/>
              </a:spcBef>
            </a:pPr>
            <a:r>
              <a:rPr lang="en-US" sz="3200" b="1" dirty="0">
                <a:solidFill>
                  <a:prstClr val="black"/>
                </a:solidFill>
              </a:rPr>
              <a:t>With disposability comes litter. </a:t>
            </a:r>
          </a:p>
        </p:txBody>
      </p:sp>
    </p:spTree>
    <p:extLst>
      <p:ext uri="{BB962C8B-B14F-4D97-AF65-F5344CB8AC3E}">
        <p14:creationId xmlns:p14="http://schemas.microsoft.com/office/powerpoint/2010/main" val="1958710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8525">
            <a:off x="6176998" y="544870"/>
            <a:ext cx="26193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98186">
            <a:off x="6019800" y="3209925"/>
            <a:ext cx="26479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23723">
            <a:off x="30665" y="3184002"/>
            <a:ext cx="3576501" cy="349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7492" y="284877"/>
            <a:ext cx="4672591" cy="310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0708" y="232352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840" y="1822093"/>
            <a:ext cx="22860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0708" y="3733800"/>
            <a:ext cx="21717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799" y="4117105"/>
            <a:ext cx="22002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11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75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par>
                          <p:cTn id="8" fill="hold">
                            <p:stCondLst>
                              <p:cond delay="2250"/>
                            </p:stCondLst>
                            <p:childTnLst>
                              <p:par>
                                <p:cTn id="9" presetID="42" presetClass="entr" presetSubtype="0" fill="hold" nodeType="afterEffect">
                                  <p:stCondLst>
                                    <p:cond delay="0"/>
                                  </p:stCondLst>
                                  <p:childTnLst>
                                    <p:set>
                                      <p:cBhvr>
                                        <p:cTn id="10" dur="1" fill="hold">
                                          <p:stCondLst>
                                            <p:cond delay="0"/>
                                          </p:stCondLst>
                                        </p:cTn>
                                        <p:tgtEl>
                                          <p:spTgt spid="21507"/>
                                        </p:tgtEl>
                                        <p:attrNameLst>
                                          <p:attrName>style.visibility</p:attrName>
                                        </p:attrNameLst>
                                      </p:cBhvr>
                                      <p:to>
                                        <p:strVal val="visible"/>
                                      </p:to>
                                    </p:set>
                                    <p:animEffect transition="in" filter="fade">
                                      <p:cBhvr>
                                        <p:cTn id="11" dur="1000"/>
                                        <p:tgtEl>
                                          <p:spTgt spid="21507"/>
                                        </p:tgtEl>
                                      </p:cBhvr>
                                    </p:animEffect>
                                    <p:anim calcmode="lin" valueType="num">
                                      <p:cBhvr>
                                        <p:cTn id="12" dur="1000" fill="hold"/>
                                        <p:tgtEl>
                                          <p:spTgt spid="21507"/>
                                        </p:tgtEl>
                                        <p:attrNameLst>
                                          <p:attrName>ppt_x</p:attrName>
                                        </p:attrNameLst>
                                      </p:cBhvr>
                                      <p:tavLst>
                                        <p:tav tm="0">
                                          <p:val>
                                            <p:strVal val="#ppt_x"/>
                                          </p:val>
                                        </p:tav>
                                        <p:tav tm="100000">
                                          <p:val>
                                            <p:strVal val="#ppt_x"/>
                                          </p:val>
                                        </p:tav>
                                      </p:tavLst>
                                    </p:anim>
                                    <p:anim calcmode="lin" valueType="num">
                                      <p:cBhvr>
                                        <p:cTn id="13"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750"/>
                                  </p:stCondLst>
                                  <p:childTnLst>
                                    <p:set>
                                      <p:cBhvr>
                                        <p:cTn id="17" dur="1" fill="hold">
                                          <p:stCondLst>
                                            <p:cond delay="0"/>
                                          </p:stCondLst>
                                        </p:cTn>
                                        <p:tgtEl>
                                          <p:spTgt spid="21508"/>
                                        </p:tgtEl>
                                        <p:attrNameLst>
                                          <p:attrName>style.visibility</p:attrName>
                                        </p:attrNameLst>
                                      </p:cBhvr>
                                      <p:to>
                                        <p:strVal val="visible"/>
                                      </p:to>
                                    </p:set>
                                    <p:anim calcmode="lin" valueType="num">
                                      <p:cBhvr additive="base">
                                        <p:cTn id="18" dur="500" fill="hold"/>
                                        <p:tgtEl>
                                          <p:spTgt spid="21508"/>
                                        </p:tgtEl>
                                        <p:attrNameLst>
                                          <p:attrName>ppt_x</p:attrName>
                                        </p:attrNameLst>
                                      </p:cBhvr>
                                      <p:tavLst>
                                        <p:tav tm="0">
                                          <p:val>
                                            <p:strVal val="#ppt_x"/>
                                          </p:val>
                                        </p:tav>
                                        <p:tav tm="100000">
                                          <p:val>
                                            <p:strVal val="#ppt_x"/>
                                          </p:val>
                                        </p:tav>
                                      </p:tavLst>
                                    </p:anim>
                                    <p:anim calcmode="lin" valueType="num">
                                      <p:cBhvr additive="base">
                                        <p:cTn id="19" dur="500" fill="hold"/>
                                        <p:tgtEl>
                                          <p:spTgt spid="2150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nodeType="afterEffect">
                                  <p:stCondLst>
                                    <p:cond delay="0"/>
                                  </p:stCondLst>
                                  <p:childTnLst>
                                    <p:set>
                                      <p:cBhvr>
                                        <p:cTn id="22" dur="1" fill="hold">
                                          <p:stCondLst>
                                            <p:cond delay="0"/>
                                          </p:stCondLst>
                                        </p:cTn>
                                        <p:tgtEl>
                                          <p:spTgt spid="21515"/>
                                        </p:tgtEl>
                                        <p:attrNameLst>
                                          <p:attrName>style.visibility</p:attrName>
                                        </p:attrNameLst>
                                      </p:cBhvr>
                                      <p:to>
                                        <p:strVal val="visible"/>
                                      </p:to>
                                    </p:set>
                                    <p:anim calcmode="lin" valueType="num">
                                      <p:cBhvr additive="base">
                                        <p:cTn id="23" dur="500" fill="hold"/>
                                        <p:tgtEl>
                                          <p:spTgt spid="21515"/>
                                        </p:tgtEl>
                                        <p:attrNameLst>
                                          <p:attrName>ppt_x</p:attrName>
                                        </p:attrNameLst>
                                      </p:cBhvr>
                                      <p:tavLst>
                                        <p:tav tm="0">
                                          <p:val>
                                            <p:strVal val="#ppt_x"/>
                                          </p:val>
                                        </p:tav>
                                        <p:tav tm="100000">
                                          <p:val>
                                            <p:strVal val="#ppt_x"/>
                                          </p:val>
                                        </p:tav>
                                      </p:tavLst>
                                    </p:anim>
                                    <p:anim calcmode="lin" valueType="num">
                                      <p:cBhvr additive="base">
                                        <p:cTn id="24" dur="500" fill="hold"/>
                                        <p:tgtEl>
                                          <p:spTgt spid="21515"/>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 presetClass="entr" presetSubtype="4" fill="hold" nodeType="afterEffect">
                                  <p:stCondLst>
                                    <p:cond delay="1250"/>
                                  </p:stCondLst>
                                  <p:childTnLst>
                                    <p:set>
                                      <p:cBhvr>
                                        <p:cTn id="27" dur="1" fill="hold">
                                          <p:stCondLst>
                                            <p:cond delay="0"/>
                                          </p:stCondLst>
                                        </p:cTn>
                                        <p:tgtEl>
                                          <p:spTgt spid="21514"/>
                                        </p:tgtEl>
                                        <p:attrNameLst>
                                          <p:attrName>style.visibility</p:attrName>
                                        </p:attrNameLst>
                                      </p:cBhvr>
                                      <p:to>
                                        <p:strVal val="visible"/>
                                      </p:to>
                                    </p:set>
                                    <p:anim calcmode="lin" valueType="num">
                                      <p:cBhvr additive="base">
                                        <p:cTn id="28" dur="500" fill="hold"/>
                                        <p:tgtEl>
                                          <p:spTgt spid="21514"/>
                                        </p:tgtEl>
                                        <p:attrNameLst>
                                          <p:attrName>ppt_x</p:attrName>
                                        </p:attrNameLst>
                                      </p:cBhvr>
                                      <p:tavLst>
                                        <p:tav tm="0">
                                          <p:val>
                                            <p:strVal val="#ppt_x"/>
                                          </p:val>
                                        </p:tav>
                                        <p:tav tm="100000">
                                          <p:val>
                                            <p:strVal val="#ppt_x"/>
                                          </p:val>
                                        </p:tav>
                                      </p:tavLst>
                                    </p:anim>
                                    <p:anim calcmode="lin" valueType="num">
                                      <p:cBhvr additive="base">
                                        <p:cTn id="29" dur="500" fill="hold"/>
                                        <p:tgtEl>
                                          <p:spTgt spid="2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0450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34206" y="659011"/>
            <a:ext cx="5204794" cy="4708981"/>
          </a:xfrm>
          <a:prstGeom prst="rect">
            <a:avLst/>
          </a:prstGeom>
          <a:solidFill>
            <a:srgbClr val="E6EFAF">
              <a:alpha val="68000"/>
            </a:srgbClr>
          </a:solidFill>
          <a:effectLst>
            <a:innerShdw blurRad="279400" dist="50800">
              <a:prstClr val="black">
                <a:alpha val="50000"/>
              </a:prstClr>
            </a:innerShdw>
          </a:effectLst>
        </p:spPr>
        <p:txBody>
          <a:bodyPr wrap="square">
            <a:spAutoFit/>
          </a:bodyPr>
          <a:lstStyle>
            <a:defPPr>
              <a:defRPr lang="en-US"/>
            </a:defPPr>
            <a:lvl1pPr algn="ctr"/>
          </a:lstStyle>
          <a:p>
            <a:r>
              <a:rPr lang="en-US" sz="2400" b="1" dirty="0"/>
              <a:t>Intrigued? </a:t>
            </a:r>
          </a:p>
          <a:p>
            <a:endParaRPr lang="en-US" sz="2400" b="1" dirty="0"/>
          </a:p>
          <a:p>
            <a:r>
              <a:rPr lang="en-US" sz="2400" b="1" dirty="0"/>
              <a:t>Visit these for more information:</a:t>
            </a:r>
          </a:p>
          <a:p>
            <a:endParaRPr lang="en-US" sz="2400" b="1" dirty="0"/>
          </a:p>
          <a:p>
            <a:r>
              <a:rPr lang="en-US" sz="2400" b="1" dirty="0"/>
              <a:t>Algalita.org</a:t>
            </a:r>
          </a:p>
          <a:p>
            <a:endParaRPr lang="en-US" sz="2400" b="1" dirty="0"/>
          </a:p>
          <a:p>
            <a:r>
              <a:rPr lang="en-US" sz="2400" b="1" dirty="0" smtClean="0"/>
              <a:t>5gyres.org</a:t>
            </a:r>
          </a:p>
          <a:p>
            <a:endParaRPr lang="en-US" sz="2400" b="1" dirty="0"/>
          </a:p>
          <a:p>
            <a:r>
              <a:rPr lang="en-US" sz="2400" b="1" dirty="0" smtClean="0"/>
              <a:t>PlasticPollutionCoalition.org</a:t>
            </a:r>
          </a:p>
          <a:p>
            <a:endParaRPr lang="en-US" sz="2400" b="1" dirty="0"/>
          </a:p>
          <a:p>
            <a:r>
              <a:rPr lang="en-US" sz="2400" b="1" dirty="0" smtClean="0"/>
              <a:t>Surfrider.org</a:t>
            </a:r>
            <a:endParaRPr lang="en-US" sz="2400" b="1" dirty="0"/>
          </a:p>
          <a:p>
            <a:endParaRPr lang="en-US" dirty="0"/>
          </a:p>
          <a:p>
            <a:endParaRPr lang="en-US" dirty="0"/>
          </a:p>
        </p:txBody>
      </p:sp>
    </p:spTree>
    <p:extLst>
      <p:ext uri="{BB962C8B-B14F-4D97-AF65-F5344CB8AC3E}">
        <p14:creationId xmlns:p14="http://schemas.microsoft.com/office/powerpoint/2010/main" val="376800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143000" y="454967"/>
            <a:ext cx="5583629" cy="461665"/>
          </a:xfrm>
          <a:prstGeom prst="rect">
            <a:avLst/>
          </a:prstGeom>
          <a:solidFill>
            <a:srgbClr val="E6EFAF"/>
          </a:solidFill>
          <a:effectLst>
            <a:innerShdw blurRad="279400" dist="50800">
              <a:prstClr val="black">
                <a:alpha val="50000"/>
              </a:prstClr>
            </a:innerShdw>
            <a:softEdge rad="63500"/>
          </a:effectLst>
        </p:spPr>
        <p:txBody>
          <a:bodyPr vert="horz" wrap="square" lIns="91440" tIns="45720" rIns="91440" bIns="45720" rtlCol="0">
            <a:spAutoFit/>
          </a:bodyPr>
          <a:lstStyle/>
          <a:p>
            <a:pPr algn="ctr">
              <a:spcBef>
                <a:spcPct val="20000"/>
              </a:spcBef>
              <a:buFont typeface="Arial" pitchFamily="34" charset="0"/>
              <a:buNone/>
            </a:pPr>
            <a:r>
              <a:rPr lang="en-US" sz="2400" b="1" dirty="0" smtClean="0"/>
              <a:t>facebook.com/</a:t>
            </a:r>
            <a:r>
              <a:rPr lang="en-US" sz="2400" b="1" dirty="0" err="1" smtClean="0"/>
              <a:t>InnovareEnvironmental</a:t>
            </a:r>
            <a:endParaRPr lang="en-US" sz="2400" b="1" dirty="0"/>
          </a:p>
        </p:txBody>
      </p:sp>
      <p:sp>
        <p:nvSpPr>
          <p:cNvPr id="6" name="Rectangle 5"/>
          <p:cNvSpPr/>
          <p:nvPr/>
        </p:nvSpPr>
        <p:spPr>
          <a:xfrm>
            <a:off x="2667000" y="990600"/>
            <a:ext cx="4522325" cy="461665"/>
          </a:xfrm>
          <a:prstGeom prst="rect">
            <a:avLst/>
          </a:prstGeom>
          <a:solidFill>
            <a:srgbClr val="E6EFAF"/>
          </a:solidFill>
          <a:effectLst>
            <a:innerShdw blurRad="279400" dist="50800">
              <a:prstClr val="black">
                <a:alpha val="50000"/>
              </a:prstClr>
            </a:innerShdw>
            <a:softEdge rad="63500"/>
          </a:effectLst>
        </p:spPr>
        <p:txBody>
          <a:bodyPr vert="horz" wrap="square" lIns="91440" tIns="45720" rIns="91440" bIns="45720" rtlCol="0">
            <a:spAutoFit/>
          </a:bodyPr>
          <a:lstStyle/>
          <a:p>
            <a:pPr algn="ctr">
              <a:spcBef>
                <a:spcPct val="20000"/>
              </a:spcBef>
              <a:buFont typeface="Arial" pitchFamily="34" charset="0"/>
              <a:buNone/>
            </a:pPr>
            <a:r>
              <a:rPr lang="en-US" sz="2400" b="1" dirty="0"/>
              <a:t>twitter.com/Innovare4Water</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6668">
            <a:off x="5867399" y="1380961"/>
            <a:ext cx="2984500" cy="331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6200" y="1600200"/>
            <a:ext cx="5360525" cy="461665"/>
          </a:xfrm>
          <a:prstGeom prst="rect">
            <a:avLst/>
          </a:prstGeom>
          <a:solidFill>
            <a:srgbClr val="E6EFAF"/>
          </a:solidFill>
          <a:effectLst>
            <a:innerShdw blurRad="279400" dist="50800">
              <a:prstClr val="black">
                <a:alpha val="50000"/>
              </a:prstClr>
            </a:innerShdw>
            <a:softEdge rad="63500"/>
          </a:effectLst>
        </p:spPr>
        <p:txBody>
          <a:bodyPr vert="horz" wrap="square" lIns="91440" tIns="45720" rIns="91440" bIns="45720" rtlCol="0">
            <a:spAutoFit/>
          </a:bodyPr>
          <a:lstStyle/>
          <a:p>
            <a:pPr algn="ctr">
              <a:spcBef>
                <a:spcPct val="20000"/>
              </a:spcBef>
              <a:buFont typeface="Arial" pitchFamily="34" charset="0"/>
              <a:buNone/>
            </a:pPr>
            <a:r>
              <a:rPr lang="en-US" sz="2400" b="1" dirty="0" smtClean="0"/>
              <a:t>Jmarquez@Innovare4Water.com</a:t>
            </a:r>
            <a:endParaRPr lang="en-US" sz="2400" b="1" dirty="0"/>
          </a:p>
        </p:txBody>
      </p:sp>
    </p:spTree>
    <p:extLst>
      <p:ext uri="{BB962C8B-B14F-4D97-AF65-F5344CB8AC3E}">
        <p14:creationId xmlns:p14="http://schemas.microsoft.com/office/powerpoint/2010/main" val="39056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2076"/>
            <a:ext cx="9297988" cy="695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Grp="1" noChangeAspect="1" noChangeArrowheads="1"/>
          </p:cNvPicPr>
          <p:nvPr>
            <p:ph idx="1"/>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050" y="1981200"/>
            <a:ext cx="9297988" cy="3732145"/>
          </a:xfrm>
          <a:prstGeom prst="rect">
            <a:avLst/>
          </a:prstGeom>
          <a:solidFill>
            <a:schemeClr val="accent1">
              <a:lumMod val="40000"/>
              <a:lumOff val="60000"/>
              <a:alpha val="93000"/>
            </a:schemeClr>
          </a:solidFill>
          <a:ln>
            <a:noFill/>
          </a:ln>
          <a:effectLst/>
        </p:spPr>
      </p:pic>
      <p:sp>
        <p:nvSpPr>
          <p:cNvPr id="5" name="Title 4"/>
          <p:cNvSpPr txBox="1">
            <a:spLocks noGrp="1"/>
          </p:cNvSpPr>
          <p:nvPr>
            <p:ph type="title"/>
          </p:nvPr>
        </p:nvSpPr>
        <p:spPr>
          <a:xfrm>
            <a:off x="457200" y="122863"/>
            <a:ext cx="8229600" cy="1446550"/>
          </a:xfrm>
          <a:prstGeom prst="rect">
            <a:avLst/>
          </a:prstGeom>
          <a:solidFill>
            <a:schemeClr val="accent1"/>
          </a:solidFill>
        </p:spPr>
        <p:txBody>
          <a:bodyPr wrap="square" rtlCol="0">
            <a:spAutoFit/>
          </a:bodyPr>
          <a:lstStyle/>
          <a:p>
            <a:r>
              <a:rPr lang="en-US" dirty="0" smtClean="0">
                <a:solidFill>
                  <a:schemeClr val="bg1"/>
                </a:solidFill>
              </a:rPr>
              <a:t>Plastic fragments, hiding in plain sight, in a “plastic soup”</a:t>
            </a:r>
            <a:endParaRPr lang="en-US" dirty="0">
              <a:solidFill>
                <a:schemeClr val="bg1"/>
              </a:solidFill>
            </a:endParaRPr>
          </a:p>
        </p:txBody>
      </p:sp>
    </p:spTree>
    <p:extLst>
      <p:ext uri="{BB962C8B-B14F-4D97-AF65-F5344CB8AC3E}">
        <p14:creationId xmlns:p14="http://schemas.microsoft.com/office/powerpoint/2010/main" val="21041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75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7870564" cy="363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3193097" cy="439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3657600"/>
            <a:ext cx="8991600" cy="279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70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2" presetClass="entr" presetSubtype="4" fill="hold" nodeType="afterEffect">
                                  <p:stCondLst>
                                    <p:cond delay="1500"/>
                                  </p:stCondLst>
                                  <p:childTnLst>
                                    <p:set>
                                      <p:cBhvr>
                                        <p:cTn id="12" dur="1" fill="hold">
                                          <p:stCondLst>
                                            <p:cond delay="0"/>
                                          </p:stCondLst>
                                        </p:cTn>
                                        <p:tgtEl>
                                          <p:spTgt spid="11267"/>
                                        </p:tgtEl>
                                        <p:attrNameLst>
                                          <p:attrName>style.visibility</p:attrName>
                                        </p:attrNameLst>
                                      </p:cBhvr>
                                      <p:to>
                                        <p:strVal val="visible"/>
                                      </p:to>
                                    </p:set>
                                    <p:animEffect transition="in" filter="wipe(down)">
                                      <p:cBhvr>
                                        <p:cTn id="13"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2" y="715962"/>
            <a:ext cx="5707063"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47800" y="5083948"/>
            <a:ext cx="6324600" cy="1200329"/>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pPr>
            <a:r>
              <a:rPr lang="en-US" sz="2400" dirty="0"/>
              <a:t>Discarded or lost fishing gear such as lines, nets and buoys are especially dangerous </a:t>
            </a:r>
            <a:endParaRPr lang="en-US" sz="2400" dirty="0" smtClean="0"/>
          </a:p>
          <a:p>
            <a:pPr algn="ctr">
              <a:spcBef>
                <a:spcPct val="0"/>
              </a:spcBef>
            </a:pPr>
            <a:r>
              <a:rPr lang="en-US" sz="2400" dirty="0" smtClean="0"/>
              <a:t>to </a:t>
            </a:r>
            <a:r>
              <a:rPr lang="en-US" sz="2400" dirty="0"/>
              <a:t>sea life. </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5722303" cy="156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371600"/>
            <a:ext cx="3975257" cy="298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21028" y="3230940"/>
            <a:ext cx="5098972" cy="1569660"/>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pPr>
            <a:r>
              <a:rPr lang="en-US" sz="2400" dirty="0"/>
              <a:t>Common marine debris items includes things like cigarette butts, cans, plastic bags and bottles, </a:t>
            </a:r>
            <a:r>
              <a:rPr lang="en-US" sz="2400" dirty="0" smtClean="0"/>
              <a:t>Styrofoam, </a:t>
            </a:r>
            <a:r>
              <a:rPr lang="en-US" sz="2400" dirty="0"/>
              <a:t>balloons, lighters, and toothbrushes. </a:t>
            </a:r>
          </a:p>
        </p:txBody>
      </p:sp>
    </p:spTree>
    <p:extLst>
      <p:ext uri="{BB962C8B-B14F-4D97-AF65-F5344CB8AC3E}">
        <p14:creationId xmlns:p14="http://schemas.microsoft.com/office/powerpoint/2010/main" val="145025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1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grpId="0" nodeType="after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606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1" y="5181600"/>
            <a:ext cx="4778049"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Photocopy trans="87000"/>
                    </a14:imgEffect>
                    <a14:imgEffect>
                      <a14:sharpenSoften amount="-7000"/>
                    </a14:imgEffect>
                    <a14:imgEffect>
                      <a14:saturation sat="25000"/>
                    </a14:imgEffect>
                  </a14:imgLayer>
                </a14:imgProps>
              </a:ext>
              <a:ext uri="{28A0092B-C50C-407E-A947-70E740481C1C}">
                <a14:useLocalDpi xmlns:a14="http://schemas.microsoft.com/office/drawing/2010/main" val="0"/>
              </a:ext>
            </a:extLst>
          </a:blip>
          <a:srcRect/>
          <a:stretch>
            <a:fillRect/>
          </a:stretch>
        </p:blipFill>
        <p:spPr bwMode="auto">
          <a:xfrm>
            <a:off x="44451" y="76200"/>
            <a:ext cx="4754580" cy="1143000"/>
          </a:xfrm>
          <a:prstGeom prst="rect">
            <a:avLst/>
          </a:prstGeom>
          <a:solidFill>
            <a:srgbClr val="E6EFAF"/>
          </a:solidFill>
          <a:ln>
            <a:noFill/>
          </a:ln>
          <a:effectLst/>
        </p:spPr>
      </p:pic>
      <p:sp>
        <p:nvSpPr>
          <p:cNvPr id="2" name="Title 1"/>
          <p:cNvSpPr>
            <a:spLocks noGrp="1"/>
          </p:cNvSpPr>
          <p:nvPr>
            <p:ph type="title"/>
          </p:nvPr>
        </p:nvSpPr>
        <p:spPr>
          <a:xfrm>
            <a:off x="3505200" y="990600"/>
            <a:ext cx="5638800" cy="1569660"/>
          </a:xfrm>
          <a:solidFill>
            <a:srgbClr val="E6EFAF">
              <a:alpha val="87000"/>
            </a:srgbClr>
          </a:solidFill>
          <a:effectLst>
            <a:innerShdw blurRad="279400" dist="50800">
              <a:prstClr val="black">
                <a:alpha val="50000"/>
              </a:prstClr>
            </a:innerShdw>
          </a:effectLst>
        </p:spPr>
        <p:txBody>
          <a:bodyPr vert="horz" wrap="square" lIns="91440" tIns="45720" rIns="91440" bIns="45720" rtlCol="0" anchor="b">
            <a:spAutoFit/>
          </a:bodyPr>
          <a:lstStyle/>
          <a:p>
            <a:pPr algn="ctr">
              <a:buFont typeface="Arial" pitchFamily="34" charset="0"/>
            </a:pPr>
            <a:r>
              <a:rPr lang="en-US" sz="2400" b="0" dirty="0">
                <a:latin typeface="+mn-lt"/>
                <a:ea typeface="+mn-ea"/>
                <a:cs typeface="+mn-cs"/>
              </a:rPr>
              <a:t>Hundreds of kilometers off the coast of southern California lies the Great Pacific Garbage Patch, a vast soup of degraded plastic fragments.</a:t>
            </a:r>
          </a:p>
        </p:txBody>
      </p:sp>
      <p:sp>
        <p:nvSpPr>
          <p:cNvPr id="6" name="Rectangle 5"/>
          <p:cNvSpPr/>
          <p:nvPr/>
        </p:nvSpPr>
        <p:spPr>
          <a:xfrm>
            <a:off x="205740" y="2514600"/>
            <a:ext cx="5181600" cy="1938992"/>
          </a:xfrm>
          <a:prstGeom prst="rect">
            <a:avLst/>
          </a:prstGeom>
          <a:solidFill>
            <a:schemeClr val="accent6">
              <a:lumMod val="40000"/>
              <a:lumOff val="60000"/>
              <a:alpha val="87000"/>
            </a:schemeClr>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buFont typeface="Arial" pitchFamily="34" charset="0"/>
              <a:buNone/>
            </a:pPr>
            <a:r>
              <a:rPr lang="en-US" sz="2400" dirty="0" smtClean="0"/>
              <a:t>Plastic </a:t>
            </a:r>
            <a:r>
              <a:rPr lang="en-US" sz="2400" dirty="0"/>
              <a:t>pollution isn’t just a North Pacific phenomenon but rather a global problem with global implications for fisheries, tourism, marine ecosystems and human health</a:t>
            </a:r>
          </a:p>
        </p:txBody>
      </p:sp>
      <p:sp>
        <p:nvSpPr>
          <p:cNvPr id="7" name="Rectangle 6"/>
          <p:cNvSpPr/>
          <p:nvPr/>
        </p:nvSpPr>
        <p:spPr>
          <a:xfrm>
            <a:off x="4634064" y="3484096"/>
            <a:ext cx="4572000" cy="1938992"/>
          </a:xfrm>
          <a:prstGeom prst="rect">
            <a:avLst/>
          </a:prstGeom>
          <a:solidFill>
            <a:schemeClr val="accent3">
              <a:lumMod val="60000"/>
              <a:lumOff val="40000"/>
              <a:alpha val="97000"/>
            </a:schemeClr>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buFont typeface="Arial" pitchFamily="34" charset="0"/>
              <a:buNone/>
            </a:pPr>
            <a:r>
              <a:rPr lang="en-US" sz="2400" dirty="0"/>
              <a:t>On the other side of the country, tiny flecks of floating plastic swim in a swath of seemingly pristine Atlantic Ocean at least two-thirds the size of the United States.</a:t>
            </a:r>
          </a:p>
        </p:txBody>
      </p:sp>
      <p:sp>
        <p:nvSpPr>
          <p:cNvPr id="11" name="Rectangle 10"/>
          <p:cNvSpPr/>
          <p:nvPr/>
        </p:nvSpPr>
        <p:spPr>
          <a:xfrm>
            <a:off x="152400" y="4473168"/>
            <a:ext cx="4724400" cy="2185214"/>
          </a:xfrm>
          <a:prstGeom prst="rect">
            <a:avLst/>
          </a:prstGeom>
          <a:solidFill>
            <a:schemeClr val="bg2">
              <a:lumMod val="75000"/>
            </a:schemeClr>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pPr>
            <a:r>
              <a:rPr lang="en-US" sz="2400" dirty="0"/>
              <a:t>Researchers have estimated that for every </a:t>
            </a:r>
            <a:r>
              <a:rPr lang="en-US" sz="3200" dirty="0"/>
              <a:t>2.2 pounds </a:t>
            </a:r>
            <a:r>
              <a:rPr lang="en-US" sz="2400" dirty="0"/>
              <a:t>(1 kilogram) of plankton in </a:t>
            </a:r>
            <a:r>
              <a:rPr lang="en-US" sz="2400" dirty="0" smtClean="0"/>
              <a:t>these areas, </a:t>
            </a:r>
            <a:r>
              <a:rPr lang="en-US" sz="2400" dirty="0"/>
              <a:t>there is </a:t>
            </a:r>
            <a:r>
              <a:rPr lang="en-US" sz="3200" dirty="0"/>
              <a:t>13.2 pounds </a:t>
            </a:r>
            <a:r>
              <a:rPr lang="en-US" sz="2400" dirty="0"/>
              <a:t>(6 kilograms) of plastic. </a:t>
            </a:r>
          </a:p>
        </p:txBody>
      </p:sp>
    </p:spTree>
    <p:extLst>
      <p:ext uri="{BB962C8B-B14F-4D97-AF65-F5344CB8AC3E}">
        <p14:creationId xmlns:p14="http://schemas.microsoft.com/office/powerpoint/2010/main" val="251322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500"/>
                            </p:stCondLst>
                            <p:childTnLst>
                              <p:par>
                                <p:cTn id="9" presetID="10" presetClass="entr" presetSubtype="0" fill="hold" grpId="0" nodeType="afterEffect">
                                  <p:stCondLst>
                                    <p:cond delay="8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4000"/>
                            </p:stCondLst>
                            <p:childTnLst>
                              <p:par>
                                <p:cTn id="13" presetID="1" presetClass="entr" presetSubtype="0" fill="hold" grpId="0" nodeType="afterEffect">
                                  <p:stCondLst>
                                    <p:cond delay="7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21500"/>
                            </p:stCondLst>
                            <p:childTnLst>
                              <p:par>
                                <p:cTn id="16" presetID="10" presetClass="entr" presetSubtype="0" fill="hold" grpId="0" nodeType="afterEffect">
                                  <p:stCondLst>
                                    <p:cond delay="8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52399"/>
            <a:ext cx="5165007" cy="106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066800"/>
            <a:ext cx="5373688" cy="414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214" y="3581400"/>
            <a:ext cx="3994724" cy="299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066800"/>
            <a:ext cx="6553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81400" y="4941332"/>
            <a:ext cx="5181600" cy="1569660"/>
          </a:xfrm>
          <a:prstGeom prst="rect">
            <a:avLst/>
          </a:prstGeom>
          <a:solidFill>
            <a:srgbClr val="E6EFAF">
              <a:alpha val="87000"/>
            </a:srgbClr>
          </a:solidFill>
          <a:effectLst>
            <a:innerShdw blurRad="279400" dist="50800">
              <a:prstClr val="black">
                <a:alpha val="50000"/>
              </a:prstClr>
            </a:innerShdw>
          </a:effectLst>
        </p:spPr>
        <p:txBody>
          <a:bodyPr vert="horz" wrap="square" lIns="91440" tIns="45720" rIns="91440" bIns="45720" rtlCol="0" anchor="b">
            <a:spAutoFit/>
          </a:bodyPr>
          <a:lstStyle>
            <a:lvl1pPr algn="ctr">
              <a:spcBef>
                <a:spcPct val="0"/>
              </a:spcBef>
              <a:buFont typeface="Arial" pitchFamily="34" charset="0"/>
              <a:buNone/>
              <a:defRPr sz="2400" b="0"/>
            </a:lvl1pPr>
          </a:lstStyle>
          <a:p>
            <a:r>
              <a:rPr lang="en-US" dirty="0"/>
              <a:t>Plastic is accumulating on Midway Atoll – a 2 square-mile island in the Pacific, roughly halfway between North America and Asia</a:t>
            </a:r>
          </a:p>
        </p:txBody>
      </p:sp>
    </p:spTree>
    <p:extLst>
      <p:ext uri="{BB962C8B-B14F-4D97-AF65-F5344CB8AC3E}">
        <p14:creationId xmlns:p14="http://schemas.microsoft.com/office/powerpoint/2010/main" val="47088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1000"/>
                                        <p:tgtEl>
                                          <p:spTgt spid="14340"/>
                                        </p:tgtEl>
                                      </p:cBhvr>
                                    </p:animEffect>
                                    <p:anim calcmode="lin" valueType="num">
                                      <p:cBhvr>
                                        <p:cTn id="8" dur="1000" fill="hold"/>
                                        <p:tgtEl>
                                          <p:spTgt spid="14340"/>
                                        </p:tgtEl>
                                        <p:attrNameLst>
                                          <p:attrName>ppt_x</p:attrName>
                                        </p:attrNameLst>
                                      </p:cBhvr>
                                      <p:tavLst>
                                        <p:tav tm="0">
                                          <p:val>
                                            <p:strVal val="#ppt_x"/>
                                          </p:val>
                                        </p:tav>
                                        <p:tav tm="100000">
                                          <p:val>
                                            <p:strVal val="#ppt_x"/>
                                          </p:val>
                                        </p:tav>
                                      </p:tavLst>
                                    </p:anim>
                                    <p:anim calcmode="lin" valueType="num">
                                      <p:cBhvr>
                                        <p:cTn id="9"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150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36513"/>
            <a:ext cx="9205913" cy="678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609600" y="533400"/>
            <a:ext cx="7620000" cy="3785652"/>
          </a:xfr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buNone/>
            </a:pPr>
            <a:r>
              <a:rPr lang="en-US" sz="2400" dirty="0"/>
              <a:t>"It's relatively sparse, and you might or might not see something visible to the human eye at any particular location out </a:t>
            </a:r>
            <a:r>
              <a:rPr lang="en-US" sz="2400" dirty="0" smtClean="0"/>
              <a:t>there”</a:t>
            </a:r>
            <a:endParaRPr lang="en-US" sz="2400" dirty="0"/>
          </a:p>
          <a:p>
            <a:pPr algn="ctr">
              <a:spcBef>
                <a:spcPct val="0"/>
              </a:spcBef>
              <a:buNone/>
            </a:pPr>
            <a:endParaRPr lang="en-US" sz="2400" dirty="0"/>
          </a:p>
          <a:p>
            <a:pPr algn="ctr">
              <a:spcBef>
                <a:spcPct val="0"/>
              </a:spcBef>
              <a:buNone/>
            </a:pPr>
            <a:r>
              <a:rPr lang="en-US" sz="2400" dirty="0"/>
              <a:t>"one does encounter pieces of plastic stuff that are big enough to see”</a:t>
            </a:r>
          </a:p>
          <a:p>
            <a:pPr algn="ctr">
              <a:spcBef>
                <a:spcPct val="0"/>
              </a:spcBef>
              <a:buNone/>
            </a:pPr>
            <a:endParaRPr lang="en-US" sz="2400" dirty="0"/>
          </a:p>
          <a:p>
            <a:pPr algn="ctr">
              <a:spcBef>
                <a:spcPct val="0"/>
              </a:spcBef>
              <a:buNone/>
            </a:pPr>
            <a:r>
              <a:rPr lang="en-US" sz="2400" dirty="0"/>
              <a:t>“But the other side of the puzzle is all the little bits and pieces of plastic that you can't even see unless you scoop up a sample of seawater and see what's in there."</a:t>
            </a:r>
          </a:p>
        </p:txBody>
      </p:sp>
      <p:sp>
        <p:nvSpPr>
          <p:cNvPr id="8" name="Rectangle 7"/>
          <p:cNvSpPr/>
          <p:nvPr/>
        </p:nvSpPr>
        <p:spPr>
          <a:xfrm>
            <a:off x="3540578" y="4449633"/>
            <a:ext cx="5410200" cy="830997"/>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marL="342900" indent="-342900" algn="ctr">
              <a:spcBef>
                <a:spcPct val="0"/>
              </a:spcBef>
              <a:buFont typeface="Arial" pitchFamily="34" charset="0"/>
              <a:buNone/>
            </a:pPr>
            <a:r>
              <a:rPr lang="en-US" sz="2400" dirty="0" smtClean="0"/>
              <a:t> - Robert </a:t>
            </a:r>
            <a:r>
              <a:rPr lang="en-US" sz="2400" dirty="0"/>
              <a:t>Knox, deputy director </a:t>
            </a:r>
            <a:endParaRPr lang="en-US" sz="2400" dirty="0" smtClean="0"/>
          </a:p>
          <a:p>
            <a:pPr marL="342900" indent="-342900" algn="ctr">
              <a:spcBef>
                <a:spcPct val="0"/>
              </a:spcBef>
              <a:buFont typeface="Arial" pitchFamily="34" charset="0"/>
              <a:buNone/>
            </a:pPr>
            <a:r>
              <a:rPr lang="en-US" sz="2400" dirty="0" smtClean="0"/>
              <a:t>for </a:t>
            </a:r>
            <a:r>
              <a:rPr lang="en-US" sz="2400" dirty="0"/>
              <a:t>research at the Scripps Institution</a:t>
            </a:r>
          </a:p>
        </p:txBody>
      </p:sp>
      <p:sp>
        <p:nvSpPr>
          <p:cNvPr id="9" name="Rectangle 8"/>
          <p:cNvSpPr/>
          <p:nvPr/>
        </p:nvSpPr>
        <p:spPr>
          <a:xfrm>
            <a:off x="914400" y="3941802"/>
            <a:ext cx="5219700" cy="2677656"/>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marL="342900" indent="-342900" algn="ctr">
              <a:spcBef>
                <a:spcPct val="0"/>
              </a:spcBef>
              <a:buFont typeface="Arial" pitchFamily="34" charset="0"/>
              <a:buNone/>
            </a:pPr>
            <a:r>
              <a:rPr lang="en-US" sz="2400" dirty="0" smtClean="0"/>
              <a:t>"it's </a:t>
            </a:r>
            <a:r>
              <a:rPr lang="en-US" sz="2400" dirty="0"/>
              <a:t>a little misleading to think of it as a great big island </a:t>
            </a:r>
            <a:r>
              <a:rPr lang="en-US" sz="2400" dirty="0" smtClean="0"/>
              <a:t>…, </a:t>
            </a:r>
            <a:r>
              <a:rPr lang="en-US" sz="2400" dirty="0"/>
              <a:t>the point is it's a big area of ocean. So even a few pieces of plastic per square meter amounts to a lot of plastic when you add it up over this enormous ocean area."</a:t>
            </a:r>
          </a:p>
        </p:txBody>
      </p:sp>
    </p:spTree>
    <p:extLst>
      <p:ext uri="{BB962C8B-B14F-4D97-AF65-F5344CB8AC3E}">
        <p14:creationId xmlns:p14="http://schemas.microsoft.com/office/powerpoint/2010/main" val="6188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5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anim calcmode="lin" valueType="num">
                                      <p:cBhvr>
                                        <p:cTn id="14" dur="250" fill="hold"/>
                                        <p:tgtEl>
                                          <p:spTgt spid="9"/>
                                        </p:tgtEl>
                                        <p:attrNameLst>
                                          <p:attrName>ppt_x</p:attrName>
                                        </p:attrNameLst>
                                      </p:cBhvr>
                                      <p:tavLst>
                                        <p:tav tm="0">
                                          <p:val>
                                            <p:strVal val="#ppt_x"/>
                                          </p:val>
                                        </p:tav>
                                        <p:tav tm="100000">
                                          <p:val>
                                            <p:strVal val="#ppt_x"/>
                                          </p:val>
                                        </p:tav>
                                      </p:tavLst>
                                    </p:anim>
                                    <p:anim calcmode="lin" valueType="num">
                                      <p:cBhvr>
                                        <p:cTn id="15"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08784" y="4505195"/>
            <a:ext cx="3945632" cy="369332"/>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pPr>
            <a:r>
              <a:rPr lang="en-US" dirty="0"/>
              <a:t>"there's some sort of missing </a:t>
            </a:r>
            <a:r>
              <a:rPr lang="en-US" dirty="0" smtClean="0"/>
              <a:t>sink“ - Law</a:t>
            </a:r>
            <a:endParaRPr lang="en-US" dirty="0"/>
          </a:p>
        </p:txBody>
      </p:sp>
      <p:sp>
        <p:nvSpPr>
          <p:cNvPr id="12" name="Rectangle 11"/>
          <p:cNvSpPr/>
          <p:nvPr/>
        </p:nvSpPr>
        <p:spPr>
          <a:xfrm>
            <a:off x="1676400" y="5137666"/>
            <a:ext cx="4572000" cy="923330"/>
          </a:xfrm>
          <a:prstGeom prst="rect">
            <a:avLst/>
          </a:prstGeom>
          <a:solidFill>
            <a:schemeClr val="bg2">
              <a:lumMod val="90000"/>
            </a:schemeClr>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pPr>
            <a:r>
              <a:rPr lang="en-US" dirty="0"/>
              <a:t>That raises the concern that marine animals could be poisoned by toxic chemicals carried by the plastic</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513" y="25050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04" y="990600"/>
            <a:ext cx="8044940"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27000"/>
            <a:ext cx="4064000" cy="105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5996" y="35560"/>
            <a:ext cx="285273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4580144"/>
            <a:ext cx="4823564" cy="830997"/>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pPr>
            <a:r>
              <a:rPr lang="en-US" sz="2400" dirty="0"/>
              <a:t>the plastic might disintegrate into pieces too small to be caught in a net</a:t>
            </a:r>
          </a:p>
        </p:txBody>
      </p:sp>
      <p:sp>
        <p:nvSpPr>
          <p:cNvPr id="11" name="Rectangle 10"/>
          <p:cNvSpPr/>
          <p:nvPr/>
        </p:nvSpPr>
        <p:spPr>
          <a:xfrm>
            <a:off x="4114800" y="5418006"/>
            <a:ext cx="4572000" cy="1200329"/>
          </a:xfrm>
          <a:prstGeom prst="rect">
            <a:avLst/>
          </a:prstGeom>
          <a:solidFill>
            <a:srgbClr val="E6EFAF"/>
          </a:solidFill>
          <a:effectLst>
            <a:innerShdw blurRad="279400" dist="50800">
              <a:prstClr val="black">
                <a:alpha val="50000"/>
              </a:prstClr>
            </a:innerShdw>
          </a:effectLst>
        </p:spPr>
        <p:txBody>
          <a:bodyPr vert="horz" wrap="square" lIns="91440" tIns="45720" rIns="91440" bIns="45720" rtlCol="0" anchor="b">
            <a:spAutoFit/>
          </a:bodyPr>
          <a:lstStyle/>
          <a:p>
            <a:pPr algn="ctr">
              <a:spcBef>
                <a:spcPct val="0"/>
              </a:spcBef>
            </a:pPr>
            <a:r>
              <a:rPr lang="en-US" sz="2400" dirty="0"/>
              <a:t>Or algae-coated pieces might sink to the sediments, or the plastic could be eaten by plankton or fish</a:t>
            </a:r>
          </a:p>
        </p:txBody>
      </p:sp>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1" y="1803398"/>
            <a:ext cx="3493770" cy="319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33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500"/>
                            </p:stCondLst>
                            <p:childTnLst>
                              <p:par>
                                <p:cTn id="9" presetID="10" presetClass="entr" presetSubtype="0" fill="hold" nodeType="afterEffect">
                                  <p:stCondLst>
                                    <p:cond delay="1500"/>
                                  </p:stCondLst>
                                  <p:childTnLst>
                                    <p:set>
                                      <p:cBhvr>
                                        <p:cTn id="10" dur="1" fill="hold">
                                          <p:stCondLst>
                                            <p:cond delay="0"/>
                                          </p:stCondLst>
                                        </p:cTn>
                                        <p:tgtEl>
                                          <p:spTgt spid="6152"/>
                                        </p:tgtEl>
                                        <p:attrNameLst>
                                          <p:attrName>style.visibility</p:attrName>
                                        </p:attrNameLst>
                                      </p:cBhvr>
                                      <p:to>
                                        <p:strVal val="visible"/>
                                      </p:to>
                                    </p:set>
                                    <p:animEffect transition="in" filter="fade">
                                      <p:cBhvr>
                                        <p:cTn id="11" dur="500"/>
                                        <p:tgtEl>
                                          <p:spTgt spid="6152"/>
                                        </p:tgtEl>
                                      </p:cBhvr>
                                    </p:animEffect>
                                  </p:childTnLst>
                                </p:cTn>
                              </p:par>
                            </p:childTnLst>
                          </p:cTn>
                        </p:par>
                        <p:par>
                          <p:cTn id="12" fill="hold">
                            <p:stCondLst>
                              <p:cond delay="3500"/>
                            </p:stCondLst>
                            <p:childTnLst>
                              <p:par>
                                <p:cTn id="13" presetID="1" presetClass="entr" presetSubtype="0" fill="hold" grpId="0" nodeType="afterEffect">
                                  <p:stCondLst>
                                    <p:cond delay="2250"/>
                                  </p:stCondLst>
                                  <p:childTnLst>
                                    <p:set>
                                      <p:cBhvr>
                                        <p:cTn id="14" dur="1" fill="hold">
                                          <p:stCondLst>
                                            <p:cond delay="999"/>
                                          </p:stCondLst>
                                        </p:cTn>
                                        <p:tgtEl>
                                          <p:spTgt spid="9"/>
                                        </p:tgtEl>
                                        <p:attrNameLst>
                                          <p:attrName>style.visibility</p:attrName>
                                        </p:attrNameLst>
                                      </p:cBhvr>
                                      <p:to>
                                        <p:strVal val="visible"/>
                                      </p:to>
                                    </p:set>
                                  </p:childTnLst>
                                </p:cTn>
                              </p:par>
                            </p:childTnLst>
                          </p:cTn>
                        </p:par>
                        <p:par>
                          <p:cTn id="15" fill="hold">
                            <p:stCondLst>
                              <p:cond delay="6750"/>
                            </p:stCondLst>
                            <p:childTnLst>
                              <p:par>
                                <p:cTn id="16" presetID="1" presetClass="entr" presetSubtype="0" fill="hold" grpId="0" nodeType="afterEffect">
                                  <p:stCondLst>
                                    <p:cond delay="2750"/>
                                  </p:stCondLst>
                                  <p:childTnLst>
                                    <p:set>
                                      <p:cBhvr>
                                        <p:cTn id="17" dur="1" fill="hold">
                                          <p:stCondLst>
                                            <p:cond delay="999"/>
                                          </p:stCondLst>
                                        </p:cTn>
                                        <p:tgtEl>
                                          <p:spTgt spid="11"/>
                                        </p:tgtEl>
                                        <p:attrNameLst>
                                          <p:attrName>style.visibility</p:attrName>
                                        </p:attrNameLst>
                                      </p:cBhvr>
                                      <p:to>
                                        <p:strVal val="visible"/>
                                      </p:to>
                                    </p:set>
                                  </p:childTnLst>
                                </p:cTn>
                              </p:par>
                            </p:childTnLst>
                          </p:cTn>
                        </p:par>
                        <p:par>
                          <p:cTn id="18" fill="hold">
                            <p:stCondLst>
                              <p:cond delay="10500"/>
                            </p:stCondLst>
                            <p:childTnLst>
                              <p:par>
                                <p:cTn id="19" presetID="10" presetClass="entr" presetSubtype="0" fill="hold" grpId="0" nodeType="afterEffect">
                                  <p:stCondLst>
                                    <p:cond delay="225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par>
                          <p:cTn id="22" fill="hold">
                            <p:stCondLst>
                              <p:cond delay="13750"/>
                            </p:stCondLst>
                            <p:childTnLst>
                              <p:par>
                                <p:cTn id="23" presetID="10" presetClass="entr" presetSubtype="0" fill="hold" nodeType="afterEffect">
                                  <p:stCondLst>
                                    <p:cond delay="7000"/>
                                  </p:stCondLst>
                                  <p:childTnLst>
                                    <p:set>
                                      <p:cBhvr>
                                        <p:cTn id="24" dur="1" fill="hold">
                                          <p:stCondLst>
                                            <p:cond delay="0"/>
                                          </p:stCondLst>
                                        </p:cTn>
                                        <p:tgtEl>
                                          <p:spTgt spid="6148"/>
                                        </p:tgtEl>
                                        <p:attrNameLst>
                                          <p:attrName>style.visibility</p:attrName>
                                        </p:attrNameLst>
                                      </p:cBhvr>
                                      <p:to>
                                        <p:strVal val="visible"/>
                                      </p:to>
                                    </p:set>
                                    <p:animEffect transition="in" filter="fade">
                                      <p:cBhvr>
                                        <p:cTn id="2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 y="152400"/>
            <a:ext cx="8833156"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473" y="1295400"/>
            <a:ext cx="3395663" cy="419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half" idx="2"/>
          </p:nvPr>
        </p:nvSpPr>
        <p:spPr>
          <a:xfrm>
            <a:off x="1066800" y="5277667"/>
            <a:ext cx="7703649" cy="1237262"/>
          </a:xfrm>
          <a:solidFill>
            <a:srgbClr val="E6EFAF"/>
          </a:solidFill>
          <a:effectLst>
            <a:innerShdw blurRad="279400" dist="50800">
              <a:prstClr val="black">
                <a:alpha val="50000"/>
              </a:prstClr>
            </a:innerShdw>
            <a:softEdge rad="63500"/>
          </a:effectLst>
        </p:spPr>
        <p:txBody>
          <a:bodyPr wrap="square">
            <a:spAutoFit/>
          </a:bodyPr>
          <a:lstStyle/>
          <a:p>
            <a:pPr algn="ctr"/>
            <a:r>
              <a:rPr lang="en-US" sz="2400" dirty="0"/>
              <a:t>"When you expect to see zero plastic hundreds of miles </a:t>
            </a:r>
            <a:endParaRPr lang="en-US" sz="2400" dirty="0" smtClean="0"/>
          </a:p>
          <a:p>
            <a:pPr algn="ctr"/>
            <a:r>
              <a:rPr lang="en-US" sz="2400" dirty="0" smtClean="0"/>
              <a:t>from </a:t>
            </a:r>
            <a:r>
              <a:rPr lang="en-US" sz="2400" dirty="0"/>
              <a:t>shore, it's </a:t>
            </a:r>
            <a:r>
              <a:rPr lang="en-US" sz="2400" dirty="0" smtClean="0"/>
              <a:t>shocking" </a:t>
            </a:r>
          </a:p>
          <a:p>
            <a:pPr algn="ctr"/>
            <a:r>
              <a:rPr lang="en-US" sz="1800" dirty="0" smtClean="0"/>
              <a:t>author </a:t>
            </a:r>
            <a:r>
              <a:rPr lang="en-US" sz="1800" dirty="0"/>
              <a:t>and SEA oceanographer </a:t>
            </a:r>
            <a:r>
              <a:rPr lang="en-US" sz="1800" dirty="0" smtClean="0"/>
              <a:t>Kara </a:t>
            </a:r>
            <a:r>
              <a:rPr lang="en-US" sz="1800" dirty="0"/>
              <a:t>Lavender </a:t>
            </a:r>
            <a:r>
              <a:rPr lang="en-US" sz="1800" dirty="0" smtClean="0"/>
              <a:t>Law</a:t>
            </a:r>
            <a:endParaRPr lang="en-US" sz="3200" dirty="0"/>
          </a:p>
        </p:txBody>
      </p:sp>
      <p:sp>
        <p:nvSpPr>
          <p:cNvPr id="5" name="Rectangle 4"/>
          <p:cNvSpPr/>
          <p:nvPr/>
        </p:nvSpPr>
        <p:spPr>
          <a:xfrm>
            <a:off x="2286000" y="3105835"/>
            <a:ext cx="4572000" cy="1938992"/>
          </a:xfrm>
          <a:prstGeom prst="rect">
            <a:avLst/>
          </a:prstGeom>
          <a:solidFill>
            <a:srgbClr val="E6EFAF"/>
          </a:solidFill>
          <a:effectLst>
            <a:innerShdw blurRad="279400" dist="50800">
              <a:prstClr val="black">
                <a:alpha val="50000"/>
              </a:prstClr>
            </a:innerShdw>
            <a:softEdge rad="63500"/>
          </a:effectLst>
        </p:spPr>
        <p:txBody>
          <a:bodyPr vert="horz" wrap="square" lIns="91440" tIns="45720" rIns="91440" bIns="45720" rtlCol="0">
            <a:spAutoFit/>
          </a:bodyPr>
          <a:lstStyle/>
          <a:p>
            <a:pPr algn="ctr">
              <a:spcBef>
                <a:spcPct val="20000"/>
              </a:spcBef>
              <a:buFont typeface="Arial" pitchFamily="34" charset="0"/>
              <a:buNone/>
            </a:pPr>
            <a:r>
              <a:rPr lang="en-US" sz="2400" dirty="0" smtClean="0"/>
              <a:t>Researchers found plastic </a:t>
            </a:r>
            <a:r>
              <a:rPr lang="en-US" sz="2400" dirty="0"/>
              <a:t>in more than 60% of 6136 tows over 22 </a:t>
            </a:r>
            <a:r>
              <a:rPr lang="en-US" sz="2400" dirty="0" smtClean="0"/>
              <a:t>years in North Atlantic Ocean and Caribbean Sea – Bahamas to Baltimore</a:t>
            </a:r>
            <a:endParaRPr lang="en-US" sz="2400" dirty="0"/>
          </a:p>
        </p:txBody>
      </p:sp>
      <p:sp>
        <p:nvSpPr>
          <p:cNvPr id="6" name="Rectangle 5"/>
          <p:cNvSpPr/>
          <p:nvPr/>
        </p:nvSpPr>
        <p:spPr>
          <a:xfrm>
            <a:off x="3678226" y="1294745"/>
            <a:ext cx="5257800" cy="1569660"/>
          </a:xfrm>
          <a:prstGeom prst="rect">
            <a:avLst/>
          </a:prstGeom>
          <a:solidFill>
            <a:srgbClr val="E6EFAF"/>
          </a:solidFill>
          <a:effectLst>
            <a:innerShdw blurRad="279400" dist="50800">
              <a:prstClr val="black">
                <a:alpha val="50000"/>
              </a:prstClr>
            </a:innerShdw>
            <a:softEdge rad="63500"/>
          </a:effectLst>
        </p:spPr>
        <p:txBody>
          <a:bodyPr vert="horz" wrap="square" lIns="91440" tIns="45720" rIns="91440" bIns="45720" rtlCol="0">
            <a:spAutoFit/>
          </a:bodyPr>
          <a:lstStyle/>
          <a:p>
            <a:pPr algn="ctr">
              <a:spcBef>
                <a:spcPct val="20000"/>
              </a:spcBef>
              <a:buFont typeface="Arial" pitchFamily="34" charset="0"/>
              <a:buNone/>
            </a:pPr>
            <a:r>
              <a:rPr lang="en-US" sz="2400" dirty="0"/>
              <a:t>A chemical analysis found that the plastic consists mostly of </a:t>
            </a:r>
            <a:r>
              <a:rPr lang="en-US" sz="2400" dirty="0" smtClean="0"/>
              <a:t>plastics used </a:t>
            </a:r>
            <a:r>
              <a:rPr lang="en-US" sz="2400" dirty="0"/>
              <a:t>to make things such as plastic milk jugs and grocery bags.</a:t>
            </a:r>
          </a:p>
        </p:txBody>
      </p:sp>
    </p:spTree>
    <p:extLst>
      <p:ext uri="{BB962C8B-B14F-4D97-AF65-F5344CB8AC3E}">
        <p14:creationId xmlns:p14="http://schemas.microsoft.com/office/powerpoint/2010/main" val="13735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75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2750"/>
                            </p:stCondLst>
                            <p:childTnLst>
                              <p:par>
                                <p:cTn id="11" presetID="10" presetClass="entr" presetSubtype="0" fill="hold" grpId="0" nodeType="after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4750"/>
                            </p:stCondLst>
                            <p:childTnLst>
                              <p:par>
                                <p:cTn id="15" presetID="10" presetClass="entr" presetSubtype="0" fill="hold" grpId="0" nodeType="after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6750"/>
                            </p:stCondLst>
                            <p:childTnLst>
                              <p:par>
                                <p:cTn id="19" presetID="42" presetClass="entr" presetSubtype="0" fill="hold" grpId="0" nodeType="afterEffect">
                                  <p:stCondLst>
                                    <p:cond delay="1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CC670C299F46448AB57BB289807221" ma:contentTypeVersion="18" ma:contentTypeDescription="Create a new document." ma:contentTypeScope="" ma:versionID="e6727e78584ed1e57bedfc1204e74c91">
  <xsd:schema xmlns:xsd="http://www.w3.org/2001/XMLSchema" xmlns:xs="http://www.w3.org/2001/XMLSchema" xmlns:p="http://schemas.microsoft.com/office/2006/metadata/properties" xmlns:ns2="B48571C0-AEE1-432D-8383-1263EDA53F88" targetNamespace="http://schemas.microsoft.com/office/2006/metadata/properties" ma:root="true" ma:fieldsID="3c2ddc2a46b394f54cd3d89203f8019f" ns2:_="">
    <xsd:import namespace="B48571C0-AEE1-432D-8383-1263EDA53F88"/>
    <xsd:element name="properties">
      <xsd:complexType>
        <xsd:sequence>
          <xsd:element name="documentManagement">
            <xsd:complexType>
              <xsd:all>
                <xsd:element ref="ns2:Description0" minOccurs="0"/>
                <xsd:element ref="ns2:Posted" minOccurs="0"/>
                <xsd:element ref="ns2:Source_x002f_Event" minOccurs="0"/>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8571C0-AEE1-432D-8383-1263EDA53F88"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ma:readOnly="false">
      <xsd:simpleType>
        <xsd:restriction base="dms:Text"/>
      </xsd:simpleType>
    </xsd:element>
    <xsd:element name="Posted" ma:index="9" nillable="true" ma:displayName="Posted" ma:format="DateOnly" ma:internalName="Posted" ma:readOnly="false">
      <xsd:simpleType>
        <xsd:restriction base="dms:DateTime"/>
      </xsd:simpleType>
    </xsd:element>
    <xsd:element name="Source_x002f_Event" ma:index="10" nillable="true" ma:displayName="Source/Event" ma:internalName="Source_x002f_Event" ma:readOnly="false">
      <xsd:simpleType>
        <xsd:restriction base="dms:Text"/>
      </xsd:simpleType>
    </xsd:element>
    <xsd:element name="Year" ma:index="11" nillable="true" ma:displayName="Year" ma:list="{2A3565B1-D7A4-4182-815B-AAD8BC7EA98C}" ma:internalName="Year" ma:readOnly="false"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sted xmlns="B48571C0-AEE1-432D-8383-1263EDA53F88">2013-09-10T07:00:00+00:00</Posted>
    <Source_x002f_Event xmlns="B48571C0-AEE1-432D-8383-1263EDA53F88" xsi:nil="true"/>
    <Year xmlns="B48571C0-AEE1-432D-8383-1263EDA53F88">12</Year>
    <Description0 xmlns="B48571C0-AEE1-432D-8383-1263EDA53F88" xsi:nil="true"/>
  </documentManagement>
</p:properties>
</file>

<file path=customXml/itemProps1.xml><?xml version="1.0" encoding="utf-8"?>
<ds:datastoreItem xmlns:ds="http://schemas.openxmlformats.org/officeDocument/2006/customXml" ds:itemID="{9D067BF1-427B-4C6C-B5DA-E26A2747D59E}"/>
</file>

<file path=customXml/itemProps2.xml><?xml version="1.0" encoding="utf-8"?>
<ds:datastoreItem xmlns:ds="http://schemas.openxmlformats.org/officeDocument/2006/customXml" ds:itemID="{079DE385-D8D5-4907-AFAC-6B089B4A9136}"/>
</file>

<file path=customXml/itemProps3.xml><?xml version="1.0" encoding="utf-8"?>
<ds:datastoreItem xmlns:ds="http://schemas.openxmlformats.org/officeDocument/2006/customXml" ds:itemID="{F2EE2A6B-71A7-4F47-8131-BFAC7B565E6C}"/>
</file>

<file path=docProps/app.xml><?xml version="1.0" encoding="utf-8"?>
<Properties xmlns="http://schemas.openxmlformats.org/officeDocument/2006/extended-properties" xmlns:vt="http://schemas.openxmlformats.org/officeDocument/2006/docPropsVTypes">
  <TotalTime>12950</TotalTime>
  <Words>2189</Words>
  <Application>Microsoft Office PowerPoint</Application>
  <PresentationFormat>On-screen Show (4:3)</PresentationFormat>
  <Paragraphs>107</Paragraphs>
  <Slides>18</Slides>
  <Notes>18</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Shark in the Pool</vt:lpstr>
      <vt:lpstr>Plastic fragments, hiding in plain sight, in a “plastic soup”</vt:lpstr>
      <vt:lpstr>PowerPoint Presentation</vt:lpstr>
      <vt:lpstr>PowerPoint Presentation</vt:lpstr>
      <vt:lpstr>Hundreds of kilometers off the coast of southern California lies the Great Pacific Garbage Patch, a vast soup of degraded plastic fragments.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ribbit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Microplastics</dc:title>
  <dc:creator>Judy Marquez</dc:creator>
  <cp:lastModifiedBy>Judy Marquez</cp:lastModifiedBy>
  <cp:revision>120</cp:revision>
  <cp:lastPrinted>2013-07-16T20:29:34Z</cp:lastPrinted>
  <dcterms:created xsi:type="dcterms:W3CDTF">2013-06-27T12:56:21Z</dcterms:created>
  <dcterms:modified xsi:type="dcterms:W3CDTF">2013-09-10T02:50:37Z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0x010100EDCC670C299F46448AB57BB289807221</vt:lpwstr>
  </property>
</Properties>
</file>