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2" r:id="rId5"/>
    <p:sldId id="260" r:id="rId6"/>
    <p:sldId id="261" r:id="rId7"/>
    <p:sldId id="263" r:id="rId8"/>
    <p:sldId id="264" r:id="rId9"/>
    <p:sldId id="265" r:id="rId10"/>
    <p:sldId id="266" r:id="rId11"/>
    <p:sldId id="267" r:id="rId12"/>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9C179070-6B2B-4F48-8E6A-1A413382BF59}" type="datetimeFigureOut">
              <a:rPr lang="en-US" smtClean="0"/>
              <a:t>6/12/2013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42B56F32-61AD-4A7D-A2D9-6E8032999A08}"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179070-6B2B-4F48-8E6A-1A413382BF59}" type="datetimeFigureOut">
              <a:rPr lang="en-US" smtClean="0"/>
              <a:t>6/12/2013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56F32-61AD-4A7D-A2D9-6E8032999A0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179070-6B2B-4F48-8E6A-1A413382BF59}" type="datetimeFigureOut">
              <a:rPr lang="en-US" smtClean="0"/>
              <a:t>6/12/2013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56F32-61AD-4A7D-A2D9-6E8032999A0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179070-6B2B-4F48-8E6A-1A413382BF59}" type="datetimeFigureOut">
              <a:rPr lang="en-US" smtClean="0"/>
              <a:t>6/12/2013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56F32-61AD-4A7D-A2D9-6E8032999A0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C179070-6B2B-4F48-8E6A-1A413382BF59}" type="datetimeFigureOut">
              <a:rPr lang="en-US" smtClean="0"/>
              <a:t>6/12/2013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42B56F32-61AD-4A7D-A2D9-6E8032999A0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C179070-6B2B-4F48-8E6A-1A413382BF59}" type="datetimeFigureOut">
              <a:rPr lang="en-US" smtClean="0"/>
              <a:t>6/12/2013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56F32-61AD-4A7D-A2D9-6E8032999A0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C179070-6B2B-4F48-8E6A-1A413382BF59}" type="datetimeFigureOut">
              <a:rPr lang="en-US" smtClean="0"/>
              <a:t>6/12/2013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B56F32-61AD-4A7D-A2D9-6E8032999A0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C179070-6B2B-4F48-8E6A-1A413382BF59}" type="datetimeFigureOut">
              <a:rPr lang="en-US" smtClean="0"/>
              <a:t>6/12/2013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B56F32-61AD-4A7D-A2D9-6E8032999A0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179070-6B2B-4F48-8E6A-1A413382BF59}" type="datetimeFigureOut">
              <a:rPr lang="en-US" smtClean="0"/>
              <a:t>6/12/2013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B56F32-61AD-4A7D-A2D9-6E8032999A0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C179070-6B2B-4F48-8E6A-1A413382BF59}" type="datetimeFigureOut">
              <a:rPr lang="en-US" smtClean="0"/>
              <a:t>6/12/2013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56F32-61AD-4A7D-A2D9-6E8032999A0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C179070-6B2B-4F48-8E6A-1A413382BF59}" type="datetimeFigureOut">
              <a:rPr lang="en-US" smtClean="0"/>
              <a:t>6/12/2013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56F32-61AD-4A7D-A2D9-6E8032999A0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C179070-6B2B-4F48-8E6A-1A413382BF59}" type="datetimeFigureOut">
              <a:rPr lang="en-US" smtClean="0"/>
              <a:t>6/12/2013</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2B56F32-61AD-4A7D-A2D9-6E8032999A0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jpastore@scap1.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4267200"/>
          </a:xfrm>
        </p:spPr>
        <p:txBody>
          <a:bodyPr>
            <a:normAutofit fontScale="90000"/>
          </a:bodyPr>
          <a:lstStyle/>
          <a:p>
            <a:r>
              <a:rPr lang="en-US" b="1" dirty="0" smtClean="0">
                <a:solidFill>
                  <a:srgbClr val="00B050"/>
                </a:solidFill>
              </a:rPr>
              <a:t/>
            </a:r>
            <a:br>
              <a:rPr lang="en-US" b="1" dirty="0" smtClean="0">
                <a:solidFill>
                  <a:srgbClr val="00B050"/>
                </a:solidFill>
              </a:rPr>
            </a:br>
            <a:r>
              <a:rPr lang="en-US" dirty="0">
                <a:solidFill>
                  <a:srgbClr val="00B050"/>
                </a:solidFill>
              </a:rPr>
              <a:t/>
            </a:r>
            <a:br>
              <a:rPr lang="en-US" dirty="0">
                <a:solidFill>
                  <a:srgbClr val="00B050"/>
                </a:solidFill>
              </a:rPr>
            </a:br>
            <a:r>
              <a:rPr lang="en-US" dirty="0" smtClean="0">
                <a:solidFill>
                  <a:srgbClr val="00B050"/>
                </a:solidFill>
              </a:rPr>
              <a:t/>
            </a:r>
            <a:br>
              <a:rPr lang="en-US" dirty="0" smtClean="0">
                <a:solidFill>
                  <a:srgbClr val="00B050"/>
                </a:solidFill>
              </a:rPr>
            </a:br>
            <a:r>
              <a:rPr lang="en-US" b="1" dirty="0" smtClean="0">
                <a:solidFill>
                  <a:srgbClr val="00B050"/>
                </a:solidFill>
              </a:rPr>
              <a:t>SWRCB Planned Initiatives </a:t>
            </a:r>
            <a:br>
              <a:rPr lang="en-US" b="1" dirty="0" smtClean="0">
                <a:solidFill>
                  <a:srgbClr val="00B050"/>
                </a:solidFill>
              </a:rPr>
            </a:br>
            <a:r>
              <a:rPr lang="en-US" b="1" dirty="0" smtClean="0">
                <a:solidFill>
                  <a:srgbClr val="00B050"/>
                </a:solidFill>
              </a:rPr>
              <a:t>Related to Pretreatment Program Oversight</a:t>
            </a:r>
            <a:br>
              <a:rPr lang="en-US" b="1" dirty="0" smtClean="0">
                <a:solidFill>
                  <a:srgbClr val="00B050"/>
                </a:solidFill>
              </a:rPr>
            </a:br>
            <a:r>
              <a:rPr lang="en-US" b="1" dirty="0" smtClean="0">
                <a:solidFill>
                  <a:srgbClr val="00B050"/>
                </a:solidFill>
              </a:rPr>
              <a:t> in California</a:t>
            </a:r>
            <a:endParaRPr lang="en-US" b="1" dirty="0">
              <a:solidFill>
                <a:srgbClr val="00B050"/>
              </a:solidFill>
            </a:endParaRPr>
          </a:p>
        </p:txBody>
      </p:sp>
      <p:sp>
        <p:nvSpPr>
          <p:cNvPr id="3" name="Subtitle 2"/>
          <p:cNvSpPr>
            <a:spLocks noGrp="1"/>
          </p:cNvSpPr>
          <p:nvPr>
            <p:ph type="subTitle" idx="1"/>
          </p:nvPr>
        </p:nvSpPr>
        <p:spPr>
          <a:xfrm>
            <a:off x="1371600" y="4648200"/>
            <a:ext cx="7010400" cy="1981200"/>
          </a:xfrm>
        </p:spPr>
        <p:txBody>
          <a:bodyPr>
            <a:normAutofit/>
          </a:bodyPr>
          <a:lstStyle/>
          <a:p>
            <a:r>
              <a:rPr lang="en-US" sz="2800" dirty="0" smtClean="0">
                <a:solidFill>
                  <a:srgbClr val="7030A0"/>
                </a:solidFill>
              </a:rPr>
              <a:t>SCAP Wastewater Pretreatment </a:t>
            </a:r>
          </a:p>
          <a:p>
            <a:r>
              <a:rPr lang="en-US" sz="2800" dirty="0" smtClean="0">
                <a:solidFill>
                  <a:srgbClr val="7030A0"/>
                </a:solidFill>
              </a:rPr>
              <a:t>Committee Meeting</a:t>
            </a:r>
          </a:p>
          <a:p>
            <a:r>
              <a:rPr lang="en-US" sz="2800" dirty="0" smtClean="0">
                <a:solidFill>
                  <a:srgbClr val="7030A0"/>
                </a:solidFill>
              </a:rPr>
              <a:t>June 11, 2013</a:t>
            </a:r>
            <a:endParaRPr lang="en-US" sz="2800" dirty="0">
              <a:solidFill>
                <a:srgbClr val="7030A0"/>
              </a:solidFill>
            </a:endParaRPr>
          </a:p>
        </p:txBody>
      </p:sp>
      <p:pic>
        <p:nvPicPr>
          <p:cNvPr id="1026" name="Picture 2" descr="S:\104.SCAP\SCAP Documents\SCAP\SCAP Documents\SCAP\SCAP Logos Hi-Res\SCAP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93683" y="6172200"/>
            <a:ext cx="667958" cy="3657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74357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srgbClr val="00B050"/>
                </a:solidFill>
              </a:rPr>
              <a:t>SWRCB Planned Initiatives</a:t>
            </a:r>
            <a:endParaRPr lang="en-US" dirty="0"/>
          </a:p>
        </p:txBody>
      </p:sp>
      <p:sp>
        <p:nvSpPr>
          <p:cNvPr id="3" name="Content Placeholder 2"/>
          <p:cNvSpPr>
            <a:spLocks noGrp="1"/>
          </p:cNvSpPr>
          <p:nvPr>
            <p:ph idx="1"/>
          </p:nvPr>
        </p:nvSpPr>
        <p:spPr/>
        <p:txBody>
          <a:bodyPr/>
          <a:lstStyle/>
          <a:p>
            <a:pPr marL="137160" indent="0" algn="ctr">
              <a:buNone/>
            </a:pPr>
            <a:r>
              <a:rPr lang="en-US" b="1" u="sng" dirty="0" smtClean="0">
                <a:solidFill>
                  <a:srgbClr val="7030A0"/>
                </a:solidFill>
              </a:rPr>
              <a:t>Next Steps?</a:t>
            </a:r>
          </a:p>
          <a:p>
            <a:pPr marL="137160" indent="0" algn="just">
              <a:buNone/>
            </a:pPr>
            <a:endParaRPr lang="en-US" dirty="0" smtClean="0">
              <a:solidFill>
                <a:srgbClr val="7030A0"/>
              </a:solidFill>
            </a:endParaRPr>
          </a:p>
          <a:p>
            <a:pPr marL="137160" indent="0" algn="just">
              <a:buNone/>
            </a:pPr>
            <a:r>
              <a:rPr lang="en-US" dirty="0" smtClean="0">
                <a:solidFill>
                  <a:srgbClr val="7030A0"/>
                </a:solidFill>
              </a:rPr>
              <a:t>P3S committee staff should meet and discuss issues and concerns and provide input into the development of this enforcement program elements.</a:t>
            </a:r>
          </a:p>
          <a:p>
            <a:pPr marL="137160" indent="0" algn="just">
              <a:buNone/>
            </a:pPr>
            <a:endParaRPr lang="en-US" dirty="0">
              <a:solidFill>
                <a:srgbClr val="7030A0"/>
              </a:solidFill>
            </a:endParaRPr>
          </a:p>
          <a:p>
            <a:pPr marL="137160" indent="0" algn="just">
              <a:buNone/>
            </a:pPr>
            <a:r>
              <a:rPr lang="en-US" dirty="0" smtClean="0">
                <a:solidFill>
                  <a:srgbClr val="7030A0"/>
                </a:solidFill>
              </a:rPr>
              <a:t>P3S committee staff should debrief peers having experiences with enforcement actions under this program.</a:t>
            </a:r>
          </a:p>
          <a:p>
            <a:pPr marL="137160" indent="0" algn="just">
              <a:buNone/>
            </a:pPr>
            <a:endParaRPr lang="en-US" dirty="0">
              <a:solidFill>
                <a:srgbClr val="7030A0"/>
              </a:solidFill>
            </a:endParaRPr>
          </a:p>
          <a:p>
            <a:pPr marL="137160" indent="0" algn="just">
              <a:buNone/>
            </a:pPr>
            <a:endParaRPr lang="en-US" dirty="0">
              <a:solidFill>
                <a:srgbClr val="7030A0"/>
              </a:solidFill>
            </a:endParaRPr>
          </a:p>
        </p:txBody>
      </p:sp>
    </p:spTree>
    <p:extLst>
      <p:ext uri="{BB962C8B-B14F-4D97-AF65-F5344CB8AC3E}">
        <p14:creationId xmlns:p14="http://schemas.microsoft.com/office/powerpoint/2010/main" val="1650321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circle(in)">
                                      <p:cBhvr>
                                        <p:cTn id="1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srgbClr val="00B050"/>
                </a:solidFill>
              </a:rPr>
              <a:t>SWRCB Planned Initiatives</a:t>
            </a:r>
            <a:endParaRPr lang="en-US" dirty="0"/>
          </a:p>
        </p:txBody>
      </p:sp>
      <p:sp>
        <p:nvSpPr>
          <p:cNvPr id="3" name="Content Placeholder 2"/>
          <p:cNvSpPr>
            <a:spLocks noGrp="1"/>
          </p:cNvSpPr>
          <p:nvPr>
            <p:ph idx="1"/>
          </p:nvPr>
        </p:nvSpPr>
        <p:spPr/>
        <p:txBody>
          <a:bodyPr/>
          <a:lstStyle/>
          <a:p>
            <a:pPr marL="137160" indent="0" algn="ctr">
              <a:buNone/>
            </a:pPr>
            <a:endParaRPr lang="en-US" b="1" dirty="0" smtClean="0">
              <a:solidFill>
                <a:srgbClr val="7030A0"/>
              </a:solidFill>
            </a:endParaRPr>
          </a:p>
          <a:p>
            <a:pPr marL="137160" indent="0" algn="ctr">
              <a:buNone/>
            </a:pPr>
            <a:endParaRPr lang="en-US" b="1" dirty="0">
              <a:solidFill>
                <a:srgbClr val="7030A0"/>
              </a:solidFill>
            </a:endParaRPr>
          </a:p>
          <a:p>
            <a:pPr marL="137160" indent="0" algn="ctr">
              <a:buNone/>
            </a:pPr>
            <a:endParaRPr lang="en-US" b="1" dirty="0" smtClean="0">
              <a:solidFill>
                <a:srgbClr val="7030A0"/>
              </a:solidFill>
            </a:endParaRPr>
          </a:p>
          <a:p>
            <a:pPr marL="137160" indent="0" algn="ctr">
              <a:buNone/>
            </a:pPr>
            <a:r>
              <a:rPr lang="en-US" b="1" dirty="0" smtClean="0">
                <a:solidFill>
                  <a:srgbClr val="7030A0"/>
                </a:solidFill>
              </a:rPr>
              <a:t>QUESTIONS?</a:t>
            </a:r>
          </a:p>
          <a:p>
            <a:pPr marL="137160" indent="0" algn="ctr">
              <a:buNone/>
            </a:pPr>
            <a:endParaRPr lang="en-US" b="1" dirty="0">
              <a:solidFill>
                <a:srgbClr val="7030A0"/>
              </a:solidFill>
            </a:endParaRPr>
          </a:p>
          <a:p>
            <a:pPr marL="137160" indent="0" algn="ctr">
              <a:buNone/>
            </a:pPr>
            <a:r>
              <a:rPr lang="en-US" sz="2000" b="1" dirty="0" smtClean="0">
                <a:solidFill>
                  <a:srgbClr val="7030A0"/>
                </a:solidFill>
              </a:rPr>
              <a:t>John Pastore, Executive Director</a:t>
            </a:r>
          </a:p>
          <a:p>
            <a:pPr marL="137160" indent="0" algn="ctr">
              <a:buNone/>
            </a:pPr>
            <a:r>
              <a:rPr lang="en-US" sz="2000" b="1" dirty="0" smtClean="0">
                <a:solidFill>
                  <a:srgbClr val="7030A0"/>
                </a:solidFill>
              </a:rPr>
              <a:t>SCAP</a:t>
            </a:r>
          </a:p>
          <a:p>
            <a:pPr marL="137160" indent="0" algn="ctr">
              <a:buNone/>
            </a:pPr>
            <a:r>
              <a:rPr lang="en-US" sz="2000" b="1" smtClean="0">
                <a:solidFill>
                  <a:srgbClr val="7030A0"/>
                </a:solidFill>
                <a:hlinkClick r:id="rId2"/>
              </a:rPr>
              <a:t>jpastore@scap1.org</a:t>
            </a:r>
            <a:r>
              <a:rPr lang="en-US" sz="2000" b="1" smtClean="0">
                <a:solidFill>
                  <a:srgbClr val="7030A0"/>
                </a:solidFill>
              </a:rPr>
              <a:t> </a:t>
            </a:r>
            <a:endParaRPr lang="en-US" sz="2000" b="1" dirty="0" smtClean="0">
              <a:solidFill>
                <a:srgbClr val="7030A0"/>
              </a:solidFill>
            </a:endParaRPr>
          </a:p>
          <a:p>
            <a:pPr marL="137160" indent="0" algn="ctr">
              <a:buNone/>
            </a:pPr>
            <a:endParaRPr lang="en-US" sz="2000" b="1" dirty="0">
              <a:solidFill>
                <a:srgbClr val="7030A0"/>
              </a:solidFill>
            </a:endParaRPr>
          </a:p>
        </p:txBody>
      </p:sp>
    </p:spTree>
    <p:extLst>
      <p:ext uri="{BB962C8B-B14F-4D97-AF65-F5344CB8AC3E}">
        <p14:creationId xmlns:p14="http://schemas.microsoft.com/office/powerpoint/2010/main" val="28316202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00B050"/>
                </a:solidFill>
              </a:rPr>
              <a:t>Sources</a:t>
            </a:r>
            <a:endParaRPr lang="en-US" sz="4000" b="1" dirty="0">
              <a:solidFill>
                <a:srgbClr val="00B050"/>
              </a:solidFill>
            </a:endParaRPr>
          </a:p>
        </p:txBody>
      </p:sp>
      <p:sp>
        <p:nvSpPr>
          <p:cNvPr id="3" name="Content Placeholder 2"/>
          <p:cNvSpPr>
            <a:spLocks noGrp="1"/>
          </p:cNvSpPr>
          <p:nvPr>
            <p:ph idx="1"/>
          </p:nvPr>
        </p:nvSpPr>
        <p:spPr>
          <a:xfrm>
            <a:off x="457200" y="1828800"/>
            <a:ext cx="8229600" cy="4297363"/>
          </a:xfrm>
        </p:spPr>
        <p:txBody>
          <a:bodyPr>
            <a:normAutofit/>
          </a:bodyPr>
          <a:lstStyle/>
          <a:p>
            <a:pPr marL="0" indent="0">
              <a:buNone/>
            </a:pPr>
            <a:r>
              <a:rPr lang="en-US" i="1" dirty="0" smtClean="0">
                <a:solidFill>
                  <a:srgbClr val="7030A0"/>
                </a:solidFill>
              </a:rPr>
              <a:t>Information provided by  CWEA /PS3 Committee Chair, Tim Potter from Central Contra Costa Sanitary District, to be shared with Pretreatment Programs around the State and Jim Fischer, SWRCB Office of Enforcement.</a:t>
            </a:r>
          </a:p>
          <a:p>
            <a:pPr marL="0" indent="0">
              <a:buNone/>
            </a:pPr>
            <a:endParaRPr lang="en-US" sz="2000" dirty="0"/>
          </a:p>
          <a:p>
            <a:pPr marL="0" indent="0">
              <a:buNone/>
            </a:pPr>
            <a:endParaRPr lang="en-US" sz="2000" dirty="0" smtClean="0"/>
          </a:p>
          <a:p>
            <a:endParaRPr lang="en-US" sz="2000" dirty="0"/>
          </a:p>
        </p:txBody>
      </p:sp>
    </p:spTree>
    <p:extLst>
      <p:ext uri="{BB962C8B-B14F-4D97-AF65-F5344CB8AC3E}">
        <p14:creationId xmlns:p14="http://schemas.microsoft.com/office/powerpoint/2010/main" val="21534781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00B050"/>
                </a:solidFill>
              </a:rPr>
              <a:t>Background</a:t>
            </a:r>
            <a:endParaRPr lang="en-US" sz="4000" b="1" dirty="0">
              <a:solidFill>
                <a:srgbClr val="00B050"/>
              </a:solidFill>
            </a:endParaRPr>
          </a:p>
        </p:txBody>
      </p:sp>
      <p:sp>
        <p:nvSpPr>
          <p:cNvPr id="3" name="Content Placeholder 2"/>
          <p:cNvSpPr>
            <a:spLocks noGrp="1"/>
          </p:cNvSpPr>
          <p:nvPr>
            <p:ph idx="1"/>
          </p:nvPr>
        </p:nvSpPr>
        <p:spPr/>
        <p:txBody>
          <a:bodyPr>
            <a:normAutofit/>
          </a:bodyPr>
          <a:lstStyle/>
          <a:p>
            <a:pPr marL="0" indent="0" algn="just">
              <a:buNone/>
            </a:pPr>
            <a:r>
              <a:rPr lang="en-US" dirty="0" smtClean="0">
                <a:solidFill>
                  <a:srgbClr val="7030A0"/>
                </a:solidFill>
              </a:rPr>
              <a:t>Staff from the SWRCB has recently been joining  local Regional Board and EPA contractor teams during  Pretreatment Compliance Inspections</a:t>
            </a:r>
          </a:p>
          <a:p>
            <a:pPr marL="0" indent="0" algn="just">
              <a:buNone/>
            </a:pPr>
            <a:r>
              <a:rPr lang="en-US" dirty="0" smtClean="0">
                <a:solidFill>
                  <a:srgbClr val="7030A0"/>
                </a:solidFill>
              </a:rPr>
              <a:t>(PCIs) and Pretreatment Compliance Audits (PCAs).</a:t>
            </a:r>
          </a:p>
          <a:p>
            <a:pPr marL="0" indent="0" algn="just">
              <a:buNone/>
            </a:pPr>
            <a:endParaRPr lang="en-US" dirty="0">
              <a:solidFill>
                <a:srgbClr val="7030A0"/>
              </a:solidFill>
            </a:endParaRPr>
          </a:p>
          <a:p>
            <a:pPr marL="0" indent="0" algn="just">
              <a:buNone/>
            </a:pPr>
            <a:r>
              <a:rPr lang="en-US" dirty="0" smtClean="0">
                <a:solidFill>
                  <a:srgbClr val="7030A0"/>
                </a:solidFill>
              </a:rPr>
              <a:t>Based on experiences from these PCIs and PCAs, the SWRCB is considering instituting the following initiatives as part of their  pretreatment program elements.</a:t>
            </a:r>
            <a:endParaRPr lang="en-US" dirty="0">
              <a:solidFill>
                <a:srgbClr val="7030A0"/>
              </a:solidFill>
            </a:endParaRPr>
          </a:p>
        </p:txBody>
      </p:sp>
    </p:spTree>
    <p:extLst>
      <p:ext uri="{BB962C8B-B14F-4D97-AF65-F5344CB8AC3E}">
        <p14:creationId xmlns:p14="http://schemas.microsoft.com/office/powerpoint/2010/main" val="34960727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solidFill>
                  <a:srgbClr val="00B050"/>
                </a:solidFill>
              </a:rPr>
              <a:t>SWRCB Planned Initiatives</a:t>
            </a:r>
            <a:endParaRPr lang="en-US" dirty="0"/>
          </a:p>
        </p:txBody>
      </p:sp>
      <p:sp>
        <p:nvSpPr>
          <p:cNvPr id="3" name="Content Placeholder 2"/>
          <p:cNvSpPr>
            <a:spLocks noGrp="1"/>
          </p:cNvSpPr>
          <p:nvPr>
            <p:ph idx="1"/>
          </p:nvPr>
        </p:nvSpPr>
        <p:spPr/>
        <p:txBody>
          <a:bodyPr/>
          <a:lstStyle/>
          <a:p>
            <a:pPr marL="0" indent="0">
              <a:buNone/>
            </a:pPr>
            <a:r>
              <a:rPr lang="en-US" b="1" dirty="0" smtClean="0">
                <a:solidFill>
                  <a:srgbClr val="7030A0"/>
                </a:solidFill>
              </a:rPr>
              <a:t>1.	Expedite Delivery of Final Reports</a:t>
            </a:r>
          </a:p>
          <a:p>
            <a:pPr marL="0" indent="0">
              <a:buNone/>
            </a:pPr>
            <a:endParaRPr lang="en-US" b="1" dirty="0">
              <a:solidFill>
                <a:srgbClr val="7030A0"/>
              </a:solidFill>
            </a:endParaRPr>
          </a:p>
          <a:p>
            <a:pPr marL="0" lvl="0" indent="0" algn="just">
              <a:spcBef>
                <a:spcPts val="0"/>
              </a:spcBef>
              <a:buNone/>
            </a:pPr>
            <a:r>
              <a:rPr lang="en-US" dirty="0">
                <a:solidFill>
                  <a:srgbClr val="7030A0"/>
                </a:solidFill>
              </a:rPr>
              <a:t>SWRCB will work with the RWQCB Pretreatment Coordinators to provide for more timely turnaround of the final reports from PCIs and PCAs.</a:t>
            </a:r>
          </a:p>
          <a:p>
            <a:pPr marL="0" indent="0">
              <a:buNone/>
            </a:pPr>
            <a:endParaRPr lang="en-US" dirty="0"/>
          </a:p>
        </p:txBody>
      </p:sp>
    </p:spTree>
    <p:extLst>
      <p:ext uri="{BB962C8B-B14F-4D97-AF65-F5344CB8AC3E}">
        <p14:creationId xmlns:p14="http://schemas.microsoft.com/office/powerpoint/2010/main" val="478424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solidFill>
                  <a:srgbClr val="00B050"/>
                </a:solidFill>
              </a:rPr>
              <a:t>SWRCB Planned Initiatives</a:t>
            </a:r>
            <a:endParaRPr lang="en-US" dirty="0"/>
          </a:p>
        </p:txBody>
      </p:sp>
      <p:sp>
        <p:nvSpPr>
          <p:cNvPr id="3" name="Content Placeholder 2"/>
          <p:cNvSpPr>
            <a:spLocks noGrp="1"/>
          </p:cNvSpPr>
          <p:nvPr>
            <p:ph idx="1"/>
          </p:nvPr>
        </p:nvSpPr>
        <p:spPr>
          <a:xfrm>
            <a:off x="457200" y="1447800"/>
            <a:ext cx="8229600" cy="4800600"/>
          </a:xfrm>
        </p:spPr>
        <p:txBody>
          <a:bodyPr>
            <a:normAutofit fontScale="92500" lnSpcReduction="20000"/>
          </a:bodyPr>
          <a:lstStyle/>
          <a:p>
            <a:pPr marL="0" indent="0" algn="just">
              <a:spcBef>
                <a:spcPts val="0"/>
              </a:spcBef>
              <a:buNone/>
            </a:pPr>
            <a:r>
              <a:rPr lang="en-US" sz="3000" b="1" dirty="0" smtClean="0">
                <a:solidFill>
                  <a:srgbClr val="7030A0"/>
                </a:solidFill>
              </a:rPr>
              <a:t>2.	Aggressively Support </a:t>
            </a:r>
            <a:r>
              <a:rPr lang="en-US" sz="3000" b="1" dirty="0">
                <a:solidFill>
                  <a:srgbClr val="7030A0"/>
                </a:solidFill>
              </a:rPr>
              <a:t>E</a:t>
            </a:r>
            <a:r>
              <a:rPr lang="en-US" sz="3000" b="1" dirty="0" smtClean="0">
                <a:solidFill>
                  <a:srgbClr val="7030A0"/>
                </a:solidFill>
              </a:rPr>
              <a:t>nforcement </a:t>
            </a:r>
            <a:r>
              <a:rPr lang="en-US" sz="3000" b="1" dirty="0">
                <a:solidFill>
                  <a:srgbClr val="7030A0"/>
                </a:solidFill>
              </a:rPr>
              <a:t>A</a:t>
            </a:r>
            <a:r>
              <a:rPr lang="en-US" sz="3000" b="1" dirty="0" smtClean="0">
                <a:solidFill>
                  <a:srgbClr val="7030A0"/>
                </a:solidFill>
              </a:rPr>
              <a:t>ctions</a:t>
            </a:r>
            <a:r>
              <a:rPr lang="en-US" b="1" dirty="0">
                <a:solidFill>
                  <a:srgbClr val="7030A0"/>
                </a:solidFill>
              </a:rPr>
              <a:t>	</a:t>
            </a:r>
            <a:endParaRPr lang="en-US" dirty="0" smtClean="0">
              <a:solidFill>
                <a:srgbClr val="7030A0"/>
              </a:solidFill>
            </a:endParaRPr>
          </a:p>
          <a:p>
            <a:pPr marL="0" indent="0" algn="just">
              <a:spcBef>
                <a:spcPts val="0"/>
              </a:spcBef>
              <a:buNone/>
            </a:pPr>
            <a:r>
              <a:rPr lang="en-US" dirty="0" smtClean="0">
                <a:solidFill>
                  <a:srgbClr val="7030A0"/>
                </a:solidFill>
              </a:rPr>
              <a:t>SWRCB intends to support RWQCB enforcement actions against pretreatment programs when:</a:t>
            </a:r>
          </a:p>
          <a:p>
            <a:pPr algn="just">
              <a:spcBef>
                <a:spcPts val="0"/>
              </a:spcBef>
            </a:pPr>
            <a:endParaRPr lang="en-US" dirty="0" smtClean="0">
              <a:solidFill>
                <a:srgbClr val="7030A0"/>
              </a:solidFill>
            </a:endParaRPr>
          </a:p>
          <a:p>
            <a:pPr algn="just">
              <a:spcBef>
                <a:spcPts val="0"/>
              </a:spcBef>
            </a:pPr>
            <a:r>
              <a:rPr lang="en-US" sz="2800" b="1" dirty="0" smtClean="0">
                <a:solidFill>
                  <a:srgbClr val="7030A0"/>
                </a:solidFill>
              </a:rPr>
              <a:t>Egregious conditions are recorded </a:t>
            </a:r>
            <a:r>
              <a:rPr lang="en-US" sz="2800" dirty="0" smtClean="0">
                <a:solidFill>
                  <a:srgbClr val="7030A0"/>
                </a:solidFill>
              </a:rPr>
              <a:t>(e.g. no approved pretreatment program; no enforcement action taken for egregious violations by dischargers);</a:t>
            </a:r>
          </a:p>
          <a:p>
            <a:pPr marL="0" indent="0" algn="just">
              <a:spcBef>
                <a:spcPts val="0"/>
              </a:spcBef>
              <a:buNone/>
            </a:pPr>
            <a:endParaRPr lang="en-US" sz="2800" dirty="0" smtClean="0">
              <a:solidFill>
                <a:srgbClr val="7030A0"/>
              </a:solidFill>
            </a:endParaRPr>
          </a:p>
          <a:p>
            <a:pPr algn="just">
              <a:spcBef>
                <a:spcPts val="0"/>
              </a:spcBef>
            </a:pPr>
            <a:r>
              <a:rPr lang="en-US" sz="2800" b="1" dirty="0">
                <a:solidFill>
                  <a:srgbClr val="7030A0"/>
                </a:solidFill>
              </a:rPr>
              <a:t>P</a:t>
            </a:r>
            <a:r>
              <a:rPr lang="en-US" sz="2800" b="1" dirty="0" smtClean="0">
                <a:solidFill>
                  <a:srgbClr val="7030A0"/>
                </a:solidFill>
              </a:rPr>
              <a:t>atterns of program deficiencies are recorded</a:t>
            </a:r>
            <a:r>
              <a:rPr lang="en-US" sz="2800" dirty="0" smtClean="0">
                <a:solidFill>
                  <a:srgbClr val="7030A0"/>
                </a:solidFill>
              </a:rPr>
              <a:t>; or</a:t>
            </a:r>
          </a:p>
          <a:p>
            <a:pPr marL="0" indent="0" algn="just">
              <a:spcBef>
                <a:spcPts val="0"/>
              </a:spcBef>
              <a:buNone/>
            </a:pPr>
            <a:endParaRPr lang="en-US" sz="2800" dirty="0" smtClean="0">
              <a:solidFill>
                <a:srgbClr val="7030A0"/>
              </a:solidFill>
            </a:endParaRPr>
          </a:p>
          <a:p>
            <a:pPr algn="just">
              <a:spcBef>
                <a:spcPts val="0"/>
              </a:spcBef>
            </a:pPr>
            <a:r>
              <a:rPr lang="en-US" sz="2800" b="1" dirty="0" smtClean="0">
                <a:solidFill>
                  <a:srgbClr val="7030A0"/>
                </a:solidFill>
              </a:rPr>
              <a:t>Significant deficiencies are recorded and a program does not correct the condition</a:t>
            </a:r>
            <a:r>
              <a:rPr lang="en-US" dirty="0" smtClean="0">
                <a:solidFill>
                  <a:srgbClr val="7030A0"/>
                </a:solidFill>
              </a:rPr>
              <a:t>.</a:t>
            </a:r>
          </a:p>
          <a:p>
            <a:pPr marL="0" indent="0" algn="just">
              <a:spcBef>
                <a:spcPts val="0"/>
              </a:spcBef>
              <a:buNone/>
            </a:pPr>
            <a:endParaRPr lang="en-US" dirty="0" smtClean="0">
              <a:solidFill>
                <a:srgbClr val="7030A0"/>
              </a:solidFill>
            </a:endParaRPr>
          </a:p>
          <a:p>
            <a:pPr algn="just">
              <a:spcBef>
                <a:spcPts val="0"/>
              </a:spcBef>
            </a:pPr>
            <a:endParaRPr lang="en-US" dirty="0">
              <a:solidFill>
                <a:srgbClr val="7030A0"/>
              </a:solidFill>
            </a:endParaRPr>
          </a:p>
        </p:txBody>
      </p:sp>
    </p:spTree>
    <p:extLst>
      <p:ext uri="{BB962C8B-B14F-4D97-AF65-F5344CB8AC3E}">
        <p14:creationId xmlns:p14="http://schemas.microsoft.com/office/powerpoint/2010/main" val="3132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circle(in)">
                                      <p:cBhvr>
                                        <p:cTn id="10" dur="2000"/>
                                        <p:tgtEl>
                                          <p:spTgt spid="3">
                                            <p:txEl>
                                              <p:pRg st="3" end="3"/>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circle(in)">
                                      <p:cBhvr>
                                        <p:cTn id="13" dur="2000"/>
                                        <p:tgtEl>
                                          <p:spTgt spid="3">
                                            <p:txEl>
                                              <p:pRg st="5" end="5"/>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circle(in)">
                                      <p:cBhvr>
                                        <p:cTn id="16"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solidFill>
                  <a:srgbClr val="00B050"/>
                </a:solidFill>
              </a:rPr>
              <a:t>SWRCB Planned Initiatives</a:t>
            </a:r>
            <a:endParaRPr lang="en-US" dirty="0"/>
          </a:p>
        </p:txBody>
      </p:sp>
      <p:sp>
        <p:nvSpPr>
          <p:cNvPr id="3" name="Content Placeholder 2"/>
          <p:cNvSpPr>
            <a:spLocks noGrp="1"/>
          </p:cNvSpPr>
          <p:nvPr>
            <p:ph idx="1"/>
          </p:nvPr>
        </p:nvSpPr>
        <p:spPr/>
        <p:txBody>
          <a:bodyPr>
            <a:normAutofit/>
          </a:bodyPr>
          <a:lstStyle/>
          <a:p>
            <a:pPr marL="0" indent="0">
              <a:buNone/>
            </a:pPr>
            <a:r>
              <a:rPr lang="en-US" sz="3000" b="1" dirty="0" smtClean="0">
                <a:solidFill>
                  <a:srgbClr val="7030A0"/>
                </a:solidFill>
              </a:rPr>
              <a:t>3.	Yet to be determined implementation 	details of enforcement actions.</a:t>
            </a:r>
          </a:p>
          <a:p>
            <a:pPr marL="0" indent="0">
              <a:buNone/>
            </a:pPr>
            <a:endParaRPr lang="en-US" sz="3000" dirty="0" smtClean="0">
              <a:solidFill>
                <a:srgbClr val="7030A0"/>
              </a:solidFill>
            </a:endParaRPr>
          </a:p>
          <a:p>
            <a:pPr marL="0" indent="0">
              <a:buNone/>
            </a:pPr>
            <a:r>
              <a:rPr lang="en-US" sz="3000" dirty="0" smtClean="0">
                <a:solidFill>
                  <a:srgbClr val="7030A0"/>
                </a:solidFill>
              </a:rPr>
              <a:t>SWRCB is currently taking actions on pretreatment violators that are consistent with the objectives previously identified</a:t>
            </a:r>
            <a:r>
              <a:rPr lang="en-US" sz="3000" dirty="0" smtClean="0">
                <a:solidFill>
                  <a:srgbClr val="F79646">
                    <a:lumMod val="50000"/>
                  </a:srgbClr>
                </a:solidFill>
              </a:rPr>
              <a:t>.</a:t>
            </a:r>
          </a:p>
          <a:p>
            <a:pPr marL="0" indent="0">
              <a:buNone/>
            </a:pPr>
            <a:endParaRPr lang="en-US" sz="3000" dirty="0">
              <a:solidFill>
                <a:srgbClr val="F79646">
                  <a:lumMod val="50000"/>
                </a:srgbClr>
              </a:solidFill>
            </a:endParaRPr>
          </a:p>
          <a:p>
            <a:pPr marL="0" indent="0">
              <a:buNone/>
            </a:pPr>
            <a:r>
              <a:rPr lang="en-US" sz="3000" dirty="0" smtClean="0">
                <a:solidFill>
                  <a:srgbClr val="7030A0"/>
                </a:solidFill>
              </a:rPr>
              <a:t>They will continue to modify implementation details of this program as they go along.</a:t>
            </a:r>
            <a:endParaRPr lang="en-US" sz="3000" dirty="0">
              <a:solidFill>
                <a:srgbClr val="7030A0"/>
              </a:solidFill>
            </a:endParaRPr>
          </a:p>
          <a:p>
            <a:pPr marL="0" indent="0">
              <a:buNone/>
            </a:pPr>
            <a:endParaRPr lang="en-US" dirty="0"/>
          </a:p>
        </p:txBody>
      </p:sp>
    </p:spTree>
    <p:extLst>
      <p:ext uri="{BB962C8B-B14F-4D97-AF65-F5344CB8AC3E}">
        <p14:creationId xmlns:p14="http://schemas.microsoft.com/office/powerpoint/2010/main" val="3480577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wipe(down)">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solidFill>
                  <a:srgbClr val="00B050"/>
                </a:solidFill>
              </a:rPr>
              <a:t>SWRCB Planned Initiatives</a:t>
            </a:r>
            <a:endParaRPr lang="en-US" dirty="0"/>
          </a:p>
        </p:txBody>
      </p:sp>
      <p:sp>
        <p:nvSpPr>
          <p:cNvPr id="3" name="Content Placeholder 2"/>
          <p:cNvSpPr>
            <a:spLocks noGrp="1"/>
          </p:cNvSpPr>
          <p:nvPr>
            <p:ph idx="1"/>
          </p:nvPr>
        </p:nvSpPr>
        <p:spPr/>
        <p:txBody>
          <a:bodyPr/>
          <a:lstStyle/>
          <a:p>
            <a:pPr marL="0" indent="0" algn="just">
              <a:buNone/>
            </a:pPr>
            <a:r>
              <a:rPr lang="en-US" dirty="0" smtClean="0">
                <a:solidFill>
                  <a:srgbClr val="7030A0"/>
                </a:solidFill>
              </a:rPr>
              <a:t>SWRCB staff is requesting P3S staff to review the last 5 years of PCIs and PCAs to look for conditions that the SWRCB staff intends to look at as they participate in the RWQCB and EPA contractor’s work (e.g. egregious violations not enforced, repeat deficiencies, uncorrected deficiencies, etc.)</a:t>
            </a:r>
            <a:endParaRPr lang="en-US" dirty="0">
              <a:solidFill>
                <a:srgbClr val="7030A0"/>
              </a:solidFill>
            </a:endParaRPr>
          </a:p>
        </p:txBody>
      </p:sp>
    </p:spTree>
    <p:extLst>
      <p:ext uri="{BB962C8B-B14F-4D97-AF65-F5344CB8AC3E}">
        <p14:creationId xmlns:p14="http://schemas.microsoft.com/office/powerpoint/2010/main" val="8497523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solidFill>
                  <a:srgbClr val="00B050"/>
                </a:solidFill>
              </a:rPr>
              <a:t>SWRCB Planned Initiatives</a:t>
            </a:r>
            <a:endParaRPr lang="en-US" dirty="0"/>
          </a:p>
        </p:txBody>
      </p:sp>
      <p:sp>
        <p:nvSpPr>
          <p:cNvPr id="3" name="Content Placeholder 2"/>
          <p:cNvSpPr>
            <a:spLocks noGrp="1"/>
          </p:cNvSpPr>
          <p:nvPr>
            <p:ph idx="1"/>
          </p:nvPr>
        </p:nvSpPr>
        <p:spPr/>
        <p:txBody>
          <a:bodyPr/>
          <a:lstStyle/>
          <a:p>
            <a:pPr marL="0" indent="0" algn="just">
              <a:buNone/>
            </a:pPr>
            <a:r>
              <a:rPr lang="en-US" dirty="0" smtClean="0">
                <a:solidFill>
                  <a:srgbClr val="7030A0"/>
                </a:solidFill>
              </a:rPr>
              <a:t>An example cited by the SWRCB where possible follow-up work might be initiated in response to such an internal review </a:t>
            </a:r>
            <a:r>
              <a:rPr lang="en-US" dirty="0">
                <a:solidFill>
                  <a:srgbClr val="7030A0"/>
                </a:solidFill>
              </a:rPr>
              <a:t> </a:t>
            </a:r>
            <a:r>
              <a:rPr lang="en-US" dirty="0" smtClean="0">
                <a:solidFill>
                  <a:srgbClr val="7030A0"/>
                </a:solidFill>
              </a:rPr>
              <a:t>consists </a:t>
            </a:r>
            <a:r>
              <a:rPr lang="en-US" dirty="0">
                <a:solidFill>
                  <a:srgbClr val="7030A0"/>
                </a:solidFill>
              </a:rPr>
              <a:t>of a </a:t>
            </a:r>
            <a:r>
              <a:rPr lang="en-US" dirty="0" smtClean="0">
                <a:solidFill>
                  <a:srgbClr val="7030A0"/>
                </a:solidFill>
              </a:rPr>
              <a:t>scenario where they want to ensure that  clear documentation existed as to why an enforcement action wasn’t taken against a discharger for significant a violation(s) (e.g. discharge that results in a plant upset).</a:t>
            </a:r>
            <a:endParaRPr lang="en-US" dirty="0">
              <a:solidFill>
                <a:srgbClr val="7030A0"/>
              </a:solidFill>
            </a:endParaRPr>
          </a:p>
        </p:txBody>
      </p:sp>
    </p:spTree>
    <p:extLst>
      <p:ext uri="{BB962C8B-B14F-4D97-AF65-F5344CB8AC3E}">
        <p14:creationId xmlns:p14="http://schemas.microsoft.com/office/powerpoint/2010/main" val="41309524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srgbClr val="00B050"/>
                </a:solidFill>
              </a:rPr>
              <a:t>SWRCB Planned Initiatives</a:t>
            </a:r>
            <a:endParaRPr lang="en-US" dirty="0"/>
          </a:p>
        </p:txBody>
      </p:sp>
      <p:sp>
        <p:nvSpPr>
          <p:cNvPr id="3" name="Content Placeholder 2"/>
          <p:cNvSpPr>
            <a:spLocks noGrp="1"/>
          </p:cNvSpPr>
          <p:nvPr>
            <p:ph idx="1"/>
          </p:nvPr>
        </p:nvSpPr>
        <p:spPr/>
        <p:txBody>
          <a:bodyPr>
            <a:normAutofit fontScale="92500" lnSpcReduction="20000"/>
          </a:bodyPr>
          <a:lstStyle/>
          <a:p>
            <a:pPr marL="137160" indent="0" algn="ctr">
              <a:buNone/>
            </a:pPr>
            <a:r>
              <a:rPr lang="en-US" b="1" u="sng" dirty="0" smtClean="0">
                <a:solidFill>
                  <a:srgbClr val="7030A0"/>
                </a:solidFill>
              </a:rPr>
              <a:t>CONCERNS</a:t>
            </a:r>
          </a:p>
          <a:p>
            <a:pPr marL="137160" indent="0" algn="just">
              <a:buNone/>
            </a:pPr>
            <a:endParaRPr lang="en-US" dirty="0" smtClean="0">
              <a:solidFill>
                <a:srgbClr val="7030A0"/>
              </a:solidFill>
            </a:endParaRPr>
          </a:p>
          <a:p>
            <a:pPr marL="137160" indent="0" algn="just">
              <a:buNone/>
            </a:pPr>
            <a:r>
              <a:rPr lang="en-US" dirty="0" smtClean="0">
                <a:solidFill>
                  <a:srgbClr val="7030A0"/>
                </a:solidFill>
              </a:rPr>
              <a:t>This strategy is significantly different from historic practices and the state and regional boards should consider formal communications and a phased in approach once the program elements are better defined.</a:t>
            </a:r>
          </a:p>
          <a:p>
            <a:pPr marL="137160" indent="0">
              <a:buNone/>
            </a:pPr>
            <a:endParaRPr lang="en-US" dirty="0">
              <a:solidFill>
                <a:srgbClr val="7030A0"/>
              </a:solidFill>
            </a:endParaRPr>
          </a:p>
          <a:p>
            <a:pPr marL="137160" indent="0" algn="just">
              <a:buNone/>
            </a:pPr>
            <a:r>
              <a:rPr lang="en-US" dirty="0" smtClean="0">
                <a:solidFill>
                  <a:srgbClr val="7030A0"/>
                </a:solidFill>
              </a:rPr>
              <a:t>A recorded finding in a PCI/PCA report is not always a documented violation and in many cases is subject to debate.  The state should refrain from labeling these conditions violations until substantially improved processes are established.</a:t>
            </a:r>
            <a:endParaRPr lang="en-US" dirty="0">
              <a:solidFill>
                <a:srgbClr val="7030A0"/>
              </a:solidFill>
            </a:endParaRPr>
          </a:p>
        </p:txBody>
      </p:sp>
    </p:spTree>
    <p:extLst>
      <p:ext uri="{BB962C8B-B14F-4D97-AF65-F5344CB8AC3E}">
        <p14:creationId xmlns:p14="http://schemas.microsoft.com/office/powerpoint/2010/main" val="946188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circle(in)">
                                      <p:cBhvr>
                                        <p:cTn id="1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DCC670C299F46448AB57BB289807221" ma:contentTypeVersion="18" ma:contentTypeDescription="Create a new document." ma:contentTypeScope="" ma:versionID="e6727e78584ed1e57bedfc1204e74c91">
  <xsd:schema xmlns:xsd="http://www.w3.org/2001/XMLSchema" xmlns:xs="http://www.w3.org/2001/XMLSchema" xmlns:p="http://schemas.microsoft.com/office/2006/metadata/properties" xmlns:ns2="B48571C0-AEE1-432D-8383-1263EDA53F88" targetNamespace="http://schemas.microsoft.com/office/2006/metadata/properties" ma:root="true" ma:fieldsID="3c2ddc2a46b394f54cd3d89203f8019f" ns2:_="">
    <xsd:import namespace="B48571C0-AEE1-432D-8383-1263EDA53F88"/>
    <xsd:element name="properties">
      <xsd:complexType>
        <xsd:sequence>
          <xsd:element name="documentManagement">
            <xsd:complexType>
              <xsd:all>
                <xsd:element ref="ns2:Description0" minOccurs="0"/>
                <xsd:element ref="ns2:Posted" minOccurs="0"/>
                <xsd:element ref="ns2:Source_x002f_Event" minOccurs="0"/>
                <xsd:element ref="ns2:Yea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8571C0-AEE1-432D-8383-1263EDA53F88" elementFormDefault="qualified">
    <xsd:import namespace="http://schemas.microsoft.com/office/2006/documentManagement/types"/>
    <xsd:import namespace="http://schemas.microsoft.com/office/infopath/2007/PartnerControls"/>
    <xsd:element name="Description0" ma:index="8" nillable="true" ma:displayName="Description" ma:internalName="Description0" ma:readOnly="false">
      <xsd:simpleType>
        <xsd:restriction base="dms:Text"/>
      </xsd:simpleType>
    </xsd:element>
    <xsd:element name="Posted" ma:index="9" nillable="true" ma:displayName="Posted" ma:format="DateOnly" ma:internalName="Posted" ma:readOnly="false">
      <xsd:simpleType>
        <xsd:restriction base="dms:DateTime"/>
      </xsd:simpleType>
    </xsd:element>
    <xsd:element name="Source_x002f_Event" ma:index="10" nillable="true" ma:displayName="Source/Event" ma:internalName="Source_x002f_Event" ma:readOnly="false">
      <xsd:simpleType>
        <xsd:restriction base="dms:Text"/>
      </xsd:simpleType>
    </xsd:element>
    <xsd:element name="Year" ma:index="11" nillable="true" ma:displayName="Year" ma:list="{2A3565B1-D7A4-4182-815B-AAD8BC7EA98C}" ma:internalName="Year" ma:readOnly="false" ma:showField="Title">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osted xmlns="B48571C0-AEE1-432D-8383-1263EDA53F88">2013-06-12T07:00:00+00:00</Posted>
    <Source_x002f_Event xmlns="B48571C0-AEE1-432D-8383-1263EDA53F88">130611 Pretreatment Committee Meeting</Source_x002f_Event>
    <Year xmlns="B48571C0-AEE1-432D-8383-1263EDA53F88">12</Year>
    <Description0 xmlns="B48571C0-AEE1-432D-8383-1263EDA53F88">SWRCB Planned Initiatives  Related to Pretreatment Program Oversight in CA</Description0>
  </documentManagement>
</p:properties>
</file>

<file path=customXml/itemProps1.xml><?xml version="1.0" encoding="utf-8"?>
<ds:datastoreItem xmlns:ds="http://schemas.openxmlformats.org/officeDocument/2006/customXml" ds:itemID="{A3F6716E-F603-4C1A-9A0C-AE3A47E3DBFC}"/>
</file>

<file path=customXml/itemProps2.xml><?xml version="1.0" encoding="utf-8"?>
<ds:datastoreItem xmlns:ds="http://schemas.openxmlformats.org/officeDocument/2006/customXml" ds:itemID="{6CC09B5C-CFE0-4D49-9D69-704148D0991D}"/>
</file>

<file path=customXml/itemProps3.xml><?xml version="1.0" encoding="utf-8"?>
<ds:datastoreItem xmlns:ds="http://schemas.openxmlformats.org/officeDocument/2006/customXml" ds:itemID="{5EC5A898-6275-43B1-B4CC-F6FCFC23A8EB}"/>
</file>

<file path=docProps/app.xml><?xml version="1.0" encoding="utf-8"?>
<Properties xmlns="http://schemas.openxmlformats.org/officeDocument/2006/extended-properties" xmlns:vt="http://schemas.openxmlformats.org/officeDocument/2006/docPropsVTypes">
  <Template>Apex</Template>
  <TotalTime>290</TotalTime>
  <Words>364</Words>
  <Application>Microsoft Office PowerPoint</Application>
  <PresentationFormat>On-screen Show (4:3)</PresentationFormat>
  <Paragraphs>56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Apex</vt:lpstr>
      <vt:lpstr>   SWRCB Planned Initiatives  Related to Pretreatment Program Oversight  in California</vt:lpstr>
      <vt:lpstr>Sources</vt:lpstr>
      <vt:lpstr>Background</vt:lpstr>
      <vt:lpstr>SWRCB Planned Initiatives</vt:lpstr>
      <vt:lpstr>SWRCB Planned Initiatives</vt:lpstr>
      <vt:lpstr>SWRCB Planned Initiatives</vt:lpstr>
      <vt:lpstr>SWRCB Planned Initiatives</vt:lpstr>
      <vt:lpstr>SWRCB Planned Initiatives</vt:lpstr>
      <vt:lpstr>SWRCB Planned Initiatives</vt:lpstr>
      <vt:lpstr>SWRCB Planned Initiatives</vt:lpstr>
      <vt:lpstr>SWRCB Planned Initiatives</vt:lpstr>
    </vt:vector>
  </TitlesOfParts>
  <Company>DUDEK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SWRCB Planned Initiatives  Related to Pretreatment Program Oversight in CA</dc:title>
  <dc:creator>John Pastore</dc:creator>
  <cp:lastModifiedBy>John Pastore</cp:lastModifiedBy>
  <cp:revision>23</cp:revision>
  <cp:lastPrinted>2013-06-04T00:51:26Z</cp:lastPrinted>
  <dcterms:created xsi:type="dcterms:W3CDTF">2013-06-03T20:59:56Z</dcterms:created>
  <dcterms:modified xsi:type="dcterms:W3CDTF">2013-06-12T17:25:06Z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0x010100EDCC670C299F46448AB57BB289807221</vt:lpwstr>
  </property>
</Properties>
</file>